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42"/>
  </p:notesMasterIdLst>
  <p:sldIdLst>
    <p:sldId id="323" r:id="rId2"/>
    <p:sldId id="698" r:id="rId3"/>
    <p:sldId id="387" r:id="rId4"/>
    <p:sldId id="416" r:id="rId5"/>
    <p:sldId id="420" r:id="rId6"/>
    <p:sldId id="409" r:id="rId7"/>
    <p:sldId id="459" r:id="rId8"/>
    <p:sldId id="410" r:id="rId9"/>
    <p:sldId id="411" r:id="rId10"/>
    <p:sldId id="460" r:id="rId11"/>
    <p:sldId id="513" r:id="rId12"/>
    <p:sldId id="695" r:id="rId13"/>
    <p:sldId id="464" r:id="rId14"/>
    <p:sldId id="676" r:id="rId15"/>
    <p:sldId id="696" r:id="rId16"/>
    <p:sldId id="511" r:id="rId17"/>
    <p:sldId id="465" r:id="rId18"/>
    <p:sldId id="417" r:id="rId19"/>
    <p:sldId id="422" r:id="rId20"/>
    <p:sldId id="423" r:id="rId21"/>
    <p:sldId id="424" r:id="rId22"/>
    <p:sldId id="430" r:id="rId23"/>
    <p:sldId id="425" r:id="rId24"/>
    <p:sldId id="418" r:id="rId25"/>
    <p:sldId id="426" r:id="rId26"/>
    <p:sldId id="419" r:id="rId27"/>
    <p:sldId id="693" r:id="rId28"/>
    <p:sldId id="427" r:id="rId29"/>
    <p:sldId id="689" r:id="rId30"/>
    <p:sldId id="690" r:id="rId31"/>
    <p:sldId id="691" r:id="rId32"/>
    <p:sldId id="432" r:id="rId33"/>
    <p:sldId id="467" r:id="rId34"/>
    <p:sldId id="468" r:id="rId35"/>
    <p:sldId id="476" r:id="rId36"/>
    <p:sldId id="480" r:id="rId37"/>
    <p:sldId id="482" r:id="rId38"/>
    <p:sldId id="697" r:id="rId39"/>
    <p:sldId id="507" r:id="rId40"/>
    <p:sldId id="50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584CB"/>
    <a:srgbClr val="FFCCCC"/>
    <a:srgbClr val="FFCC66"/>
    <a:srgbClr val="CC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5" autoAdjust="0"/>
    <p:restoredTop sz="79805" autoAdjust="0"/>
  </p:normalViewPr>
  <p:slideViewPr>
    <p:cSldViewPr snapToGrid="0">
      <p:cViewPr varScale="1">
        <p:scale>
          <a:sx n="57" d="100"/>
          <a:sy n="57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Time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BSP-CAT Total</c:v>
                </c:pt>
                <c:pt idx="1">
                  <c:v>Strand A</c:v>
                </c:pt>
                <c:pt idx="2">
                  <c:v>Strand B</c:v>
                </c:pt>
                <c:pt idx="3">
                  <c:v>Strand C</c:v>
                </c:pt>
                <c:pt idx="4">
                  <c:v>Strand D</c:v>
                </c:pt>
                <c:pt idx="5">
                  <c:v>Strand E</c:v>
                </c:pt>
                <c:pt idx="6">
                  <c:v>Strand F</c:v>
                </c:pt>
              </c:strCache>
            </c:strRef>
          </c:cat>
          <c:val>
            <c:numRef>
              <c:f>Sheet2!$B$2:$B$8</c:f>
              <c:numCache>
                <c:formatCode>General</c:formatCode>
                <c:ptCount val="7"/>
                <c:pt idx="0">
                  <c:v>25.6</c:v>
                </c:pt>
                <c:pt idx="1">
                  <c:v>4.8</c:v>
                </c:pt>
                <c:pt idx="2">
                  <c:v>10.6</c:v>
                </c:pt>
                <c:pt idx="3">
                  <c:v>4.8</c:v>
                </c:pt>
                <c:pt idx="4">
                  <c:v>1.3</c:v>
                </c:pt>
                <c:pt idx="5">
                  <c:v>2.5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9-4A74-81B8-72C47CD870B5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Time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Sheet2!$A$2:$A$8</c:f>
              <c:strCache>
                <c:ptCount val="7"/>
                <c:pt idx="0">
                  <c:v>BSP-CAT Total</c:v>
                </c:pt>
                <c:pt idx="1">
                  <c:v>Strand A</c:v>
                </c:pt>
                <c:pt idx="2">
                  <c:v>Strand B</c:v>
                </c:pt>
                <c:pt idx="3">
                  <c:v>Strand C</c:v>
                </c:pt>
                <c:pt idx="4">
                  <c:v>Strand D</c:v>
                </c:pt>
                <c:pt idx="5">
                  <c:v>Strand E</c:v>
                </c:pt>
                <c:pt idx="6">
                  <c:v>Strand F</c:v>
                </c:pt>
              </c:strCache>
            </c:strRef>
          </c:cat>
          <c:val>
            <c:numRef>
              <c:f>Sheet2!$C$2:$C$8</c:f>
              <c:numCache>
                <c:formatCode>General</c:formatCode>
                <c:ptCount val="7"/>
                <c:pt idx="0">
                  <c:v>26.9</c:v>
                </c:pt>
                <c:pt idx="1">
                  <c:v>4.9000000000000004</c:v>
                </c:pt>
                <c:pt idx="2">
                  <c:v>11.6</c:v>
                </c:pt>
                <c:pt idx="3">
                  <c:v>5.2</c:v>
                </c:pt>
                <c:pt idx="4">
                  <c:v>1.2</c:v>
                </c:pt>
                <c:pt idx="5">
                  <c:v>2.4</c:v>
                </c:pt>
                <c:pt idx="6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9-4A74-81B8-72C47CD87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0426464"/>
        <c:axId val="700422144"/>
      </c:barChart>
      <c:catAx>
        <c:axId val="7004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422144"/>
        <c:crosses val="autoZero"/>
        <c:auto val="1"/>
        <c:lblAlgn val="ctr"/>
        <c:lblOffset val="100"/>
        <c:noMultiLvlLbl val="0"/>
      </c:catAx>
      <c:valAx>
        <c:axId val="70042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Mean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42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Rater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Strand A</c:v>
                </c:pt>
                <c:pt idx="2">
                  <c:v>Strand B</c:v>
                </c:pt>
                <c:pt idx="3">
                  <c:v>Strand C</c:v>
                </c:pt>
                <c:pt idx="4">
                  <c:v>Strand D</c:v>
                </c:pt>
                <c:pt idx="5">
                  <c:v>Strand E</c:v>
                </c:pt>
                <c:pt idx="6">
                  <c:v>Strand F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2.5</c:v>
                </c:pt>
                <c:pt idx="1">
                  <c:v>2.2000000000000002</c:v>
                </c:pt>
                <c:pt idx="2">
                  <c:v>2.4</c:v>
                </c:pt>
                <c:pt idx="3">
                  <c:v>2.6</c:v>
                </c:pt>
                <c:pt idx="4">
                  <c:v>1.7</c:v>
                </c:pt>
                <c:pt idx="5">
                  <c:v>2.2999999999999998</c:v>
                </c:pt>
                <c:pt idx="6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6-4D0D-B62B-98E9BECA36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Rater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Total</c:v>
                </c:pt>
                <c:pt idx="1">
                  <c:v>Strand A</c:v>
                </c:pt>
                <c:pt idx="2">
                  <c:v>Strand B</c:v>
                </c:pt>
                <c:pt idx="3">
                  <c:v>Strand C</c:v>
                </c:pt>
                <c:pt idx="4">
                  <c:v>Strand D</c:v>
                </c:pt>
                <c:pt idx="5">
                  <c:v>Strand E</c:v>
                </c:pt>
                <c:pt idx="6">
                  <c:v>Strand F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2.5</c:v>
                </c:pt>
                <c:pt idx="1">
                  <c:v>2.2000000000000002</c:v>
                </c:pt>
                <c:pt idx="2">
                  <c:v>2.5</c:v>
                </c:pt>
                <c:pt idx="3">
                  <c:v>1.6</c:v>
                </c:pt>
                <c:pt idx="4">
                  <c:v>1.4</c:v>
                </c:pt>
                <c:pt idx="5">
                  <c:v>2.2000000000000002</c:v>
                </c:pt>
                <c:pt idx="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6-4D0D-B62B-98E9BECA3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1641552"/>
        <c:axId val="401637712"/>
      </c:barChart>
      <c:catAx>
        <c:axId val="4016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37712"/>
        <c:crosses val="autoZero"/>
        <c:auto val="1"/>
        <c:lblAlgn val="ctr"/>
        <c:lblOffset val="100"/>
        <c:noMultiLvlLbl val="0"/>
      </c:catAx>
      <c:valAx>
        <c:axId val="40163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0"/>
                  <a:t>Mean</a:t>
                </a:r>
                <a:r>
                  <a:rPr lang="en-GB" sz="1600"/>
                  <a:t> 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164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815E1-D33A-4B6D-899A-7B757522FA72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75942-ACD6-4DBE-97E7-6154D6B0E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0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75942-ACD6-4DBE-97E7-6154D6B0E1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85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B8603-FF2B-4E67-960F-B519DF3709F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15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B8603-FF2B-4E67-960F-B519DF3709F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9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75942-ACD6-4DBE-97E7-6154D6B0E1C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75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75942-ACD6-4DBE-97E7-6154D6B0E1C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8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B8603-FF2B-4E67-960F-B519DF3709F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500A0-DBD6-402B-B443-34E5FA46B3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33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75942-ACD6-4DBE-97E7-6154D6B0E1C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7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6269-01FD-4CC4-B948-046968B4825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80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63538" y="684213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xfrm>
            <a:off x="692150" y="43561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6247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75942-ACD6-4DBE-97E7-6154D6B0E1C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282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B8603-FF2B-4E67-960F-B519DF3709F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2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4B8603-FF2B-4E67-960F-B519DF3709F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2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6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9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3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8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0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68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9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81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59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8BDA0-1A53-4671-8E25-0FC760A273B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14422-7B15-41D3-8511-9E3116C0E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9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t.ca.go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A8AE-745F-4291-ADEE-631AC3A9B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73" y="90094"/>
            <a:ext cx="11850254" cy="2387600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Behaviour Support Plan Content Appraisal Tool (BSP-CAT) and How this Can Help Enhance Your Service and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B90B7-0C36-4C9A-BE47-C93E59791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4580"/>
            <a:ext cx="9144000" cy="238759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Dr Nick Gore</a:t>
            </a:r>
          </a:p>
          <a:p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</a:rPr>
              <a:t>2024</a:t>
            </a:r>
          </a:p>
          <a:p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2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46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So what can you do when know the function(s)?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039090"/>
            <a:ext cx="11103429" cy="533993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Attention Maintained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Escape from Attention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Escape from Demand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Tangible Maintained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Automatically Reinforced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39344" y="1306287"/>
            <a:ext cx="7500256" cy="513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Once we know the function of a behaviour there are three main things we can do:</a:t>
            </a:r>
          </a:p>
          <a:p>
            <a:pPr algn="ctr"/>
            <a:endParaRPr lang="en-GB" sz="2800" b="1" dirty="0"/>
          </a:p>
          <a:p>
            <a:pPr algn="ctr"/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Change the person’s environment in ways that are helpful/supportive for that person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Support the person to access more of the things they need when challenging behaviour is not occurring (or before it happens)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Support/encourage the person to learn an alternative to challenging behaviour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0371" y="4234544"/>
            <a:ext cx="3728357" cy="24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Evidence based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Data driven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u="sng" dirty="0"/>
              <a:t>Consistent with Rights and Values of PBS</a:t>
            </a:r>
            <a:endParaRPr lang="en-GB" sz="2800" u="sng" dirty="0"/>
          </a:p>
          <a:p>
            <a:pPr algn="ctr"/>
            <a:endParaRPr lang="en-GB" dirty="0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041320" y="3875908"/>
            <a:ext cx="498024" cy="12294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"/>
          <p:cNvSpPr txBox="1"/>
          <p:nvPr/>
        </p:nvSpPr>
        <p:spPr>
          <a:xfrm>
            <a:off x="10630439" y="6002455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2DB61E1-1944-B7E3-78F9-BD759E6B6B0D}"/>
              </a:ext>
            </a:extLst>
          </p:cNvPr>
          <p:cNvSpPr/>
          <p:nvPr/>
        </p:nvSpPr>
        <p:spPr>
          <a:xfrm>
            <a:off x="178930" y="245698"/>
            <a:ext cx="5136020" cy="168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Mohamed begins to bite his hand when in a crowded room and things are getting noisy</a:t>
            </a:r>
            <a:endParaRPr lang="en-GB" sz="2400" u="sng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0B6F4C-1E23-CC82-F6F6-0ABBB7A1C9E7}"/>
              </a:ext>
            </a:extLst>
          </p:cNvPr>
          <p:cNvSpPr/>
          <p:nvPr/>
        </p:nvSpPr>
        <p:spPr>
          <a:xfrm>
            <a:off x="5514975" y="80631"/>
            <a:ext cx="6498095" cy="207050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Ensure Mohamed has ready access  to quiet spaces</a:t>
            </a:r>
          </a:p>
          <a:p>
            <a:endParaRPr lang="en-US" sz="2400" dirty="0"/>
          </a:p>
          <a:p>
            <a:r>
              <a:rPr lang="en-US" sz="2400" dirty="0"/>
              <a:t>Ensure Mohamed has ready access to his ear defenders </a:t>
            </a:r>
            <a:endParaRPr lang="en-GB" sz="24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19D6EA9-763E-8122-EB03-D921B09CFA20}"/>
              </a:ext>
            </a:extLst>
          </p:cNvPr>
          <p:cNvSpPr/>
          <p:nvPr/>
        </p:nvSpPr>
        <p:spPr>
          <a:xfrm>
            <a:off x="178930" y="2505495"/>
            <a:ext cx="5136020" cy="1835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Beth screams and hits out at staff when she has been waiting alone for an activity to start</a:t>
            </a:r>
            <a:endParaRPr lang="en-GB" sz="2400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BD4E7992-185E-1652-9571-C06139D14C41}"/>
              </a:ext>
            </a:extLst>
          </p:cNvPr>
          <p:cNvSpPr/>
          <p:nvPr/>
        </p:nvSpPr>
        <p:spPr>
          <a:xfrm>
            <a:off x="5514975" y="2399792"/>
            <a:ext cx="6498095" cy="20721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At least one member of staff should </a:t>
            </a:r>
            <a:r>
              <a:rPr lang="en-GB" sz="2400"/>
              <a:t>talk with </a:t>
            </a:r>
            <a:r>
              <a:rPr lang="en-GB" sz="2400" dirty="0"/>
              <a:t>Beth during transitions</a:t>
            </a:r>
          </a:p>
          <a:p>
            <a:endParaRPr lang="en-GB" sz="2400" dirty="0"/>
          </a:p>
          <a:p>
            <a:r>
              <a:rPr lang="en-GB" sz="2400" dirty="0"/>
              <a:t>Staff should involve Beth in helping prepare activities </a:t>
            </a:r>
            <a:endParaRPr lang="en-GB" dirty="0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71C872A-D4F1-8AA8-B03A-A63EA124D849}"/>
              </a:ext>
            </a:extLst>
          </p:cNvPr>
          <p:cNvSpPr/>
          <p:nvPr/>
        </p:nvSpPr>
        <p:spPr>
          <a:xfrm>
            <a:off x="178931" y="4759006"/>
            <a:ext cx="5136019" cy="1835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Ranjan spits at carers and throws objects when he is being supported to clean his kitchen for long periods </a:t>
            </a:r>
            <a:endParaRPr lang="en-GB" sz="2400" dirty="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E156D264-E78E-B493-6D2E-EB0536E61C9B}"/>
              </a:ext>
            </a:extLst>
          </p:cNvPr>
          <p:cNvSpPr/>
          <p:nvPr/>
        </p:nvSpPr>
        <p:spPr>
          <a:xfrm>
            <a:off x="5514975" y="4575996"/>
            <a:ext cx="6607639" cy="22013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400" dirty="0"/>
              <a:t>When Ranjan looks at the door or makes a moaning sound ask him if he needs a break</a:t>
            </a:r>
          </a:p>
          <a:p>
            <a:endParaRPr lang="en-US" sz="2400" dirty="0"/>
          </a:p>
          <a:p>
            <a:r>
              <a:rPr lang="en-US" sz="2400" dirty="0"/>
              <a:t>Help Ranjan learn other simple ways of communicating when he needs a break</a:t>
            </a:r>
          </a:p>
          <a:p>
            <a:r>
              <a:rPr lang="en-US" sz="2400" dirty="0"/>
              <a:t> </a:t>
            </a:r>
            <a:endParaRPr lang="en-GB" sz="2400" dirty="0"/>
          </a:p>
        </p:txBody>
      </p:sp>
      <p:sp>
        <p:nvSpPr>
          <p:cNvPr id="10" name="Text Box 1"/>
          <p:cNvSpPr txBox="1"/>
          <p:nvPr/>
        </p:nvSpPr>
        <p:spPr>
          <a:xfrm>
            <a:off x="10510697" y="5927942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15143" y="1001486"/>
            <a:ext cx="9209315" cy="4419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800" b="1" dirty="0"/>
              <a:t>What BSPs include </a:t>
            </a:r>
            <a:r>
              <a:rPr lang="en-GB" sz="4800" b="1" i="1" u="sng" dirty="0"/>
              <a:t>and the way they are created and implemented</a:t>
            </a:r>
            <a:r>
              <a:rPr lang="en-GB" sz="4800" b="1" i="1" dirty="0"/>
              <a:t> </a:t>
            </a:r>
            <a:r>
              <a:rPr lang="en-GB" sz="4800" b="1" dirty="0"/>
              <a:t>needs to be consistent with the Rights and Values of PBS…</a:t>
            </a:r>
            <a:endParaRPr lang="en-GB" sz="4800" dirty="0"/>
          </a:p>
          <a:p>
            <a:pPr algn="ctr"/>
            <a:endParaRPr lang="en-GB" dirty="0"/>
          </a:p>
        </p:txBody>
      </p:sp>
      <p:sp>
        <p:nvSpPr>
          <p:cNvPr id="5" name="Text Box 1"/>
          <p:cNvSpPr txBox="1"/>
          <p:nvPr/>
        </p:nvSpPr>
        <p:spPr>
          <a:xfrm>
            <a:off x="10238554" y="5895284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0852" y="987622"/>
            <a:ext cx="10962948" cy="20897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577"/>
            <a:ext cx="10515600" cy="932047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Rights and Values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74171" y="3177452"/>
            <a:ext cx="2394857" cy="1764662"/>
          </a:xfrm>
          <a:prstGeom prst="wedgeRoundRectCallout">
            <a:avLst>
              <a:gd name="adj1" fmla="val 100689"/>
              <a:gd name="adj2" fmla="val -1537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Find out what people need, want and like - pick goals that are right for each person.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8256814" y="3134651"/>
            <a:ext cx="3194957" cy="1807463"/>
          </a:xfrm>
          <a:prstGeom prst="wedgeRoundRectCallout">
            <a:avLst>
              <a:gd name="adj1" fmla="val 17661"/>
              <a:gd name="adj2" fmla="val -964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Find the right ways to help people develop skills, express themselves and influence what happens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49419" y="5241037"/>
            <a:ext cx="3537857" cy="1348139"/>
          </a:xfrm>
          <a:prstGeom prst="wedgeRoundRectCallout">
            <a:avLst>
              <a:gd name="adj1" fmla="val 37977"/>
              <a:gd name="adj2" fmla="val -299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Key people are supported and  work together to decide what is important and to make changes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187276" y="3266331"/>
            <a:ext cx="3537857" cy="1348139"/>
          </a:xfrm>
          <a:prstGeom prst="wedgeRoundRectCallout">
            <a:avLst>
              <a:gd name="adj1" fmla="val -22330"/>
              <a:gd name="adj2" fmla="val -7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NOT doing and stopping things that cause pain, shame or fear. </a:t>
            </a:r>
          </a:p>
        </p:txBody>
      </p:sp>
      <p:sp>
        <p:nvSpPr>
          <p:cNvPr id="10" name="Text Box 1"/>
          <p:cNvSpPr txBox="1"/>
          <p:nvPr/>
        </p:nvSpPr>
        <p:spPr>
          <a:xfrm>
            <a:off x="10513148" y="6133964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13556"/>
            <a:ext cx="9372600" cy="2209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2232" y="2625691"/>
            <a:ext cx="11312068" cy="2449104"/>
          </a:xfrm>
          <a:prstGeom prst="wedgeRoundRectCallout">
            <a:avLst>
              <a:gd name="adj1" fmla="val -3675"/>
              <a:gd name="adj2" fmla="val -121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4D919-3F6F-3EE4-57FB-9F66915CDD50}"/>
              </a:ext>
            </a:extLst>
          </p:cNvPr>
          <p:cNvSpPr txBox="1"/>
          <p:nvPr/>
        </p:nvSpPr>
        <p:spPr>
          <a:xfrm>
            <a:off x="546100" y="2743201"/>
            <a:ext cx="11099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PBS works to </a:t>
            </a:r>
            <a:r>
              <a:rPr lang="en-GB" sz="2800" b="1" dirty="0">
                <a:solidFill>
                  <a:schemeClr val="bg1"/>
                </a:solidFill>
              </a:rPr>
              <a:t>design and ensure physical and social environments that support good lives for people with learning disabilities and reduce risk of behaviours that challenge,</a:t>
            </a:r>
            <a:r>
              <a:rPr lang="en-GB" sz="2800" dirty="0">
                <a:solidFill>
                  <a:schemeClr val="bg1"/>
                </a:solidFill>
              </a:rPr>
              <a:t> by mitigating key maintaining processes and vulnerability factors commonly associated with the functions these commonly serve.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2F6164-1C79-4948-9BD6-2FF0D8254F33}"/>
              </a:ext>
            </a:extLst>
          </p:cNvPr>
          <p:cNvSpPr txBox="1"/>
          <p:nvPr/>
        </p:nvSpPr>
        <p:spPr>
          <a:xfrm>
            <a:off x="546100" y="5114110"/>
            <a:ext cx="11312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Communication		Choice &amp; Control	Safe Environments</a:t>
            </a:r>
          </a:p>
          <a:p>
            <a:endParaRPr lang="en-US" sz="3200" dirty="0"/>
          </a:p>
          <a:p>
            <a:r>
              <a:rPr lang="en-US" sz="3200" dirty="0"/>
              <a:t> 	Engagement	Physical &amp; Mental Health	  Relationships </a:t>
            </a:r>
            <a:endParaRPr lang="en-GB" sz="3200" dirty="0"/>
          </a:p>
        </p:txBody>
      </p:sp>
      <p:sp>
        <p:nvSpPr>
          <p:cNvPr id="6" name="Text Box 1"/>
          <p:cNvSpPr txBox="1"/>
          <p:nvPr/>
        </p:nvSpPr>
        <p:spPr>
          <a:xfrm>
            <a:off x="10510697" y="5655799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E0BE1F-9C33-8D8E-BEFF-EC6BDAC10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27783"/>
            <a:ext cx="7837278" cy="60024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31E32E-6002-AC13-71AF-C7079C4B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96" y="0"/>
            <a:ext cx="10515600" cy="919389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Process and Strategy </a:t>
            </a: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0854B18C-7209-4306-947E-251C68D9F080}"/>
              </a:ext>
            </a:extLst>
          </p:cNvPr>
          <p:cNvSpPr/>
          <p:nvPr/>
        </p:nvSpPr>
        <p:spPr>
          <a:xfrm>
            <a:off x="7696892" y="676326"/>
            <a:ext cx="4222966" cy="15516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Behaviour Support Plans linked to a prior Functional Assessment</a:t>
            </a:r>
            <a:endParaRPr lang="en-GB" sz="2400" u="sng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D7D0BB-B9DC-8BD9-58BD-46EC66358F0B}"/>
              </a:ext>
            </a:extLst>
          </p:cNvPr>
          <p:cNvCxnSpPr>
            <a:cxnSpLocks/>
          </p:cNvCxnSpPr>
          <p:nvPr/>
        </p:nvCxnSpPr>
        <p:spPr>
          <a:xfrm flipH="1">
            <a:off x="6357257" y="1807029"/>
            <a:ext cx="1339635" cy="217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B26C2E7-3AAA-0BC7-771A-1151A98B2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892" y="2326463"/>
            <a:ext cx="4222966" cy="11718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E61A9A-CA09-924D-8D51-89EF5D8975CD}"/>
              </a:ext>
            </a:extLst>
          </p:cNvPr>
          <p:cNvSpPr txBox="1"/>
          <p:nvPr/>
        </p:nvSpPr>
        <p:spPr>
          <a:xfrm>
            <a:off x="7837278" y="3913569"/>
            <a:ext cx="4082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High Quality Care and Support Environments</a:t>
            </a:r>
          </a:p>
          <a:p>
            <a:endParaRPr lang="en-US" sz="3200" b="1" i="1" dirty="0"/>
          </a:p>
          <a:p>
            <a:r>
              <a:rPr lang="en-US" sz="2400" i="1" dirty="0"/>
              <a:t>Characteristic of tier 1 but of continuing importance at all tiers </a:t>
            </a:r>
            <a:endParaRPr lang="en-GB" sz="2400" i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3C8897-6DC6-9F94-0791-9D53C6753125}"/>
              </a:ext>
            </a:extLst>
          </p:cNvPr>
          <p:cNvCxnSpPr>
            <a:cxnSpLocks/>
          </p:cNvCxnSpPr>
          <p:nvPr/>
        </p:nvCxnSpPr>
        <p:spPr>
          <a:xfrm flipH="1">
            <a:off x="8817428" y="2741730"/>
            <a:ext cx="185058" cy="123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"/>
          <p:cNvSpPr txBox="1"/>
          <p:nvPr/>
        </p:nvSpPr>
        <p:spPr>
          <a:xfrm>
            <a:off x="10439399" y="6097384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13556"/>
            <a:ext cx="9372600" cy="2209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328561" y="3186599"/>
            <a:ext cx="5453739" cy="3061801"/>
          </a:xfrm>
          <a:prstGeom prst="wedgeRoundRectCallout">
            <a:avLst>
              <a:gd name="adj1" fmla="val 13203"/>
              <a:gd name="adj2" fmla="val -840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What strategies will ensure the BSP is implemented as intended?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What strategies will monitor and evaluate whether the BSP is achieving its aims?</a:t>
            </a:r>
            <a:endParaRPr lang="en-GB" sz="2800" dirty="0"/>
          </a:p>
        </p:txBody>
      </p:sp>
      <p:sp>
        <p:nvSpPr>
          <p:cNvPr id="6" name="Text Box 1"/>
          <p:cNvSpPr txBox="1"/>
          <p:nvPr/>
        </p:nvSpPr>
        <p:spPr>
          <a:xfrm>
            <a:off x="876840" y="5699342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5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A8AE-745F-4291-ADEE-631AC3A9B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2"/>
                </a:solidFill>
                <a:latin typeface="+mn-lt"/>
              </a:rPr>
            </a:br>
            <a:r>
              <a:rPr lang="en-GB" sz="73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Assessing Content and Quality of BSPs</a:t>
            </a:r>
          </a:p>
        </p:txBody>
      </p:sp>
      <p:sp>
        <p:nvSpPr>
          <p:cNvPr id="4" name="Text Box 1"/>
          <p:cNvSpPr txBox="1"/>
          <p:nvPr/>
        </p:nvSpPr>
        <p:spPr>
          <a:xfrm>
            <a:off x="10129697" y="5764657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31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Why do we need to measure BSP quality and how?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862919"/>
            <a:ext cx="10380260" cy="477124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 i="1" dirty="0">
                <a:solidFill>
                  <a:srgbClr val="1F4E79"/>
                </a:solidFill>
              </a:rPr>
              <a:t>Worryingly the quality of plans produced is often poor </a:t>
            </a:r>
            <a:r>
              <a:rPr lang="en-GB" sz="2400" i="1" dirty="0">
                <a:solidFill>
                  <a:srgbClr val="1F4E79"/>
                </a:solidFill>
              </a:rPr>
              <a:t>(Van Acker, </a:t>
            </a:r>
            <a:r>
              <a:rPr lang="en-GB" sz="2400" i="1" dirty="0" err="1">
                <a:solidFill>
                  <a:srgbClr val="1F4E79"/>
                </a:solidFill>
              </a:rPr>
              <a:t>Boreson</a:t>
            </a:r>
            <a:r>
              <a:rPr lang="en-GB" sz="2400" i="1" dirty="0">
                <a:solidFill>
                  <a:srgbClr val="1F4E79"/>
                </a:solidFill>
              </a:rPr>
              <a:t>, Gable &amp; </a:t>
            </a:r>
            <a:r>
              <a:rPr lang="en-GB" sz="2400" i="1" dirty="0" err="1">
                <a:solidFill>
                  <a:srgbClr val="1F4E79"/>
                </a:solidFill>
              </a:rPr>
              <a:t>Potterton</a:t>
            </a:r>
            <a:r>
              <a:rPr lang="en-GB" sz="2400" i="1" dirty="0">
                <a:solidFill>
                  <a:srgbClr val="1F4E79"/>
                </a:solidFill>
              </a:rPr>
              <a:t>, 2005; </a:t>
            </a:r>
            <a:r>
              <a:rPr lang="en-GB" sz="2400" i="1" dirty="0" err="1">
                <a:solidFill>
                  <a:srgbClr val="1F4E79"/>
                </a:solidFill>
              </a:rPr>
              <a:t>McVilly</a:t>
            </a:r>
            <a:r>
              <a:rPr lang="en-GB" sz="2400" i="1" dirty="0">
                <a:solidFill>
                  <a:srgbClr val="1F4E79"/>
                </a:solidFill>
              </a:rPr>
              <a:t>, Webber, Sharp &amp; Paris, 2012b; Chaplin, Hastings and Noone,2014)</a:t>
            </a:r>
          </a:p>
          <a:p>
            <a:pPr marL="0" indent="0">
              <a:buNone/>
            </a:pPr>
            <a:endParaRPr lang="en-GB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3500" dirty="0">
                <a:solidFill>
                  <a:schemeClr val="accent1">
                    <a:lumMod val="50000"/>
                  </a:schemeClr>
                </a:solidFill>
              </a:rPr>
              <a:t>To date most research has been conducted using the </a:t>
            </a:r>
            <a:r>
              <a:rPr lang="en-GB" sz="3500" b="1" dirty="0">
                <a:solidFill>
                  <a:schemeClr val="accent1">
                    <a:lumMod val="50000"/>
                  </a:schemeClr>
                </a:solidFill>
              </a:rPr>
              <a:t>Behaviour Support Plan Quality Evaluation Tool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(BSP-QEII) </a:t>
            </a:r>
            <a:r>
              <a:rPr lang="en-GB" altLang="en-US" sz="2400" dirty="0"/>
              <a:t>Browning-Wright D., </a:t>
            </a:r>
            <a:r>
              <a:rPr lang="en-GB" altLang="en-US" sz="2400" dirty="0" err="1"/>
              <a:t>Saren</a:t>
            </a:r>
            <a:r>
              <a:rPr lang="en-GB" altLang="en-US" sz="2400" dirty="0"/>
              <a:t> D. &amp; Mayer G. R. (2003) The behaviour support plan-quality evaluation guide. Available at: </a:t>
            </a:r>
            <a:r>
              <a:rPr lang="en-GB" alt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http://www.pent.ca.gov</a:t>
            </a:r>
            <a:endParaRPr lang="en-GB" altLang="en-US" sz="2400" dirty="0"/>
          </a:p>
          <a:p>
            <a:pPr marL="0" indent="0">
              <a:buNone/>
            </a:pPr>
            <a:endParaRPr lang="en-GB" alt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altLang="en-US" sz="3900" b="1" i="1" dirty="0">
                <a:solidFill>
                  <a:srgbClr val="1F4E79"/>
                </a:solidFill>
              </a:rPr>
              <a:t>Widely used and with many strengths but does have some limitations for PBS in a UK context… </a:t>
            </a:r>
          </a:p>
          <a:p>
            <a:pPr marL="0" indent="0">
              <a:buNone/>
            </a:pPr>
            <a:endParaRPr lang="en-GB" altLang="en-US" sz="3900" b="1" i="1" dirty="0">
              <a:solidFill>
                <a:srgbClr val="1F4E79"/>
              </a:solidFill>
            </a:endParaRPr>
          </a:p>
          <a:p>
            <a:pPr marL="0" indent="0">
              <a:buNone/>
            </a:pPr>
            <a:endParaRPr lang="en-GB" altLang="en-US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 Box 1"/>
          <p:cNvSpPr txBox="1"/>
          <p:nvPr/>
        </p:nvSpPr>
        <p:spPr>
          <a:xfrm>
            <a:off x="10377808" y="5948362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BSP-QEII Limitations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Originally developed for school-based context</a:t>
            </a:r>
          </a:p>
          <a:p>
            <a:pPr lvl="1"/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Assumes a Functionally Equivalent Replacement Behaviour must always be taught</a:t>
            </a:r>
          </a:p>
          <a:p>
            <a:pPr lvl="1"/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Some cumulative scoring issues</a:t>
            </a:r>
          </a:p>
          <a:p>
            <a:pPr lvl="1"/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Does not include other things that are really important for PBS particularly emphasis on systems change and stakeholder involvement</a:t>
            </a:r>
          </a:p>
          <a:p>
            <a:pPr lvl="1"/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</a:rPr>
              <a:t>Does not quite fit with a UK context of practice – language, multiple and varying  settings, many different types of BSPs in use and range of documents that capture PBS interventions 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Text Box 1"/>
          <p:cNvSpPr txBox="1"/>
          <p:nvPr/>
        </p:nvSpPr>
        <p:spPr>
          <a:xfrm>
            <a:off x="10195011" y="5968999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06" y="133343"/>
            <a:ext cx="10772775" cy="630937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Hello and thank you</a:t>
            </a:r>
            <a:r>
              <a:rPr lang="en-GB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978408"/>
            <a:ext cx="10753725" cy="50083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2060"/>
                </a:solidFill>
              </a:rPr>
              <a:t>Dr Nick Gore </a:t>
            </a:r>
            <a:endParaRPr lang="en-GB" dirty="0">
              <a:solidFill>
                <a:srgbClr val="00206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PhD DClinPsy BCBA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Practitioner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Researcher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Behavioural Scientist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People with learning disabilities </a:t>
            </a:r>
          </a:p>
          <a:p>
            <a:pPr marL="0" indent="0">
              <a:buNone/>
            </a:pPr>
            <a:r>
              <a:rPr lang="en-GB" dirty="0"/>
              <a:t>     &amp; Autistic People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Those that care for and support them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Services and systems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b="1" i="1" dirty="0"/>
              <a:t>Behaviours that challenge,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i="1" dirty="0">
                <a:solidFill>
                  <a:srgbClr val="002060"/>
                </a:solidFill>
              </a:rPr>
              <a:t>Positive Behavioural Support</a:t>
            </a:r>
            <a:r>
              <a:rPr lang="en-GB" b="1" i="1" dirty="0"/>
              <a:t>,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i="1" dirty="0"/>
              <a:t>Children and young people and early intervention 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47" y="1161288"/>
            <a:ext cx="3609780" cy="3609780"/>
          </a:xfrm>
          <a:prstGeom prst="rect">
            <a:avLst/>
          </a:prstGeom>
        </p:spPr>
      </p:pic>
      <p:sp>
        <p:nvSpPr>
          <p:cNvPr id="11" name="Text Box 1"/>
          <p:cNvSpPr txBox="1"/>
          <p:nvPr/>
        </p:nvSpPr>
        <p:spPr>
          <a:xfrm>
            <a:off x="10374085" y="5698522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Development of a new tool for the UK context – </a:t>
            </a:r>
            <a:r>
              <a:rPr lang="en-GB" altLang="en-US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Behaviour Support Plan Content Appraisal Tool (BSP-CAT)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10271212" y="5927942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04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1082867" cy="5435600"/>
          </a:xfrm>
        </p:spPr>
        <p:txBody>
          <a:bodyPr>
            <a:normAutofit fontScale="70000" lnSpcReduction="20000"/>
          </a:bodyPr>
          <a:lstStyle/>
          <a:p>
            <a:r>
              <a:rPr lang="en-GB" sz="3100" b="1" dirty="0">
                <a:solidFill>
                  <a:srgbClr val="1F4E79"/>
                </a:solidFill>
              </a:rPr>
              <a:t>Sharland Foundation </a:t>
            </a:r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project of interested practitioners and researchers with experience of the BSP-QEII. Developed over </a:t>
            </a:r>
            <a:r>
              <a:rPr lang="en-GB" sz="3100" b="1" dirty="0">
                <a:solidFill>
                  <a:srgbClr val="1F4E79"/>
                </a:solidFill>
              </a:rPr>
              <a:t>a series of workshops and writing rounds</a:t>
            </a:r>
          </a:p>
          <a:p>
            <a:r>
              <a:rPr lang="en-GB" sz="3100" b="1" dirty="0">
                <a:solidFill>
                  <a:srgbClr val="1F4E79"/>
                </a:solidFill>
              </a:rPr>
              <a:t>Feedback</a:t>
            </a:r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 from practitioners </a:t>
            </a:r>
            <a:r>
              <a:rPr lang="en-GB" sz="3100" b="1" dirty="0">
                <a:solidFill>
                  <a:srgbClr val="1F4E79"/>
                </a:solidFill>
              </a:rPr>
              <a:t>and content and face validity </a:t>
            </a:r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evaluated by clinicians in the field </a:t>
            </a:r>
          </a:p>
          <a:p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Based on </a:t>
            </a:r>
            <a:r>
              <a:rPr lang="en-GB" sz="3100" b="1" dirty="0">
                <a:solidFill>
                  <a:srgbClr val="1F4E79"/>
                </a:solidFill>
              </a:rPr>
              <a:t>principles of technically strong BSP, qualities of a BSP as defined in the UK </a:t>
            </a:r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and some of the </a:t>
            </a:r>
            <a:r>
              <a:rPr lang="en-GB" sz="3100" b="1" dirty="0">
                <a:solidFill>
                  <a:srgbClr val="1F4E79"/>
                </a:solidFill>
              </a:rPr>
              <a:t>structure of BSP-QEII</a:t>
            </a:r>
          </a:p>
          <a:p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Primary focus on BSPs developed for </a:t>
            </a:r>
            <a:r>
              <a:rPr lang="en-GB" sz="3100" b="1" dirty="0">
                <a:solidFill>
                  <a:srgbClr val="1F4E79"/>
                </a:solidFill>
              </a:rPr>
              <a:t>adults with Learning Disabilities </a:t>
            </a:r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in the context of behaviours that challenge</a:t>
            </a:r>
          </a:p>
          <a:p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Aimed at </a:t>
            </a:r>
            <a:r>
              <a:rPr lang="en-GB" sz="3100" b="1" dirty="0">
                <a:solidFill>
                  <a:srgbClr val="1F4E79"/>
                </a:solidFill>
              </a:rPr>
              <a:t>appraisal</a:t>
            </a:r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 of BSP where functional behavioural assessment  has already been completed</a:t>
            </a:r>
          </a:p>
          <a:p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Recognises BSP activities may be evidenced across </a:t>
            </a:r>
            <a:r>
              <a:rPr lang="en-GB" sz="3100" b="1" dirty="0">
                <a:solidFill>
                  <a:srgbClr val="1F4E79"/>
                </a:solidFill>
              </a:rPr>
              <a:t>a range of </a:t>
            </a:r>
            <a:r>
              <a:rPr lang="en-GB" sz="3100" dirty="0">
                <a:solidFill>
                  <a:schemeClr val="accent1">
                    <a:lumMod val="50000"/>
                  </a:schemeClr>
                </a:solidFill>
              </a:rPr>
              <a:t>coordinated </a:t>
            </a:r>
            <a:r>
              <a:rPr lang="en-GB" sz="3100" b="1" dirty="0">
                <a:solidFill>
                  <a:schemeClr val="accent1">
                    <a:lumMod val="50000"/>
                  </a:schemeClr>
                </a:solidFill>
              </a:rPr>
              <a:t>documents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sz="4600" dirty="0">
                <a:solidFill>
                  <a:schemeClr val="accent1">
                    <a:lumMod val="50000"/>
                  </a:schemeClr>
                </a:solidFill>
              </a:rPr>
              <a:t>Deigned to </a:t>
            </a:r>
            <a:r>
              <a:rPr lang="en-GB" sz="4600" b="1" i="1" dirty="0">
                <a:solidFill>
                  <a:schemeClr val="accent1">
                    <a:lumMod val="50000"/>
                  </a:schemeClr>
                </a:solidFill>
              </a:rPr>
              <a:t>evaluate and </a:t>
            </a:r>
            <a:r>
              <a:rPr lang="en-GB" sz="4600" b="1" i="1" u="sng" dirty="0">
                <a:solidFill>
                  <a:schemeClr val="accent1">
                    <a:lumMod val="50000"/>
                  </a:schemeClr>
                </a:solidFill>
              </a:rPr>
              <a:t>help shape </a:t>
            </a:r>
            <a:r>
              <a:rPr lang="en-GB" sz="4600" dirty="0">
                <a:solidFill>
                  <a:schemeClr val="accent1">
                    <a:lumMod val="50000"/>
                  </a:schemeClr>
                </a:solidFill>
              </a:rPr>
              <a:t>better behaviour support planning in multiple applied settings by local PBS communities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8CE9D6-B048-0580-7500-2C8E2EC6D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r="673" b="-1"/>
          <a:stretch/>
        </p:blipFill>
        <p:spPr>
          <a:xfrm>
            <a:off x="8646278" y="5835346"/>
            <a:ext cx="832242" cy="9313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5B3DBD-9F38-EFDB-E134-B7B32A2D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992"/>
            <a:ext cx="10515600" cy="871008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BSP-CAT</a:t>
            </a:r>
          </a:p>
        </p:txBody>
      </p:sp>
      <p:sp>
        <p:nvSpPr>
          <p:cNvPr id="7" name="Text Box 1"/>
          <p:cNvSpPr txBox="1"/>
          <p:nvPr/>
        </p:nvSpPr>
        <p:spPr>
          <a:xfrm>
            <a:off x="10053497" y="5958113"/>
            <a:ext cx="1681303" cy="6858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8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5062C-856F-091E-D756-2083CAED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7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pic>
        <p:nvPicPr>
          <p:cNvPr id="9" name="Picture 8" descr="A picture containing cat, black, sitting, outdoor&#10;&#10;Description automatically generated">
            <a:extLst>
              <a:ext uri="{FF2B5EF4-FFF2-40B4-BE49-F238E27FC236}">
                <a16:creationId xmlns:a16="http://schemas.microsoft.com/office/drawing/2014/main" id="{20694CFE-EBFF-AA16-B769-9EA3BE397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5206" r="221" b="28317"/>
          <a:stretch/>
        </p:blipFill>
        <p:spPr>
          <a:xfrm>
            <a:off x="-17145" y="0"/>
            <a:ext cx="7283195" cy="6814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BE657A-7FF6-62C4-D399-B70963B08FB6}"/>
              </a:ext>
            </a:extLst>
          </p:cNvPr>
          <p:cNvSpPr txBox="1"/>
          <p:nvPr/>
        </p:nvSpPr>
        <p:spPr>
          <a:xfrm>
            <a:off x="-14097" y="43163"/>
            <a:ext cx="61226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+mn-lt"/>
              </a:rPr>
              <a:t>CAT!</a:t>
            </a:r>
            <a:endParaRPr lang="en-GB" sz="6600" dirty="0">
              <a:solidFill>
                <a:schemeClr val="bg1"/>
              </a:solidFill>
            </a:endParaRPr>
          </a:p>
        </p:txBody>
      </p:sp>
      <p:pic>
        <p:nvPicPr>
          <p:cNvPr id="7" name="Picture 6" descr="A cat lying on a bed&#10;&#10;Description automatically generated with medium confidence">
            <a:extLst>
              <a:ext uri="{FF2B5EF4-FFF2-40B4-BE49-F238E27FC236}">
                <a16:creationId xmlns:a16="http://schemas.microsoft.com/office/drawing/2014/main" id="{0DA5352B-E615-AF2F-4ACB-104494D09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7" r="-2" b="4974"/>
          <a:stretch/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33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A8AE-745F-4291-ADEE-631AC3A9B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sz="6600" b="1" dirty="0">
                <a:solidFill>
                  <a:schemeClr val="tx2"/>
                </a:solidFill>
                <a:latin typeface="+mn-lt"/>
              </a:rPr>
            </a:br>
            <a:r>
              <a:rPr lang="en-GB" sz="73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Structure of</a:t>
            </a:r>
            <a:br>
              <a:rPr lang="en-GB" sz="73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sz="73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BSP-CAT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C58AB-B426-F595-AEC0-245114682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r="673" b="-1"/>
          <a:stretch/>
        </p:blipFill>
        <p:spPr>
          <a:xfrm>
            <a:off x="10240917" y="4722225"/>
            <a:ext cx="1811175" cy="20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F7A47-41E4-46EA-82A9-49A6CD089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673" b="-1"/>
          <a:stretch/>
        </p:blipFill>
        <p:spPr>
          <a:xfrm>
            <a:off x="11007473" y="5514181"/>
            <a:ext cx="1184527" cy="1325564"/>
          </a:xfrm>
          <a:prstGeom prst="rect">
            <a:avLst/>
          </a:prstGeom>
        </p:spPr>
      </p:pic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356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is the BSP-CAT?</a:t>
            </a:r>
            <a:b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endParaRPr lang="en-GB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0F72C-B06F-5D02-BBDE-C216D367469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454046"/>
            <a:ext cx="10515600" cy="472291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Comprised of </a:t>
            </a: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15 components/items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for plan evaluation, divided into 6 strands</a:t>
            </a:r>
          </a:p>
          <a:p>
            <a:endParaRPr lang="en-GB" sz="26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Each component/item is </a:t>
            </a: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scored 0-3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based on the quantity and quality of supporting evidence (behaviour support planning documents and associated reports, e.g. communication passports, person centred plans)</a:t>
            </a:r>
          </a:p>
          <a:p>
            <a:endParaRPr lang="en-GB" sz="26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Includes a rationale for each component/item and scoring examples throughout</a:t>
            </a:r>
          </a:p>
          <a:p>
            <a:endParaRPr lang="en-GB" sz="26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Total score, modal and strand scores can be calculated with categorical quality bandings</a:t>
            </a:r>
          </a:p>
          <a:p>
            <a:endParaRPr lang="en-GB" dirty="0"/>
          </a:p>
          <a:p>
            <a:pPr marL="0" indent="0" eaLnBrk="1" hangingPunct="1">
              <a:buNone/>
            </a:pPr>
            <a:endParaRPr lang="en-GB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228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63" y="645510"/>
            <a:ext cx="8882737" cy="555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460" y="645510"/>
            <a:ext cx="2139696" cy="138499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How theoretical and values based components come together in a BSP (assessment, person-centred practices, working with key people..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460" y="2158676"/>
            <a:ext cx="2139696" cy="954107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High quality supports that meet people’s specific needs to support QoL and reduce risk of CB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460" y="3214119"/>
            <a:ext cx="2139696" cy="1384995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Interventions that address the particular functions of behaviours that challenge identified for the individual in proactive and constructional ways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680" y="4727285"/>
            <a:ext cx="2139697" cy="1169551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Non aversive strategies to minimise risk and escalation and impact of behaviours that challenge when they happen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6680" y="5998172"/>
            <a:ext cx="2317486" cy="738664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Strategies to support implementation, monitoring and review</a:t>
            </a:r>
          </a:p>
        </p:txBody>
      </p:sp>
      <p:cxnSp>
        <p:nvCxnSpPr>
          <p:cNvPr id="10" name="Straight Arrow Connector 9"/>
          <p:cNvCxnSpPr>
            <a:stCxn id="2" idx="3"/>
          </p:cNvCxnSpPr>
          <p:nvPr/>
        </p:nvCxnSpPr>
        <p:spPr>
          <a:xfrm>
            <a:off x="2553156" y="1338008"/>
            <a:ext cx="1050015" cy="13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79920" y="2433756"/>
            <a:ext cx="1023251" cy="19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36377" y="3454200"/>
            <a:ext cx="1066794" cy="428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53156" y="3920035"/>
            <a:ext cx="1050015" cy="20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</p:cNvCxnSpPr>
          <p:nvPr/>
        </p:nvCxnSpPr>
        <p:spPr>
          <a:xfrm flipV="1">
            <a:off x="2536377" y="5160119"/>
            <a:ext cx="1066794" cy="15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 flipV="1">
            <a:off x="2714166" y="5896836"/>
            <a:ext cx="889005" cy="470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1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F7A47-41E4-46EA-82A9-49A6CD089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673" b="-1"/>
          <a:stretch/>
        </p:blipFill>
        <p:spPr>
          <a:xfrm>
            <a:off x="11007473" y="5514181"/>
            <a:ext cx="1184527" cy="1325564"/>
          </a:xfrm>
          <a:prstGeom prst="rect">
            <a:avLst/>
          </a:prstGeom>
        </p:spPr>
      </p:pic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b="1" dirty="0">
                <a:solidFill>
                  <a:srgbClr val="1F4E79"/>
                </a:solidFill>
                <a:latin typeface="+mn-lt"/>
              </a:rPr>
              <a:t>Overview of the BSP-CAT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xfrm>
            <a:off x="838199" y="1454046"/>
            <a:ext cx="5150475" cy="472291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A) Foundations for Support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A1. Formulation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A2. Contextual fit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A3. Goals/aspirations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B) Enabling Environments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B1. Communication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B2. Choice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B3. Physical health &amp; Metal health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B4. Relationships with friends, family and</a:t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      the wider community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B5. Safe, consistent, and predictable</a:t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      environment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B6. High levels of participation in</a:t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      meaningful activity </a:t>
            </a:r>
          </a:p>
          <a:p>
            <a:pPr marL="457200" indent="-457200">
              <a:buFont typeface="+mj-lt"/>
              <a:buAutoNum type="alphaUcPeriod"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6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endParaRPr lang="en-GB" dirty="0"/>
          </a:p>
          <a:p>
            <a:pPr marL="0" indent="0" eaLnBrk="1" hangingPunct="1">
              <a:buNone/>
            </a:pPr>
            <a:endParaRPr lang="en-GB" dirty="0"/>
          </a:p>
          <a:p>
            <a:pPr eaLnBrk="1" hangingPunct="1"/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A8FABC-5F95-D4C9-DD85-949B4E36A864}"/>
              </a:ext>
            </a:extLst>
          </p:cNvPr>
          <p:cNvSpPr txBox="1">
            <a:spLocks/>
          </p:cNvSpPr>
          <p:nvPr/>
        </p:nvSpPr>
        <p:spPr bwMode="auto">
          <a:xfrm>
            <a:off x="6127451" y="1454045"/>
            <a:ext cx="5150475" cy="472291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C) Antecedent Interventions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C1. Antecedent interventions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D) Skills Development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D1. Skills development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E) Reactive Strategies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E1. Secondary prevention E2. Crisis prevention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F) Implementation and Monitoring of</a:t>
            </a:r>
            <a:b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    the Plan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F1. Monitoring, implementation and evaluation of support</a:t>
            </a:r>
          </a:p>
          <a:p>
            <a:pPr marL="0" indent="0">
              <a:buNone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6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85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046" y="360239"/>
            <a:ext cx="10767647" cy="57826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900" b="1" dirty="0">
                <a:solidFill>
                  <a:schemeClr val="accent1">
                    <a:lumMod val="50000"/>
                  </a:schemeClr>
                </a:solidFill>
              </a:rPr>
              <a:t>Particular considerations and assumptions </a:t>
            </a:r>
          </a:p>
          <a:p>
            <a:pPr marL="0" indent="0">
              <a:buNone/>
            </a:pPr>
            <a:endParaRPr lang="en-GB" sz="39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dirty="0"/>
              <a:t>Learning Disability and Significant CB where a prior FA is required</a:t>
            </a:r>
          </a:p>
          <a:p>
            <a:r>
              <a:rPr lang="en-GB" dirty="0"/>
              <a:t>Relationship between service quality, quality of life and CB (and Mental Heath)</a:t>
            </a:r>
          </a:p>
          <a:p>
            <a:r>
              <a:rPr lang="en-GB" dirty="0"/>
              <a:t>Linking assessment to strategies </a:t>
            </a:r>
          </a:p>
          <a:p>
            <a:r>
              <a:rPr lang="en-GB" dirty="0"/>
              <a:t>Constructive Interventions (including but not always or just FERBs)</a:t>
            </a:r>
          </a:p>
          <a:p>
            <a:r>
              <a:rPr lang="en-GB" dirty="0"/>
              <a:t>Capable Environments</a:t>
            </a:r>
          </a:p>
          <a:p>
            <a:r>
              <a:rPr lang="en-GB" dirty="0"/>
              <a:t>Secondary Prevention and Crisis Prevention</a:t>
            </a:r>
          </a:p>
          <a:p>
            <a:pPr lvl="0"/>
            <a:r>
              <a:rPr lang="en-GB" dirty="0"/>
              <a:t>Strategies may be presented across a variety of inter-linked documents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Who used by: people with PBS training/experience – relate to competence framework. Ideally establish reliability with co-raters) </a:t>
            </a:r>
          </a:p>
          <a:p>
            <a:pPr lvl="0"/>
            <a:r>
              <a:rPr lang="en-GB" dirty="0"/>
              <a:t>Used to do: research, audit/evaluation, shaping practice for individuals/services, training)</a:t>
            </a:r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CF2AB-F4C7-B4CD-DF8A-B4E91961C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r="673" b="-1"/>
          <a:stretch/>
        </p:blipFill>
        <p:spPr>
          <a:xfrm>
            <a:off x="10573129" y="360239"/>
            <a:ext cx="118452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21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71" y="228600"/>
            <a:ext cx="10869015" cy="5626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8CF2AB-F4C7-B4CD-DF8A-B4E91961C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673" b="-1"/>
          <a:stretch/>
        </p:blipFill>
        <p:spPr>
          <a:xfrm>
            <a:off x="10848622" y="5192744"/>
            <a:ext cx="118452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5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42" y="200061"/>
            <a:ext cx="9212035" cy="62966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4142" y="5606143"/>
            <a:ext cx="3429001" cy="10776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CF2AB-F4C7-B4CD-DF8A-B4E91961C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673" b="-1"/>
          <a:stretch/>
        </p:blipFill>
        <p:spPr>
          <a:xfrm>
            <a:off x="10848622" y="5192744"/>
            <a:ext cx="118452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1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A8AE-745F-4291-ADEE-631AC3A9B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sz="5400" b="1" dirty="0">
                <a:solidFill>
                  <a:schemeClr val="tx2"/>
                </a:solidFill>
                <a:latin typeface="+mn-lt"/>
              </a:rPr>
            </a:br>
            <a:r>
              <a:rPr lang="en-GB" sz="73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BSPs and Why We Need them </a:t>
            </a:r>
          </a:p>
        </p:txBody>
      </p:sp>
      <p:sp>
        <p:nvSpPr>
          <p:cNvPr id="4" name="Text Box 1"/>
          <p:cNvSpPr txBox="1"/>
          <p:nvPr/>
        </p:nvSpPr>
        <p:spPr>
          <a:xfrm>
            <a:off x="10374085" y="5698522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3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94" y="269631"/>
            <a:ext cx="9080660" cy="6422702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CF2AB-F4C7-B4CD-DF8A-B4E91961C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673" b="-1"/>
          <a:stretch/>
        </p:blipFill>
        <p:spPr>
          <a:xfrm>
            <a:off x="10848622" y="5192744"/>
            <a:ext cx="118452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9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76" y="349495"/>
            <a:ext cx="8744316" cy="611205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CF2AB-F4C7-B4CD-DF8A-B4E91961C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673" b="-1"/>
          <a:stretch/>
        </p:blipFill>
        <p:spPr>
          <a:xfrm>
            <a:off x="10848622" y="5192744"/>
            <a:ext cx="1184527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68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A8AE-745F-4291-ADEE-631AC3A9B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sz="6600" b="1" dirty="0">
                <a:solidFill>
                  <a:schemeClr val="tx2"/>
                </a:solidFill>
                <a:latin typeface="+mn-lt"/>
              </a:rPr>
            </a:br>
            <a:r>
              <a:rPr lang="en-GB" sz="6600" b="1" dirty="0">
                <a:solidFill>
                  <a:schemeClr val="tx2"/>
                </a:solidFill>
                <a:latin typeface="+mn-lt"/>
              </a:rPr>
              <a:t>Psychometrics </a:t>
            </a:r>
            <a:endParaRPr lang="en-GB" sz="73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C58AB-B426-F595-AEC0-245114682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r="673" b="-1"/>
          <a:stretch/>
        </p:blipFill>
        <p:spPr>
          <a:xfrm>
            <a:off x="10100240" y="4546379"/>
            <a:ext cx="1811175" cy="20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C76C3A0-5058-524A-C55F-0829276F4463}"/>
              </a:ext>
            </a:extLst>
          </p:cNvPr>
          <p:cNvCxnSpPr>
            <a:cxnSpLocks/>
          </p:cNvCxnSpPr>
          <p:nvPr/>
        </p:nvCxnSpPr>
        <p:spPr>
          <a:xfrm>
            <a:off x="3026535" y="3801651"/>
            <a:ext cx="8023538" cy="0"/>
          </a:xfrm>
          <a:prstGeom prst="straightConnector1">
            <a:avLst/>
          </a:prstGeom>
          <a:ln w="76200"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3A50DF1-A80A-B06E-E37C-5DD0E1A59BF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300339" y="2922705"/>
            <a:ext cx="0" cy="850693"/>
          </a:xfrm>
          <a:prstGeom prst="straightConnector1">
            <a:avLst/>
          </a:prstGeom>
          <a:ln w="9525" cap="flat" cmpd="sng" algn="ctr">
            <a:solidFill>
              <a:srgbClr val="1F4E7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B5FB52-D51D-30BB-BF9F-75BF7BC8D3F2}"/>
              </a:ext>
            </a:extLst>
          </p:cNvPr>
          <p:cNvSpPr txBox="1"/>
          <p:nvPr/>
        </p:nvSpPr>
        <p:spPr>
          <a:xfrm>
            <a:off x="2580812" y="2276374"/>
            <a:ext cx="143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F4E79"/>
                </a:solidFill>
              </a:rPr>
              <a:t>Development of BSP-CAT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15618F-0817-C3C4-7DEC-91BBE33CD938}"/>
              </a:ext>
            </a:extLst>
          </p:cNvPr>
          <p:cNvCxnSpPr>
            <a:cxnSpLocks/>
          </p:cNvCxnSpPr>
          <p:nvPr/>
        </p:nvCxnSpPr>
        <p:spPr>
          <a:xfrm flipV="1">
            <a:off x="6753064" y="2947770"/>
            <a:ext cx="0" cy="768306"/>
          </a:xfrm>
          <a:prstGeom prst="straightConnector1">
            <a:avLst/>
          </a:prstGeom>
          <a:ln w="9525" cap="flat" cmpd="sng" algn="ctr">
            <a:solidFill>
              <a:srgbClr val="1F4E7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B68537-5F7C-3BB2-570B-BC16A41250C1}"/>
              </a:ext>
            </a:extLst>
          </p:cNvPr>
          <p:cNvSpPr txBox="1"/>
          <p:nvPr/>
        </p:nvSpPr>
        <p:spPr>
          <a:xfrm>
            <a:off x="4174973" y="2227173"/>
            <a:ext cx="1543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F4E79"/>
                </a:solidFill>
              </a:rPr>
              <a:t>Content and face validity evaluation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24358-EB08-CCD1-5F39-923E723E67B9}"/>
              </a:ext>
            </a:extLst>
          </p:cNvPr>
          <p:cNvSpPr txBox="1"/>
          <p:nvPr/>
        </p:nvSpPr>
        <p:spPr>
          <a:xfrm>
            <a:off x="5819521" y="2231990"/>
            <a:ext cx="186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F4E79"/>
                </a:solidFill>
              </a:rPr>
              <a:t>Reliability</a:t>
            </a:r>
          </a:p>
          <a:p>
            <a:pPr algn="ctr"/>
            <a:r>
              <a:rPr lang="en-GB" b="1" dirty="0">
                <a:solidFill>
                  <a:srgbClr val="1F4E79"/>
                </a:solidFill>
              </a:rPr>
              <a:t>testing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6BDBDD-5FB1-AF6F-FA0D-796C1B676A5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946967" y="3150503"/>
            <a:ext cx="0" cy="565573"/>
          </a:xfrm>
          <a:prstGeom prst="straightConnector1">
            <a:avLst/>
          </a:prstGeom>
          <a:ln w="9525" cap="flat" cmpd="sng" algn="ctr">
            <a:solidFill>
              <a:srgbClr val="1F4E7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CDAA7B-F191-E99F-A5E1-2C514F062D49}"/>
              </a:ext>
            </a:extLst>
          </p:cNvPr>
          <p:cNvSpPr txBox="1"/>
          <p:nvPr/>
        </p:nvSpPr>
        <p:spPr>
          <a:xfrm>
            <a:off x="7466165" y="4560881"/>
            <a:ext cx="1742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F4E79"/>
                </a:solidFill>
              </a:rPr>
              <a:t>If needed, further revisions and testing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08E15E-D378-C5AA-8560-F5E0EFD649D5}"/>
              </a:ext>
            </a:extLst>
          </p:cNvPr>
          <p:cNvCxnSpPr>
            <a:cxnSpLocks/>
          </p:cNvCxnSpPr>
          <p:nvPr/>
        </p:nvCxnSpPr>
        <p:spPr>
          <a:xfrm flipV="1">
            <a:off x="8323681" y="3801651"/>
            <a:ext cx="0" cy="715781"/>
          </a:xfrm>
          <a:prstGeom prst="straightConnector1">
            <a:avLst/>
          </a:prstGeom>
          <a:ln w="9525" cap="flat" cmpd="sng" algn="ctr">
            <a:solidFill>
              <a:srgbClr val="1F4E7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276C21-978F-34A6-B056-982C4F945A71}"/>
              </a:ext>
            </a:extLst>
          </p:cNvPr>
          <p:cNvSpPr txBox="1"/>
          <p:nvPr/>
        </p:nvSpPr>
        <p:spPr>
          <a:xfrm>
            <a:off x="9387406" y="4495932"/>
            <a:ext cx="166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F4E79"/>
                </a:solidFill>
              </a:rPr>
              <a:t>Using BSP-CAT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580AF3-F8E2-C91A-0B23-92834C3D7634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0218740" y="3868377"/>
            <a:ext cx="0" cy="627555"/>
          </a:xfrm>
          <a:prstGeom prst="straightConnector1">
            <a:avLst/>
          </a:prstGeom>
          <a:ln w="9525" cap="flat" cmpd="sng" algn="ctr">
            <a:solidFill>
              <a:srgbClr val="1F4E7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D27FC1-0E02-A9B3-9EDB-A867DE34C40A}"/>
              </a:ext>
            </a:extLst>
          </p:cNvPr>
          <p:cNvSpPr txBox="1"/>
          <p:nvPr/>
        </p:nvSpPr>
        <p:spPr>
          <a:xfrm>
            <a:off x="881314" y="4338972"/>
            <a:ext cx="2419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1F4E79"/>
                </a:solidFill>
                <a:ea typeface="+mj-ea"/>
                <a:cs typeface="+mj-cs"/>
              </a:rPr>
              <a:t>Next steps</a:t>
            </a:r>
            <a:r>
              <a:rPr lang="en-GB" sz="2000" b="1" dirty="0">
                <a:solidFill>
                  <a:srgbClr val="1F4E79"/>
                </a:solidFill>
                <a:ea typeface="+mj-ea"/>
                <a:cs typeface="+mj-cs"/>
              </a:rPr>
              <a:t>: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41F037E-0E77-3B8B-4369-E988C1CD35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1353800" cy="1325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Timeline of developing and testing the BSP-CAT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53E8C4-F4CE-100F-D9AE-46CAE0AFA3A4}"/>
              </a:ext>
            </a:extLst>
          </p:cNvPr>
          <p:cNvSpPr txBox="1"/>
          <p:nvPr/>
        </p:nvSpPr>
        <p:spPr>
          <a:xfrm>
            <a:off x="881314" y="1586724"/>
            <a:ext cx="2259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1F4E79"/>
                </a:solidFill>
                <a:ea typeface="+mj-ea"/>
                <a:cs typeface="+mj-cs"/>
              </a:rPr>
              <a:t>Current</a:t>
            </a:r>
            <a:r>
              <a:rPr lang="en-GB" sz="1000" i="1" dirty="0">
                <a:solidFill>
                  <a:srgbClr val="1F4E79"/>
                </a:solidFill>
              </a:rPr>
              <a:t> </a:t>
            </a:r>
            <a:r>
              <a:rPr lang="en-GB" sz="2000" b="1" i="1" dirty="0">
                <a:solidFill>
                  <a:srgbClr val="1F4E79"/>
                </a:solidFill>
                <a:ea typeface="+mj-ea"/>
                <a:cs typeface="+mj-cs"/>
              </a:rPr>
              <a:t>progress</a:t>
            </a:r>
            <a:r>
              <a:rPr lang="en-GB" sz="2000" b="1" dirty="0">
                <a:solidFill>
                  <a:srgbClr val="1F4E79"/>
                </a:solidFill>
                <a:ea typeface="+mj-ea"/>
                <a:cs typeface="+mj-cs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960360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9F7A47-41E4-46EA-82A9-49A6CD089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673" b="-1"/>
          <a:stretch/>
        </p:blipFill>
        <p:spPr>
          <a:xfrm>
            <a:off x="11007473" y="5514181"/>
            <a:ext cx="1184527" cy="1325564"/>
          </a:xfrm>
          <a:prstGeom prst="rect">
            <a:avLst/>
          </a:prstGeom>
        </p:spPr>
      </p:pic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356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Reliability of an assessment tool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0F72C-B06F-5D02-BBDE-C216D367469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38200" y="1454046"/>
            <a:ext cx="10515600" cy="472291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Reliability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 is the degree to which an assessment tool produces stable and consistent results</a:t>
            </a:r>
          </a:p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This means the same result would be derived whoever administered the test in whatever circumstances</a:t>
            </a:r>
          </a:p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If the measure is reliable then it more likely to be an accurate and true representation of the phenomena it is assessing (in this case the quality of behaviour support plans) – this is termed </a:t>
            </a:r>
            <a:r>
              <a:rPr lang="en-GB" sz="2600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validity</a:t>
            </a:r>
          </a:p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We need to demonstrate that the BSP-CAT is both reliable and valid</a:t>
            </a:r>
          </a:p>
        </p:txBody>
      </p:sp>
    </p:spTree>
    <p:extLst>
      <p:ext uri="{BB962C8B-B14F-4D97-AF65-F5344CB8AC3E}">
        <p14:creationId xmlns:p14="http://schemas.microsoft.com/office/powerpoint/2010/main" val="3828051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2C6D-1B03-4BD7-940E-1D250B15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Test-retest data – mean scores (total)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5DED0-9788-4AE8-AB97-DE8E63822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r="673" b="-1"/>
          <a:stretch/>
        </p:blipFill>
        <p:spPr>
          <a:xfrm>
            <a:off x="11007473" y="5514181"/>
            <a:ext cx="1184527" cy="1325564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064210B-2D0D-38FC-F379-F14DFFB5D833}"/>
              </a:ext>
            </a:extLst>
          </p:cNvPr>
          <p:cNvGraphicFramePr>
            <a:graphicFrameLocks/>
          </p:cNvGraphicFramePr>
          <p:nvPr/>
        </p:nvGraphicFramePr>
        <p:xfrm>
          <a:off x="976423" y="1690688"/>
          <a:ext cx="10239154" cy="48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417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9A069B-D33F-64E4-4616-2843512B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Inter-rater data – mean scores (group)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B75201A-39C4-ADAB-1624-3BF64FE8581A}"/>
              </a:ext>
            </a:extLst>
          </p:cNvPr>
          <p:cNvGraphicFramePr>
            <a:graphicFrameLocks/>
          </p:cNvGraphicFramePr>
          <p:nvPr/>
        </p:nvGraphicFramePr>
        <p:xfrm>
          <a:off x="838200" y="1690688"/>
          <a:ext cx="11015330" cy="500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9775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2C6D-1B03-4BD7-940E-1D250B15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4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5723E-8890-4A71-A26A-8D31F3EC2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1611"/>
            <a:ext cx="10515600" cy="4569167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Preliminary statistics only but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suggests good inter-rater and test-retest reliability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We recognised the need to revisit Strand C – weaker in terms of test-retest, substantial in terms of inter-rater despite difference in group means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We recognised the need to further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increase utility and reliability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– additional materials, improve training/bespoke localised training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(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Changes following this and stakeholder consultation workshops: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All wording refined; scoring logic refined; strand C one antecedent component only; stand E 2 components; Physical health and mental health collapsed into one component)</a:t>
            </a: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3800" b="1" i="1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Will soon be freely available along with training manual fro use by those with appropriate training and experience in PBS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5DED0-9788-4AE8-AB97-DE8E638227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" r="673" b="-1"/>
          <a:stretch/>
        </p:blipFill>
        <p:spPr>
          <a:xfrm>
            <a:off x="11047097" y="5692523"/>
            <a:ext cx="1025160" cy="11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96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267"/>
            <a:ext cx="10515600" cy="788761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Final Conclusions Reflections and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PBS is an integrative framework of best practice for supporting people with learning disabilities at risk of behaviours that challenge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Behaviour Support Plans are a key aspect of PBS that connect Rights and Values and Theory and Evidence Based components to support Good Lives 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The BSP-CAT connects closely to the UK conception and practice of PBS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It can be used to assess quality and content of BSPs with the intention of facilitating better plans and PBS practice overtime</a:t>
            </a:r>
          </a:p>
        </p:txBody>
      </p:sp>
    </p:spTree>
    <p:extLst>
      <p:ext uri="{BB962C8B-B14F-4D97-AF65-F5344CB8AC3E}">
        <p14:creationId xmlns:p14="http://schemas.microsoft.com/office/powerpoint/2010/main" val="85689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Some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28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How might we best support services and practitioners to access and use the BSP-CAT? (How to make available, orientation, training?)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How could services and practitioners (YOU!) use the BSP-CAT to shape practice and BSP quality?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other research questions/projects/service developments could make use of the BSP-CAT?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What other tools and resources might be helpful to develop that measure and support implementation of key PBS processes? (And how best could these be designed/created?)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68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b="1" dirty="0">
                <a:solidFill>
                  <a:srgbClr val="1F4E79"/>
                </a:solidFill>
                <a:latin typeface="+mn-lt"/>
              </a:rPr>
              <a:t>Why do we need Behaviour Support Plans?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 bwMode="auto">
          <a:xfrm>
            <a:off x="711200" y="1185333"/>
            <a:ext cx="11057467" cy="531706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Cook et al. (2010) found links between behaviour support plans (BSPs) and good outcomes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3584CB"/>
                </a:solidFill>
              </a:rPr>
              <a:t>	</a:t>
            </a:r>
            <a:r>
              <a:rPr lang="en-GB" sz="2400" dirty="0"/>
              <a:t>Cook, C. R., Mayer, R. G., Browning-Wright, D., Kraemer, B., Wallace, M. D., Dart, 	E., Collins, T. and </a:t>
            </a:r>
            <a:r>
              <a:rPr lang="en-GB" sz="2400" dirty="0" err="1"/>
              <a:t>Restori</a:t>
            </a:r>
            <a:r>
              <a:rPr lang="en-GB" sz="2400" dirty="0"/>
              <a:t>, A. (2010). Exploring the link among behaviour 	intervention plans, treatment integrity, and student outcomes under natural 	educational conditions</a:t>
            </a:r>
            <a:r>
              <a:rPr lang="en-GB" sz="2400" i="1" dirty="0"/>
              <a:t>. The Journal of Special Education, 46</a:t>
            </a:r>
            <a:r>
              <a:rPr lang="en-GB" sz="2400" dirty="0"/>
              <a:t>, 3–16.</a:t>
            </a:r>
          </a:p>
          <a:p>
            <a:pPr marL="0" indent="0">
              <a:buNone/>
            </a:pPr>
            <a:endParaRPr lang="en-GB" sz="2600" dirty="0">
              <a:solidFill>
                <a:schemeClr val="tx2"/>
              </a:solidFill>
              <a:ea typeface="+mj-ea"/>
              <a:cs typeface="+mj-cs"/>
            </a:endParaRPr>
          </a:p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Recommended by NICE and other best practice guidance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3584CB"/>
                </a:solidFill>
              </a:rPr>
              <a:t>	</a:t>
            </a:r>
            <a:r>
              <a:rPr lang="en-GB" sz="2400" dirty="0"/>
              <a:t>National Institute for Health and Care Excellence (NICE) (2015). </a:t>
            </a:r>
            <a:r>
              <a:rPr lang="en-GB" sz="2400" i="1" dirty="0"/>
              <a:t>Challenging 	behaviour and learning disabilities: Prevention and interventions for people with 	learning disabilities whose behaviour challenges</a:t>
            </a:r>
            <a:r>
              <a:rPr lang="en-GB" sz="2400" dirty="0"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GB" sz="2400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sz="4000" b="1" i="1" dirty="0">
                <a:solidFill>
                  <a:srgbClr val="1F4E79"/>
                </a:solidFill>
                <a:ea typeface="+mj-ea"/>
                <a:cs typeface="+mj-cs"/>
              </a:rPr>
              <a:t>Not sufficient – but arguably very necessary </a:t>
            </a:r>
          </a:p>
          <a:p>
            <a:pPr marL="0" indent="0">
              <a:buNone/>
            </a:pPr>
            <a:endParaRPr lang="en-GB" sz="3200" b="1" i="1" dirty="0">
              <a:solidFill>
                <a:srgbClr val="1F4E79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en-GB" sz="5600" b="1" i="1" dirty="0">
              <a:solidFill>
                <a:srgbClr val="1F4E79"/>
              </a:solidFill>
              <a:ea typeface="+mj-ea"/>
              <a:cs typeface="+mj-cs"/>
            </a:endParaRPr>
          </a:p>
          <a:p>
            <a:endParaRPr lang="en-GB" sz="5600" b="1" i="1" dirty="0">
              <a:solidFill>
                <a:srgbClr val="1F4E79"/>
              </a:solidFill>
              <a:ea typeface="+mj-ea"/>
              <a:cs typeface="+mj-cs"/>
            </a:endParaRPr>
          </a:p>
          <a:p>
            <a:pPr marL="0" indent="0" eaLnBrk="1" hangingPunct="1">
              <a:buNone/>
            </a:pPr>
            <a:endParaRPr lang="en-GB" dirty="0"/>
          </a:p>
          <a:p>
            <a:pPr eaLnBrk="1" hangingPunct="1"/>
            <a:endParaRPr lang="en-GB" dirty="0"/>
          </a:p>
        </p:txBody>
      </p:sp>
      <p:sp>
        <p:nvSpPr>
          <p:cNvPr id="5" name="Text Box 1"/>
          <p:cNvSpPr txBox="1"/>
          <p:nvPr/>
        </p:nvSpPr>
        <p:spPr>
          <a:xfrm>
            <a:off x="10417628" y="5807379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72" y="72616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Thank you and final questions </a:t>
            </a:r>
          </a:p>
          <a:p>
            <a:pPr marL="0" indent="0" algn="ctr">
              <a:buNone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endParaRPr lang="en-GB" sz="4000" b="1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DrNJGore@gmail.com</a:t>
            </a: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2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390893"/>
              </p:ext>
            </p:extLst>
          </p:nvPr>
        </p:nvGraphicFramePr>
        <p:xfrm>
          <a:off x="805180" y="812800"/>
          <a:ext cx="10581640" cy="5828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3153">
                  <a:extLst>
                    <a:ext uri="{9D8B030D-6E8A-4147-A177-3AD203B41FA5}">
                      <a16:colId xmlns:a16="http://schemas.microsoft.com/office/drawing/2014/main" val="1299944118"/>
                    </a:ext>
                  </a:extLst>
                </a:gridCol>
                <a:gridCol w="7278487">
                  <a:extLst>
                    <a:ext uri="{9D8B030D-6E8A-4147-A177-3AD203B41FA5}">
                      <a16:colId xmlns:a16="http://schemas.microsoft.com/office/drawing/2014/main" val="659895632"/>
                    </a:ext>
                  </a:extLst>
                </a:gridCol>
              </a:tblGrid>
              <a:tr h="485722">
                <a:tc rowSpan="4"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1F4E79"/>
                          </a:solidFill>
                        </a:rPr>
                        <a:t>Rights and values:</a:t>
                      </a:r>
                    </a:p>
                    <a:p>
                      <a:r>
                        <a:rPr lang="en-GB" sz="2000" dirty="0"/>
                        <a:t>A focus</a:t>
                      </a:r>
                      <a:r>
                        <a:rPr lang="en-GB" sz="2000" baseline="0" dirty="0"/>
                        <a:t> on rights and good lives</a:t>
                      </a: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1. Person-centred foundation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286740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2. Constructional approaches</a:t>
                      </a:r>
                      <a:r>
                        <a:rPr lang="en-GB" sz="2000" baseline="0" dirty="0"/>
                        <a:t> and self-determination </a:t>
                      </a: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73014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3. Partnership working and support for key people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067722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4. Elimination of aversive, restrictive and abusive practices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37707"/>
                  </a:ext>
                </a:extLst>
              </a:tr>
              <a:tr h="485722">
                <a:tc rowSpan="3"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1F4E79"/>
                          </a:solidFill>
                        </a:rPr>
                        <a:t>Theory and evidence base:</a:t>
                      </a:r>
                    </a:p>
                    <a:p>
                      <a:r>
                        <a:rPr lang="en-GB" sz="2000" dirty="0"/>
                        <a:t>Ways to understand behaviour, needs,</a:t>
                      </a:r>
                      <a:r>
                        <a:rPr lang="en-GB" sz="2000" baseline="0" dirty="0"/>
                        <a:t> and experience</a:t>
                      </a: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5. A biopsychosocial model of behaviour that challenge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606357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6. Behavioural approaches to learning, experience and interaction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470381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7. Multi-professional and cross-disciplinary approaches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89142"/>
                  </a:ext>
                </a:extLst>
              </a:tr>
              <a:tr h="485722">
                <a:tc rowSpan="5"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1F4E79"/>
                          </a:solidFill>
                        </a:rPr>
                        <a:t>Process and strategy:</a:t>
                      </a:r>
                    </a:p>
                    <a:p>
                      <a:r>
                        <a:rPr lang="en-GB" sz="2000" dirty="0"/>
                        <a:t>A systematic approach to high quality support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8. Evidence informed decisions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380858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9. High quality care and support environments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419454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10. Bespoke</a:t>
                      </a:r>
                      <a:r>
                        <a:rPr lang="en-GB" sz="2000" baseline="0" dirty="0"/>
                        <a:t> assessment</a:t>
                      </a:r>
                      <a:endParaRPr lang="en-GB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32467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11. Multi-component, personalised support plans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80226"/>
                  </a:ext>
                </a:extLst>
              </a:tr>
              <a:tr h="48572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12. Implementation, monitoring and evaluation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421210"/>
                  </a:ext>
                </a:extLst>
              </a:tr>
            </a:tbl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6CC190CD-8A2A-48E6-8309-F782F028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80" y="-30253"/>
            <a:ext cx="10515600" cy="932047"/>
          </a:xfrm>
        </p:spPr>
        <p:txBody>
          <a:bodyPr/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Key components of PBS </a:t>
            </a: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(Gore et al., 2022)</a:t>
            </a:r>
            <a:endParaRPr lang="en-GB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69080" y="5631180"/>
            <a:ext cx="7317740" cy="583354"/>
          </a:xfrm>
          <a:prstGeom prst="rect">
            <a:avLst/>
          </a:prstGeom>
          <a:noFill/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"/>
          <p:cNvSpPr txBox="1"/>
          <p:nvPr/>
        </p:nvSpPr>
        <p:spPr>
          <a:xfrm>
            <a:off x="10395856" y="92379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qualities of a BSP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(Gore et al., 2022)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7" y="1232957"/>
            <a:ext cx="10515600" cy="5387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key part of PBS process that: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1F4E79"/>
                </a:solidFill>
              </a:rPr>
              <a:t>Combines</a:t>
            </a:r>
            <a:r>
              <a:rPr lang="en-US" dirty="0"/>
              <a:t> the findings of </a:t>
            </a:r>
            <a:r>
              <a:rPr lang="en-US" b="1" dirty="0">
                <a:solidFill>
                  <a:srgbClr val="1F4E79"/>
                </a:solidFill>
              </a:rPr>
              <a:t>functional assessment </a:t>
            </a:r>
            <a:r>
              <a:rPr lang="en-US" dirty="0"/>
              <a:t>with</a:t>
            </a:r>
            <a:r>
              <a:rPr lang="en-GB" dirty="0"/>
              <a:t> </a:t>
            </a:r>
            <a:r>
              <a:rPr lang="en-US" b="1" dirty="0">
                <a:solidFill>
                  <a:srgbClr val="1F4E79"/>
                </a:solidFill>
              </a:rPr>
              <a:t>person </a:t>
            </a:r>
            <a:r>
              <a:rPr lang="en-US" b="1" dirty="0" err="1">
                <a:solidFill>
                  <a:srgbClr val="1F4E79"/>
                </a:solidFill>
              </a:rPr>
              <a:t>centred</a:t>
            </a:r>
            <a:r>
              <a:rPr lang="en-US" b="1" dirty="0">
                <a:solidFill>
                  <a:srgbClr val="1F4E79"/>
                </a:solidFill>
              </a:rPr>
              <a:t> goals </a:t>
            </a:r>
            <a:r>
              <a:rPr lang="en-US" dirty="0"/>
              <a:t>(</a:t>
            </a:r>
            <a:r>
              <a:rPr lang="en-US" i="1" dirty="0"/>
              <a:t>synthesis of which requires technical skills and supervision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Focuses on </a:t>
            </a:r>
            <a:r>
              <a:rPr lang="en-US" b="1" dirty="0">
                <a:solidFill>
                  <a:srgbClr val="1F4E79"/>
                </a:solidFill>
              </a:rPr>
              <a:t>supporting</a:t>
            </a:r>
            <a:r>
              <a:rPr lang="en-GB" b="1" dirty="0">
                <a:solidFill>
                  <a:srgbClr val="1F4E79"/>
                </a:solidFill>
              </a:rPr>
              <a:t> </a:t>
            </a:r>
            <a:r>
              <a:rPr lang="en-US" b="1" dirty="0">
                <a:solidFill>
                  <a:srgbClr val="1F4E79"/>
                </a:solidFill>
              </a:rPr>
              <a:t>good lives </a:t>
            </a:r>
            <a:r>
              <a:rPr lang="en-US" dirty="0"/>
              <a:t>for </a:t>
            </a:r>
            <a:r>
              <a:rPr lang="en-GB" dirty="0"/>
              <a:t>people</a:t>
            </a:r>
            <a:r>
              <a:rPr lang="en-US" dirty="0"/>
              <a:t> and </a:t>
            </a:r>
            <a:r>
              <a:rPr lang="en-US" b="1" dirty="0">
                <a:solidFill>
                  <a:srgbClr val="1F4E79"/>
                </a:solidFill>
              </a:rPr>
              <a:t>reducing the risk and impact of</a:t>
            </a:r>
            <a:r>
              <a:rPr lang="en-GB" b="1" dirty="0">
                <a:solidFill>
                  <a:srgbClr val="1F4E79"/>
                </a:solidFill>
              </a:rPr>
              <a:t> </a:t>
            </a:r>
            <a:r>
              <a:rPr lang="en-US" b="1" dirty="0" err="1">
                <a:solidFill>
                  <a:srgbClr val="1F4E79"/>
                </a:solidFill>
              </a:rPr>
              <a:t>behaviours</a:t>
            </a:r>
            <a:r>
              <a:rPr lang="en-US" b="1" dirty="0">
                <a:solidFill>
                  <a:srgbClr val="1F4E79"/>
                </a:solidFill>
              </a:rPr>
              <a:t> that challenge</a:t>
            </a:r>
            <a:r>
              <a:rPr lang="en-GB" dirty="0"/>
              <a:t> (</a:t>
            </a:r>
            <a:r>
              <a:rPr lang="en-GB" i="1" dirty="0"/>
              <a:t>requires consistency and cohesion</a:t>
            </a:r>
            <a:r>
              <a:rPr lang="en-GB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necessarily be </a:t>
            </a:r>
            <a:r>
              <a:rPr lang="en-US" b="1" dirty="0">
                <a:solidFill>
                  <a:srgbClr val="1F4E79"/>
                </a:solidFill>
              </a:rPr>
              <a:t>multi-component </a:t>
            </a:r>
            <a:r>
              <a:rPr lang="en-US" dirty="0"/>
              <a:t>and </a:t>
            </a:r>
            <a:r>
              <a:rPr lang="en-US" b="1" dirty="0" err="1">
                <a:solidFill>
                  <a:srgbClr val="1F4E79"/>
                </a:solidFill>
              </a:rPr>
              <a:t>personalised</a:t>
            </a:r>
            <a:r>
              <a:rPr lang="en-GB" dirty="0"/>
              <a:t> (bespoke)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Will need to be developed in </a:t>
            </a:r>
            <a:r>
              <a:rPr lang="en-US" b="1" dirty="0">
                <a:solidFill>
                  <a:srgbClr val="1F4E79"/>
                </a:solidFill>
              </a:rPr>
              <a:t>partnership and consultation </a:t>
            </a:r>
            <a:r>
              <a:rPr lang="en-US" dirty="0"/>
              <a:t>with key people to ensure supports are</a:t>
            </a:r>
            <a:r>
              <a:rPr lang="en-GB" dirty="0"/>
              <a:t> </a:t>
            </a:r>
            <a:r>
              <a:rPr lang="en-US" dirty="0"/>
              <a:t>bespoke to the needs and circumstances of the person</a:t>
            </a:r>
            <a:r>
              <a:rPr lang="en-GB" dirty="0"/>
              <a:t> </a:t>
            </a:r>
            <a:r>
              <a:rPr lang="en-US" dirty="0"/>
              <a:t>and their support system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1"/>
          <p:cNvSpPr txBox="1"/>
          <p:nvPr/>
        </p:nvSpPr>
        <p:spPr>
          <a:xfrm>
            <a:off x="10556086" y="5948892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6532"/>
            <a:ext cx="10515600" cy="5710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Functional Behavioural Assessment </a:t>
            </a:r>
            <a:r>
              <a:rPr lang="en-GB" dirty="0"/>
              <a:t>(FBA) is the bedrock for development of contemporary BSPs </a:t>
            </a:r>
            <a:r>
              <a:rPr lang="en-GB" sz="2100" dirty="0"/>
              <a:t>(Horner et al, 2000) </a:t>
            </a:r>
            <a:r>
              <a:rPr lang="en-GB" dirty="0"/>
              <a:t>/ the foundation of a technically strong BSP </a:t>
            </a:r>
            <a:r>
              <a:rPr lang="en-GB" sz="2000" dirty="0"/>
              <a:t>(</a:t>
            </a:r>
            <a:r>
              <a:rPr lang="en-GB" sz="2000" dirty="0" err="1"/>
              <a:t>Benazzi</a:t>
            </a:r>
            <a:r>
              <a:rPr lang="en-GB" sz="2000" dirty="0"/>
              <a:t> et al, 2006)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Enable functional statements to be made about challenging behaviours and the contexts in which they do and do not occur </a:t>
            </a:r>
            <a:r>
              <a:rPr lang="en-GB" sz="1900" dirty="0"/>
              <a:t>(</a:t>
            </a:r>
            <a:r>
              <a:rPr lang="en-GB" sz="1900" dirty="0" err="1"/>
              <a:t>Repp</a:t>
            </a:r>
            <a:r>
              <a:rPr lang="en-GB" sz="1900" dirty="0"/>
              <a:t> and Horner, 1999).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This leads to the development of a functionally related and individualised BSP (Horner et al, 2000).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i="1" dirty="0"/>
              <a:t>Without this, practitioners are at risk of developing plans that are at best ineffective and at worse harmful </a:t>
            </a:r>
            <a:r>
              <a:rPr lang="en-GB" sz="1900" dirty="0"/>
              <a:t>(</a:t>
            </a:r>
            <a:r>
              <a:rPr lang="en-GB" sz="1900" dirty="0" err="1"/>
              <a:t>Steege</a:t>
            </a:r>
            <a:r>
              <a:rPr lang="en-GB" sz="1900" dirty="0"/>
              <a:t> and Watson, 2009). </a:t>
            </a:r>
          </a:p>
          <a:p>
            <a:endParaRPr lang="en-GB" dirty="0"/>
          </a:p>
        </p:txBody>
      </p:sp>
      <p:sp>
        <p:nvSpPr>
          <p:cNvPr id="4" name="Text Box 1"/>
          <p:cNvSpPr txBox="1"/>
          <p:nvPr/>
        </p:nvSpPr>
        <p:spPr>
          <a:xfrm>
            <a:off x="10374085" y="5698522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9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399" y="267757"/>
            <a:ext cx="11065933" cy="62515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Needs to </a:t>
            </a:r>
            <a:r>
              <a:rPr lang="en-US" sz="3900" b="1" dirty="0">
                <a:solidFill>
                  <a:srgbClr val="1F4E79"/>
                </a:solidFill>
              </a:rPr>
              <a:t>include ethical and</a:t>
            </a:r>
            <a:r>
              <a:rPr lang="en-GB" sz="3900" b="1" dirty="0">
                <a:solidFill>
                  <a:srgbClr val="1F4E79"/>
                </a:solidFill>
              </a:rPr>
              <a:t> </a:t>
            </a:r>
            <a:r>
              <a:rPr lang="en-US" sz="3900" b="1" dirty="0">
                <a:solidFill>
                  <a:srgbClr val="1F4E79"/>
                </a:solidFill>
              </a:rPr>
              <a:t>non-aversive reactive strategies</a:t>
            </a:r>
            <a:r>
              <a:rPr lang="en-US" dirty="0"/>
              <a:t>, tailored to an individual’s</a:t>
            </a:r>
            <a:r>
              <a:rPr lang="en-GB" dirty="0"/>
              <a:t> </a:t>
            </a:r>
            <a:r>
              <a:rPr lang="en-US" dirty="0"/>
              <a:t>needs and circumstances (</a:t>
            </a:r>
            <a:r>
              <a:rPr lang="en-US" i="1" dirty="0"/>
              <a:t>that </a:t>
            </a:r>
            <a:r>
              <a:rPr lang="en-US" i="1" dirty="0" err="1"/>
              <a:t>minimise</a:t>
            </a:r>
            <a:r>
              <a:rPr lang="en-GB" i="1" dirty="0"/>
              <a:t> </a:t>
            </a:r>
            <a:r>
              <a:rPr lang="en-US" i="1" dirty="0"/>
              <a:t>harm and support people in instances where </a:t>
            </a:r>
            <a:r>
              <a:rPr lang="en-US" i="1" dirty="0" err="1"/>
              <a:t>behaviours</a:t>
            </a:r>
            <a:r>
              <a:rPr lang="en-US" i="1" dirty="0"/>
              <a:t> that challenge</a:t>
            </a:r>
            <a:r>
              <a:rPr lang="en-GB" i="1" dirty="0"/>
              <a:t> </a:t>
            </a:r>
            <a:r>
              <a:rPr lang="en-US" i="1" dirty="0"/>
              <a:t>occur and/or will likely soon occur</a:t>
            </a:r>
            <a:r>
              <a:rPr lang="en-US" dirty="0"/>
              <a:t>)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PBS strategy and intervention are, however, </a:t>
            </a:r>
            <a:r>
              <a:rPr lang="en-US" sz="4000" b="1" dirty="0">
                <a:solidFill>
                  <a:srgbClr val="1F4E79"/>
                </a:solidFill>
              </a:rPr>
              <a:t>predominantly</a:t>
            </a:r>
            <a:r>
              <a:rPr lang="en-GB" sz="4000" b="1" dirty="0">
                <a:solidFill>
                  <a:srgbClr val="1F4E79"/>
                </a:solidFill>
              </a:rPr>
              <a:t> </a:t>
            </a:r>
            <a:r>
              <a:rPr lang="en-US" sz="4000" b="1" dirty="0">
                <a:solidFill>
                  <a:srgbClr val="1F4E79"/>
                </a:solidFill>
              </a:rPr>
              <a:t>proactive </a:t>
            </a:r>
            <a:r>
              <a:rPr lang="en-US" dirty="0"/>
              <a:t>in nature: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overriding aim of </a:t>
            </a:r>
            <a:r>
              <a:rPr lang="en-US" b="1" dirty="0">
                <a:solidFill>
                  <a:srgbClr val="1F4E79"/>
                </a:solidFill>
              </a:rPr>
              <a:t>reducing</a:t>
            </a:r>
            <a:r>
              <a:rPr lang="en-US" dirty="0"/>
              <a:t> the</a:t>
            </a:r>
            <a:r>
              <a:rPr lang="en-GB" dirty="0"/>
              <a:t> </a:t>
            </a:r>
            <a:r>
              <a:rPr lang="en-US" dirty="0"/>
              <a:t>likelihood, severity, or impact of </a:t>
            </a:r>
            <a:r>
              <a:rPr lang="en-US" b="1" dirty="0" err="1">
                <a:solidFill>
                  <a:srgbClr val="1F4E79"/>
                </a:solidFill>
              </a:rPr>
              <a:t>behaviours</a:t>
            </a:r>
            <a:r>
              <a:rPr lang="en-US" b="1" dirty="0">
                <a:solidFill>
                  <a:srgbClr val="1F4E79"/>
                </a:solidFill>
              </a:rPr>
              <a:t> that challenge</a:t>
            </a:r>
            <a:r>
              <a:rPr lang="en-GB" b="1" dirty="0">
                <a:solidFill>
                  <a:srgbClr val="1F4E79"/>
                </a:solidFill>
              </a:rPr>
              <a:t> </a:t>
            </a:r>
            <a:r>
              <a:rPr lang="en-US" b="1" dirty="0">
                <a:solidFill>
                  <a:srgbClr val="1F4E79"/>
                </a:solidFill>
              </a:rPr>
              <a:t>over time</a:t>
            </a:r>
            <a:r>
              <a:rPr lang="en-US" dirty="0"/>
              <a:t>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… by </a:t>
            </a:r>
            <a:r>
              <a:rPr lang="en-US" b="1" dirty="0">
                <a:solidFill>
                  <a:srgbClr val="1F4E79"/>
                </a:solidFill>
              </a:rPr>
              <a:t>supporting good lives </a:t>
            </a:r>
            <a:r>
              <a:rPr lang="en-US" dirty="0"/>
              <a:t>for people and</a:t>
            </a:r>
            <a:r>
              <a:rPr lang="en-GB" dirty="0"/>
              <a:t> </a:t>
            </a:r>
            <a:r>
              <a:rPr lang="en-US" b="1" dirty="0">
                <a:solidFill>
                  <a:srgbClr val="1F4E79"/>
                </a:solidFill>
              </a:rPr>
              <a:t>mitigating </a:t>
            </a:r>
            <a:r>
              <a:rPr lang="en-US" dirty="0"/>
              <a:t>specific </a:t>
            </a:r>
            <a:r>
              <a:rPr lang="en-US" b="1" dirty="0">
                <a:solidFill>
                  <a:srgbClr val="1F4E79"/>
                </a:solidFill>
              </a:rPr>
              <a:t>risk </a:t>
            </a:r>
            <a:r>
              <a:rPr lang="en-US" dirty="0"/>
              <a:t>	factors…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…</a:t>
            </a:r>
            <a:r>
              <a:rPr lang="en-US" b="1" dirty="0">
                <a:solidFill>
                  <a:srgbClr val="1F4E79"/>
                </a:solidFill>
              </a:rPr>
              <a:t>across systems </a:t>
            </a:r>
            <a:r>
              <a:rPr lang="en-US" dirty="0"/>
              <a:t>of support</a:t>
            </a:r>
          </a:p>
        </p:txBody>
      </p:sp>
      <p:sp>
        <p:nvSpPr>
          <p:cNvPr id="4" name="Text Box 1"/>
          <p:cNvSpPr txBox="1"/>
          <p:nvPr/>
        </p:nvSpPr>
        <p:spPr>
          <a:xfrm>
            <a:off x="10374085" y="5698522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6011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1F4E79"/>
                </a:solidFill>
              </a:rPr>
              <a:t>Proactive Strategies will routinely include: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Strategies that guide how others can best support</a:t>
            </a:r>
            <a:r>
              <a:rPr lang="en-GB" dirty="0"/>
              <a:t> </a:t>
            </a:r>
            <a:r>
              <a:rPr lang="en-US" dirty="0"/>
              <a:t>environmental enrichment and mitigate contexts that</a:t>
            </a:r>
            <a:r>
              <a:rPr lang="en-GB" dirty="0"/>
              <a:t> </a:t>
            </a:r>
            <a:r>
              <a:rPr lang="en-US" dirty="0"/>
              <a:t>evoke </a:t>
            </a:r>
            <a:r>
              <a:rPr lang="en-US" dirty="0" err="1"/>
              <a:t>behaviours</a:t>
            </a:r>
            <a:r>
              <a:rPr lang="en-US" dirty="0"/>
              <a:t> that challenge - </a:t>
            </a:r>
            <a:r>
              <a:rPr lang="en-US" sz="3600" b="1" dirty="0">
                <a:solidFill>
                  <a:srgbClr val="1F4E79"/>
                </a:solidFill>
              </a:rPr>
              <a:t>Antecedent Interventions</a:t>
            </a:r>
            <a:r>
              <a:rPr lang="en-GB" sz="3600" b="1" dirty="0">
                <a:solidFill>
                  <a:srgbClr val="1F4E79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/>
              <a:t>2. Strategies to help </a:t>
            </a:r>
            <a:r>
              <a:rPr lang="en-US" sz="4000" b="1" dirty="0">
                <a:solidFill>
                  <a:srgbClr val="1F4E79"/>
                </a:solidFill>
              </a:rPr>
              <a:t>teach skills </a:t>
            </a:r>
            <a:r>
              <a:rPr lang="en-US" dirty="0"/>
              <a:t>that are helpful for the individual’s life</a:t>
            </a:r>
            <a:r>
              <a:rPr lang="en-GB" dirty="0"/>
              <a:t> </a:t>
            </a:r>
            <a:r>
              <a:rPr lang="en-US" dirty="0"/>
              <a:t>across a broad range of contexts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i.e., skills that provide</a:t>
            </a:r>
            <a:r>
              <a:rPr lang="en-GB" i="1" dirty="0"/>
              <a:t> </a:t>
            </a:r>
            <a:r>
              <a:rPr lang="en-US" i="1" dirty="0"/>
              <a:t>functionally equivalent alternatives to  	</a:t>
            </a:r>
            <a:r>
              <a:rPr lang="en-US" i="1" dirty="0" err="1"/>
              <a:t>behaviours</a:t>
            </a:r>
            <a:r>
              <a:rPr lang="en-US" i="1" dirty="0"/>
              <a:t> that challenge</a:t>
            </a:r>
            <a:r>
              <a:rPr lang="en-GB" i="1" dirty="0"/>
              <a:t> </a:t>
            </a:r>
            <a:r>
              <a:rPr lang="en-US" b="1" i="1" dirty="0">
                <a:solidFill>
                  <a:srgbClr val="1F4E79"/>
                </a:solidFill>
              </a:rPr>
              <a:t>and/or </a:t>
            </a:r>
            <a:r>
              <a:rPr lang="en-US" i="1" dirty="0"/>
              <a:t>coping and other self-support 	strategies to</a:t>
            </a:r>
            <a:r>
              <a:rPr lang="en-GB" i="1" dirty="0"/>
              <a:t> </a:t>
            </a:r>
            <a:r>
              <a:rPr lang="en-US" i="1" dirty="0"/>
              <a:t>help manage and promote independence in 	everyday life</a:t>
            </a:r>
            <a:r>
              <a:rPr lang="en-US" dirty="0"/>
              <a:t>…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 Box 1"/>
          <p:cNvSpPr txBox="1"/>
          <p:nvPr/>
        </p:nvSpPr>
        <p:spPr>
          <a:xfrm>
            <a:off x="10417627" y="5785608"/>
            <a:ext cx="1561561" cy="909108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en-GB" sz="1800" b="1" baseline="-25000" dirty="0">
                <a:ln w="10160" cap="flat" cmpd="sng" algn="ctr">
                  <a:solidFill>
                    <a:srgbClr val="4472C4"/>
                  </a:solidFill>
                  <a:prstDash val="solid"/>
                  <a:round/>
                </a:ln>
                <a:solidFill>
                  <a:srgbClr val="1F4E79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©2024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9583</TotalTime>
  <Words>2426</Words>
  <Application>Microsoft Office PowerPoint</Application>
  <PresentationFormat>Widescreen</PresentationFormat>
  <Paragraphs>300</Paragraphs>
  <Slides>40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Avenir Next LT Pro</vt:lpstr>
      <vt:lpstr>Calibri</vt:lpstr>
      <vt:lpstr>Calibri Light</vt:lpstr>
      <vt:lpstr>Courier New</vt:lpstr>
      <vt:lpstr>Wingdings</vt:lpstr>
      <vt:lpstr>Office Theme</vt:lpstr>
      <vt:lpstr>The Behaviour Support Plan Content Appraisal Tool (BSP-CAT) and How this Can Help Enhance Your Service and Practice</vt:lpstr>
      <vt:lpstr>Hello and thank you </vt:lpstr>
      <vt:lpstr> BSPs and Why We Need them </vt:lpstr>
      <vt:lpstr>Why do we need Behaviour Support Plans?</vt:lpstr>
      <vt:lpstr>Key components of PBS (Gore et al., 2022)</vt:lpstr>
      <vt:lpstr>The qualities of a BSP (Gore et al., 2022)</vt:lpstr>
      <vt:lpstr>PowerPoint Presentation</vt:lpstr>
      <vt:lpstr>PowerPoint Presentation</vt:lpstr>
      <vt:lpstr>PowerPoint Presentation</vt:lpstr>
      <vt:lpstr>So what can you do when know the function(s)?</vt:lpstr>
      <vt:lpstr>PowerPoint Presentation</vt:lpstr>
      <vt:lpstr>PowerPoint Presentation</vt:lpstr>
      <vt:lpstr>Rights and Values</vt:lpstr>
      <vt:lpstr>PowerPoint Presentation</vt:lpstr>
      <vt:lpstr>Process and Strategy </vt:lpstr>
      <vt:lpstr>PowerPoint Presentation</vt:lpstr>
      <vt:lpstr> Assessing Content and Quality of BSPs</vt:lpstr>
      <vt:lpstr>Why do we need to measure BSP quality and how?</vt:lpstr>
      <vt:lpstr>BSP-QEII Limitations </vt:lpstr>
      <vt:lpstr>Development of a new tool for the UK context – the Behaviour Support Plan Content Appraisal Tool (BSP-CAT)</vt:lpstr>
      <vt:lpstr>The BSP-CAT</vt:lpstr>
      <vt:lpstr>PowerPoint Presentation</vt:lpstr>
      <vt:lpstr> Structure of the BSP-CAT</vt:lpstr>
      <vt:lpstr>What is the BSP-CAT? </vt:lpstr>
      <vt:lpstr>PowerPoint Presentation</vt:lpstr>
      <vt:lpstr>Overview of the BSP-CAT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Psychometrics </vt:lpstr>
      <vt:lpstr>Timeline of developing and testing the BSP-CAT</vt:lpstr>
      <vt:lpstr>Reliability of an assessment tool</vt:lpstr>
      <vt:lpstr>Test-retest data – mean scores (total)</vt:lpstr>
      <vt:lpstr>Inter-rater data – mean scores (group)</vt:lpstr>
      <vt:lpstr>Discussion</vt:lpstr>
      <vt:lpstr>Final Conclusions Reflections and Questions</vt:lpstr>
      <vt:lpstr>Some questions</vt:lpstr>
      <vt:lpstr>PowerPoint Presentation</vt:lpstr>
    </vt:vector>
  </TitlesOfParts>
  <Company>NTW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SF-DARIN Behaviour Support Plan Content Audit Tool (BSP-CAT)</dc:title>
  <dc:creator>Chaplin, Jill (Learning Disabilities &amp; Autism CBU)</dc:creator>
  <cp:lastModifiedBy>Ruby Jones</cp:lastModifiedBy>
  <cp:revision>167</cp:revision>
  <dcterms:created xsi:type="dcterms:W3CDTF">2021-10-01T09:58:17Z</dcterms:created>
  <dcterms:modified xsi:type="dcterms:W3CDTF">2024-10-09T13:38:46Z</dcterms:modified>
</cp:coreProperties>
</file>