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71" r:id="rId2"/>
    <p:sldId id="273" r:id="rId3"/>
    <p:sldId id="272" r:id="rId4"/>
    <p:sldId id="274" r:id="rId5"/>
    <p:sldId id="275" r:id="rId6"/>
    <p:sldId id="276" r:id="rId7"/>
    <p:sldId id="277" r:id="rId8"/>
    <p:sldId id="278" r:id="rId9"/>
    <p:sldId id="279" r:id="rId10"/>
    <p:sldId id="284" r:id="rId11"/>
    <p:sldId id="283" r:id="rId12"/>
    <p:sldId id="259" r:id="rId13"/>
    <p:sldId id="282" r:id="rId14"/>
    <p:sldId id="285" r:id="rId15"/>
    <p:sldId id="280" r:id="rId16"/>
    <p:sldId id="281" r:id="rId17"/>
    <p:sldId id="286" r:id="rId18"/>
    <p:sldId id="287" r:id="rId19"/>
    <p:sldId id="262" r:id="rId20"/>
    <p:sldId id="263" r:id="rId21"/>
    <p:sldId id="264" r:id="rId22"/>
    <p:sldId id="265" r:id="rId23"/>
    <p:sldId id="266" r:id="rId24"/>
    <p:sldId id="267" r:id="rId25"/>
    <p:sldId id="268" r:id="rId26"/>
    <p:sldId id="269"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1A9523-CBB3-4B9C-AE0C-B606A10F4BD8}"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C526ED-5591-4E80-835C-873660F0A6AC}" type="slidenum">
              <a:rPr lang="en-GB" smtClean="0"/>
              <a:t>‹#›</a:t>
            </a:fld>
            <a:endParaRPr lang="en-GB"/>
          </a:p>
        </p:txBody>
      </p:sp>
    </p:spTree>
    <p:extLst>
      <p:ext uri="{BB962C8B-B14F-4D97-AF65-F5344CB8AC3E}">
        <p14:creationId xmlns:p14="http://schemas.microsoft.com/office/powerpoint/2010/main" val="386805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8500A0-DBD6-402B-B443-34E5FA46B3B0}" type="slidenum">
              <a:rPr lang="en-GB" smtClean="0"/>
              <a:t>5</a:t>
            </a:fld>
            <a:endParaRPr lang="en-GB"/>
          </a:p>
        </p:txBody>
      </p:sp>
    </p:spTree>
    <p:extLst>
      <p:ext uri="{BB962C8B-B14F-4D97-AF65-F5344CB8AC3E}">
        <p14:creationId xmlns:p14="http://schemas.microsoft.com/office/powerpoint/2010/main" val="341858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F4B971-1519-4FA0-8F8D-45531707C9CC}" type="slidenum">
              <a:rPr lang="en-GB" smtClean="0"/>
              <a:t>25</a:t>
            </a:fld>
            <a:endParaRPr lang="en-GB"/>
          </a:p>
        </p:txBody>
      </p:sp>
    </p:spTree>
    <p:extLst>
      <p:ext uri="{BB962C8B-B14F-4D97-AF65-F5344CB8AC3E}">
        <p14:creationId xmlns:p14="http://schemas.microsoft.com/office/powerpoint/2010/main" val="3002641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F4B971-1519-4FA0-8F8D-45531707C9CC}" type="slidenum">
              <a:rPr lang="en-GB" smtClean="0"/>
              <a:t>26</a:t>
            </a:fld>
            <a:endParaRPr lang="en-GB"/>
          </a:p>
        </p:txBody>
      </p:sp>
    </p:spTree>
    <p:extLst>
      <p:ext uri="{BB962C8B-B14F-4D97-AF65-F5344CB8AC3E}">
        <p14:creationId xmlns:p14="http://schemas.microsoft.com/office/powerpoint/2010/main" val="2690169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Nick</a:t>
            </a:r>
          </a:p>
        </p:txBody>
      </p:sp>
      <p:sp>
        <p:nvSpPr>
          <p:cNvPr id="4" name="Slide Number Placeholder 3"/>
          <p:cNvSpPr>
            <a:spLocks noGrp="1"/>
          </p:cNvSpPr>
          <p:nvPr>
            <p:ph type="sldNum" sz="quarter" idx="10"/>
          </p:nvPr>
        </p:nvSpPr>
        <p:spPr/>
        <p:txBody>
          <a:bodyPr/>
          <a:lstStyle/>
          <a:p>
            <a:fld id="{D0056269-01FD-4CC4-B948-046968B4825B}" type="slidenum">
              <a:rPr lang="en-GB" smtClean="0"/>
              <a:t>6</a:t>
            </a:fld>
            <a:endParaRPr lang="en-GB"/>
          </a:p>
        </p:txBody>
      </p:sp>
    </p:spTree>
    <p:extLst>
      <p:ext uri="{BB962C8B-B14F-4D97-AF65-F5344CB8AC3E}">
        <p14:creationId xmlns:p14="http://schemas.microsoft.com/office/powerpoint/2010/main" val="43931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24890"/>
            <a:r>
              <a:rPr lang="en-GB" sz="1200" b="0" i="0" u="none" strike="noStrike" baseline="0" dirty="0">
                <a:latin typeface="Calibri" panose="020F0502020204030204" pitchFamily="34" charset="0"/>
              </a:rPr>
              <a:t>How a person is supported, what their life is like and behaviours that challenge are all linked. Behaviours that challenge are less likely to happen when a person is having a good life and getting good support. Behaviours that challenge are more likely to happen when a person is having a bad life and getting poor support.</a:t>
            </a:r>
          </a:p>
          <a:p>
            <a:pPr marR="24890"/>
            <a:r>
              <a:rPr lang="en-GB" sz="1200" b="0" i="0" u="none" strike="noStrike" baseline="0" dirty="0">
                <a:latin typeface="Calibri" panose="020F0502020204030204" pitchFamily="34" charset="0"/>
              </a:rPr>
              <a:t>The goals of Positive Behavioural Support are to make sure people have a good life and to reduce behaviours that challenge and any impact that these have.</a:t>
            </a:r>
          </a:p>
          <a:p>
            <a:endParaRPr lang="en-GB" dirty="0"/>
          </a:p>
        </p:txBody>
      </p:sp>
      <p:sp>
        <p:nvSpPr>
          <p:cNvPr id="4" name="Slide Number Placeholder 3"/>
          <p:cNvSpPr>
            <a:spLocks noGrp="1"/>
          </p:cNvSpPr>
          <p:nvPr>
            <p:ph type="sldNum" sz="quarter" idx="5"/>
          </p:nvPr>
        </p:nvSpPr>
        <p:spPr/>
        <p:txBody>
          <a:bodyPr/>
          <a:lstStyle/>
          <a:p>
            <a:fld id="{41F4B971-1519-4FA0-8F8D-45531707C9CC}" type="slidenum">
              <a:rPr lang="en-GB" smtClean="0"/>
              <a:t>12</a:t>
            </a:fld>
            <a:endParaRPr lang="en-GB"/>
          </a:p>
        </p:txBody>
      </p:sp>
    </p:spTree>
    <p:extLst>
      <p:ext uri="{BB962C8B-B14F-4D97-AF65-F5344CB8AC3E}">
        <p14:creationId xmlns:p14="http://schemas.microsoft.com/office/powerpoint/2010/main" val="262089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24890"/>
            <a:r>
              <a:rPr lang="en-GB" sz="1200" b="0" i="0" u="none" strike="noStrike" baseline="0" dirty="0">
                <a:latin typeface="Calibri" panose="020F0502020204030204" pitchFamily="34" charset="0"/>
              </a:rPr>
              <a:t>How a person is supported, what their life is like and behaviours that challenge are all linked. Behaviours that challenge are less likely to happen when a person is having a good life and getting good support. Behaviours that challenge are more likely to happen when a person is having a bad life and getting poor support.</a:t>
            </a:r>
          </a:p>
          <a:p>
            <a:pPr marR="24890"/>
            <a:r>
              <a:rPr lang="en-GB" sz="1200" b="0" i="0" u="none" strike="noStrike" baseline="0" dirty="0">
                <a:latin typeface="Calibri" panose="020F0502020204030204" pitchFamily="34" charset="0"/>
              </a:rPr>
              <a:t>The goals of Positive Behavioural Support are to make sure people have a good life and to reduce behaviours that challenge and any impact that these have.</a:t>
            </a:r>
          </a:p>
          <a:p>
            <a:endParaRPr lang="en-GB" dirty="0"/>
          </a:p>
        </p:txBody>
      </p:sp>
      <p:sp>
        <p:nvSpPr>
          <p:cNvPr id="4" name="Slide Number Placeholder 3"/>
          <p:cNvSpPr>
            <a:spLocks noGrp="1"/>
          </p:cNvSpPr>
          <p:nvPr>
            <p:ph type="sldNum" sz="quarter" idx="5"/>
          </p:nvPr>
        </p:nvSpPr>
        <p:spPr/>
        <p:txBody>
          <a:bodyPr/>
          <a:lstStyle/>
          <a:p>
            <a:fld id="{41F4B971-1519-4FA0-8F8D-45531707C9CC}" type="slidenum">
              <a:rPr lang="en-GB" smtClean="0"/>
              <a:t>17</a:t>
            </a:fld>
            <a:endParaRPr lang="en-GB"/>
          </a:p>
        </p:txBody>
      </p:sp>
    </p:spTree>
    <p:extLst>
      <p:ext uri="{BB962C8B-B14F-4D97-AF65-F5344CB8AC3E}">
        <p14:creationId xmlns:p14="http://schemas.microsoft.com/office/powerpoint/2010/main" val="4291383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ptos" panose="020B0004020202020204" pitchFamily="34" charset="0"/>
              </a:rPr>
              <a:t>Finding ways for people to do more of the things they enjoy is an important part of a Behaviour Support Plan.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ptos" panose="020B0004020202020204" pitchFamily="34" charset="0"/>
              </a:rPr>
              <a:t>Finding ways to build on people’s strengths and to support areas of need is an important part of developing a Behaviour Support Plan. </a:t>
            </a:r>
          </a:p>
          <a:p>
            <a:endParaRPr lang="en-GB" dirty="0"/>
          </a:p>
        </p:txBody>
      </p:sp>
      <p:sp>
        <p:nvSpPr>
          <p:cNvPr id="4" name="Slide Number Placeholder 3"/>
          <p:cNvSpPr>
            <a:spLocks noGrp="1"/>
          </p:cNvSpPr>
          <p:nvPr>
            <p:ph type="sldNum" sz="quarter" idx="5"/>
          </p:nvPr>
        </p:nvSpPr>
        <p:spPr/>
        <p:txBody>
          <a:bodyPr/>
          <a:lstStyle/>
          <a:p>
            <a:fld id="{41F4B971-1519-4FA0-8F8D-45531707C9CC}" type="slidenum">
              <a:rPr lang="en-GB" smtClean="0"/>
              <a:t>19</a:t>
            </a:fld>
            <a:endParaRPr lang="en-GB"/>
          </a:p>
        </p:txBody>
      </p:sp>
    </p:spTree>
    <p:extLst>
      <p:ext uri="{BB962C8B-B14F-4D97-AF65-F5344CB8AC3E}">
        <p14:creationId xmlns:p14="http://schemas.microsoft.com/office/powerpoint/2010/main" val="28907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the 24, one withdrew, one only took part in stage 1, 3 did not complete the foundation training,</a:t>
            </a:r>
          </a:p>
          <a:p>
            <a:endParaRPr lang="en-GB" dirty="0"/>
          </a:p>
          <a:p>
            <a:r>
              <a:rPr lang="en-GB" sz="1800" i="1" dirty="0">
                <a:effectLst/>
                <a:latin typeface="Arial" panose="020B0604020202020204" pitchFamily="34" charset="0"/>
                <a:ea typeface="Times New Roman" panose="02020603050405020304" pitchFamily="18" charset="0"/>
              </a:rPr>
              <a:t>Practitioner Survey</a:t>
            </a:r>
            <a:endParaRPr lang="en-GB" sz="1800" dirty="0">
              <a:effectLst/>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Participants who created the BSP using the toolkit were invited to take part (anonymously) in an online survey created through Qualtrics.  This survey asked practitioners to rate the extent to which the toolkit helped them to understand something new about the person they supported and whether the toolkit was useful.  They were also asked to rate the guidance provided, whether experiences of using the toolkit were positive, whether or not useful information was provided, to identify any difficulties and to identify anything that would have made the tool better. We also asked questions about the particular parts of the tools that had been used (e.g., which Mats). A total of 40 questions were asked, typically using a 5-point Likert scale. </a:t>
            </a:r>
          </a:p>
          <a:p>
            <a:r>
              <a:rPr lang="en-GB" sz="1800" i="1" dirty="0">
                <a:effectLst/>
                <a:latin typeface="Arial" panose="020B0604020202020204" pitchFamily="34" charset="0"/>
                <a:ea typeface="Times New Roman" panose="02020603050405020304" pitchFamily="18" charset="0"/>
              </a:rPr>
              <a:t>Stakeholder Survey </a:t>
            </a:r>
            <a:endParaRPr lang="en-GB" sz="1800" dirty="0">
              <a:effectLst/>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Participants who were</a:t>
            </a:r>
            <a:r>
              <a:rPr lang="en-GB" sz="1800" i="1" dirty="0">
                <a:effectLst/>
                <a:latin typeface="Arial" panose="020B0604020202020204" pitchFamily="34" charset="0"/>
                <a:ea typeface="Times New Roman" panose="02020603050405020304" pitchFamily="18" charset="0"/>
              </a:rPr>
              <a:t> </a:t>
            </a:r>
            <a:r>
              <a:rPr lang="en-GB" sz="1800" dirty="0">
                <a:effectLst/>
                <a:latin typeface="Arial" panose="020B0604020202020204" pitchFamily="34" charset="0"/>
                <a:ea typeface="Times New Roman" panose="02020603050405020304" pitchFamily="18" charset="0"/>
              </a:rPr>
              <a:t>stakeholders were asked to (anonymously) complete a different online survey, again created through Qualtrics. In this survey, stakeholders were asked to  rate the extent to which the plan was helpful in understanding the person with ID with respect to key elements of a high quality BSP (e.g. around foundations for support, enabling environments, antecedent interventions, skills development, reactive strategies). Stakeholders were also asked to rate the perceived involvement of the person with ID in developing the plan and the ways in which the plan reflected the experiences of the person. A total of 28 questions were asked, typically using a 5-point Likert scale. </a:t>
            </a:r>
          </a:p>
          <a:p>
            <a:r>
              <a:rPr lang="en-GB" sz="1800" i="1" dirty="0">
                <a:effectLst/>
                <a:latin typeface="Arial" panose="020B0604020202020204" pitchFamily="34" charset="0"/>
                <a:ea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1F4B971-1519-4FA0-8F8D-45531707C9CC}" type="slidenum">
              <a:rPr lang="en-GB" smtClean="0"/>
              <a:t>21</a:t>
            </a:fld>
            <a:endParaRPr lang="en-GB"/>
          </a:p>
        </p:txBody>
      </p:sp>
    </p:spTree>
    <p:extLst>
      <p:ext uri="{BB962C8B-B14F-4D97-AF65-F5344CB8AC3E}">
        <p14:creationId xmlns:p14="http://schemas.microsoft.com/office/powerpoint/2010/main" val="2086385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GB" sz="1800" i="1" dirty="0">
                <a:effectLst/>
                <a:latin typeface="Arial" panose="020B0604020202020204" pitchFamily="34" charset="0"/>
                <a:ea typeface="Times New Roman" panose="02020603050405020304" pitchFamily="18" charset="0"/>
              </a:rPr>
              <a:t>Practitioners</a:t>
            </a:r>
            <a:endParaRPr lang="en-GB" sz="1800" dirty="0">
              <a:effectLst/>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rPr>
              <a:t>A total of 19 practitioners were recruited to this stage of the study. This sample comprised 16 females (and 3 males), 16 people who had used PBS for more than 5 years (and who had used PBS for 1-5 years)</a:t>
            </a:r>
          </a:p>
          <a:p>
            <a:pPr>
              <a:spcBef>
                <a:spcPts val="600"/>
              </a:spcBef>
            </a:pPr>
            <a:r>
              <a:rPr lang="en-GB" sz="1800" i="1" dirty="0">
                <a:effectLst/>
                <a:latin typeface="Arial" panose="020B0604020202020204" pitchFamily="34" charset="0"/>
                <a:ea typeface="Times New Roman" panose="02020603050405020304" pitchFamily="18" charset="0"/>
              </a:rPr>
              <a:t>Stakeholders </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dirty="0">
                <a:effectLst/>
                <a:latin typeface="Arial" panose="020B0604020202020204" pitchFamily="34" charset="0"/>
                <a:ea typeface="Times New Roman" panose="02020603050405020304" pitchFamily="18" charset="0"/>
              </a:rPr>
              <a:t>A total of 14 stakeholders were recruited to the second stage of the study and completed the second questionnaire, having read a newly created BSP.  This comprised 10 females (and 4 males), 7 of whom had been using PBS for more than 5 years, 6 who had used PBS for 1-5 years, and 3 who had used PBS for less than one year and three of these were family carers.</a:t>
            </a:r>
          </a:p>
          <a:p>
            <a:pPr>
              <a:spcBef>
                <a:spcPts val="600"/>
              </a:spcBef>
            </a:pPr>
            <a:r>
              <a:rPr lang="en-GB" sz="1800" b="1" i="1" dirty="0">
                <a:effectLst/>
                <a:latin typeface="Arial" panose="020B0604020202020204" pitchFamily="34" charset="0"/>
                <a:ea typeface="Times New Roman" panose="02020603050405020304" pitchFamily="18" charset="0"/>
              </a:rPr>
              <a:t>Training Adherence </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dirty="0">
                <a:effectLst/>
                <a:latin typeface="Arial" panose="020B0604020202020204" pitchFamily="34" charset="0"/>
                <a:ea typeface="Times New Roman" panose="02020603050405020304" pitchFamily="18" charset="0"/>
              </a:rPr>
              <a:t>All participants in stage 1 (n=19) completed required training (TM training where required and viewing of the toolkit video). Furthermore, all participants used the toolkit to develop a new Behaviour Support Plan and all participants went on to completed the survey.</a:t>
            </a:r>
          </a:p>
          <a:p>
            <a:pPr>
              <a:spcBef>
                <a:spcPts val="600"/>
              </a:spcBef>
            </a:pPr>
            <a:r>
              <a:rPr lang="en-GB" sz="1800" b="1" dirty="0">
                <a:effectLst/>
                <a:latin typeface="Arial" panose="020B0604020202020204" pitchFamily="34" charset="0"/>
                <a:ea typeface="Times New Roman" panose="02020603050405020304" pitchFamily="18" charset="0"/>
              </a:rPr>
              <a:t>Survey Findings</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b="1" i="1" dirty="0">
                <a:effectLst/>
                <a:latin typeface="Arial" panose="020B0604020202020204" pitchFamily="34" charset="0"/>
                <a:ea typeface="Times New Roman" panose="02020603050405020304" pitchFamily="18" charset="0"/>
              </a:rPr>
              <a:t>Practitioner Survey </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i="1" dirty="0">
                <a:effectLst/>
                <a:latin typeface="Arial" panose="020B0604020202020204" pitchFamily="34" charset="0"/>
                <a:ea typeface="Times New Roman" panose="02020603050405020304" pitchFamily="18" charset="0"/>
              </a:rPr>
              <a:t>Guidance </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dirty="0">
                <a:effectLst/>
                <a:latin typeface="Arial" panose="020B0604020202020204" pitchFamily="34" charset="0"/>
                <a:ea typeface="Times New Roman" panose="02020603050405020304" pitchFamily="18" charset="0"/>
              </a:rPr>
              <a:t>Practitioners reported that the training and guidance provided was useful with 74% rating this to be really or mostly helpful (highest possible ratings) and 16% as quite helpful.  </a:t>
            </a:r>
          </a:p>
          <a:p>
            <a:pPr>
              <a:spcBef>
                <a:spcPts val="600"/>
              </a:spcBef>
            </a:pPr>
            <a:r>
              <a:rPr lang="en-GB" sz="1800" i="1" dirty="0">
                <a:effectLst/>
                <a:latin typeface="Arial" panose="020B0604020202020204" pitchFamily="34" charset="0"/>
                <a:ea typeface="Times New Roman" panose="02020603050405020304" pitchFamily="18" charset="0"/>
              </a:rPr>
              <a:t>Completion of mats</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dirty="0">
                <a:effectLst/>
                <a:latin typeface="Arial" panose="020B0604020202020204" pitchFamily="34" charset="0"/>
                <a:ea typeface="Times New Roman" panose="02020603050405020304" pitchFamily="18" charset="0"/>
              </a:rPr>
              <a:t>The majority of practitioners completed the first mat in the toolkit focussed on preferred activities (95%) with many also completing the mat focussed on functional skills (84%) and the mat relating to environments, situations and events that may be difficult for people (89%). The mat concerning things that the person might find more helpful or less helpful when they are experiencing difficulties  was completed to a lesser extent (63% of participants) and the mat focused on topographies of challenging behaviour was competed the least (58% of participants). Most practitioners (64%) reported to have completed a mat within a 20 minute period </a:t>
            </a:r>
          </a:p>
          <a:p>
            <a:pPr>
              <a:spcBef>
                <a:spcPts val="600"/>
              </a:spcBef>
            </a:pPr>
            <a:endParaRPr lang="en-GB" sz="1800" dirty="0">
              <a:effectLst/>
              <a:latin typeface="Arial" panose="020B0604020202020204" pitchFamily="34"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1F4B971-1519-4FA0-8F8D-45531707C9CC}" type="slidenum">
              <a:rPr lang="en-GB" smtClean="0"/>
              <a:t>22</a:t>
            </a:fld>
            <a:endParaRPr lang="en-GB"/>
          </a:p>
        </p:txBody>
      </p:sp>
    </p:spTree>
    <p:extLst>
      <p:ext uri="{BB962C8B-B14F-4D97-AF65-F5344CB8AC3E}">
        <p14:creationId xmlns:p14="http://schemas.microsoft.com/office/powerpoint/2010/main" val="4097047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GB" sz="1800" i="1" dirty="0">
                <a:effectLst/>
                <a:latin typeface="Arial" panose="020B0604020202020204" pitchFamily="34" charset="0"/>
                <a:ea typeface="Times New Roman" panose="02020603050405020304" pitchFamily="18" charset="0"/>
              </a:rPr>
              <a:t>Practitioners</a:t>
            </a:r>
            <a:endParaRPr lang="en-GB" sz="1800" dirty="0">
              <a:effectLst/>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p>
          <a:p>
            <a:pPr>
              <a:spcBef>
                <a:spcPts val="600"/>
              </a:spcBef>
            </a:pPr>
            <a:r>
              <a:rPr lang="en-GB" sz="1800" i="1" dirty="0">
                <a:effectLst/>
                <a:latin typeface="Arial" panose="020B0604020202020204" pitchFamily="34" charset="0"/>
                <a:ea typeface="Times New Roman" panose="02020603050405020304" pitchFamily="18" charset="0"/>
              </a:rPr>
              <a:t>Practitioners</a:t>
            </a:r>
            <a:endParaRPr lang="en-GB" sz="1800" dirty="0">
              <a:effectLst/>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p>
          <a:p>
            <a:r>
              <a:rPr lang="en-GB" sz="1800" dirty="0">
                <a:effectLst/>
                <a:latin typeface="Arial" panose="020B0604020202020204" pitchFamily="34" charset="0"/>
                <a:ea typeface="Times New Roman" panose="02020603050405020304" pitchFamily="18" charset="0"/>
              </a:rPr>
              <a:t>A total of 19 practitioners were recruited to this stage of the study. This sample comprised 16 females (and 3 males), 16 people who had used PBS for more than 5 years (and who had used PBS for 1-5 years)</a:t>
            </a:r>
          </a:p>
          <a:p>
            <a:pPr>
              <a:spcBef>
                <a:spcPts val="600"/>
              </a:spcBef>
            </a:pPr>
            <a:r>
              <a:rPr lang="en-GB" sz="1800" i="1" dirty="0">
                <a:effectLst/>
                <a:latin typeface="Arial" panose="020B0604020202020204" pitchFamily="34" charset="0"/>
                <a:ea typeface="Times New Roman" panose="02020603050405020304" pitchFamily="18" charset="0"/>
              </a:rPr>
              <a:t>Stakeholders </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dirty="0">
                <a:effectLst/>
                <a:latin typeface="Arial" panose="020B0604020202020204" pitchFamily="34" charset="0"/>
                <a:ea typeface="Times New Roman" panose="02020603050405020304" pitchFamily="18" charset="0"/>
              </a:rPr>
              <a:t>A total of 14 stakeholders were recruited to the second stage of the study and completed the second questionnaire, having read a newly created BSP.  This comprised 10 females (and 4 males), 7 of whom had been using PBS for more than 5 years, 6 who had used PBS for 1-5 years, and 3 who had used PBS for less than one year and three of these were family carers.</a:t>
            </a:r>
          </a:p>
          <a:p>
            <a:pPr>
              <a:spcBef>
                <a:spcPts val="600"/>
              </a:spcBef>
            </a:pPr>
            <a:r>
              <a:rPr lang="en-GB" sz="1800" b="1" i="1" dirty="0">
                <a:effectLst/>
                <a:latin typeface="Arial" panose="020B0604020202020204" pitchFamily="34" charset="0"/>
                <a:ea typeface="Times New Roman" panose="02020603050405020304" pitchFamily="18" charset="0"/>
              </a:rPr>
              <a:t>Training Adherence </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dirty="0">
                <a:effectLst/>
                <a:latin typeface="Arial" panose="020B0604020202020204" pitchFamily="34" charset="0"/>
                <a:ea typeface="Times New Roman" panose="02020603050405020304" pitchFamily="18" charset="0"/>
              </a:rPr>
              <a:t>All participants in stage 1 (n=19) completed required training (TM training where required and viewing of the toolkit video). Furthermore, all participants used the toolkit to develop a new Behaviour Support Plan and all participants went on to completed the survey.</a:t>
            </a:r>
          </a:p>
          <a:p>
            <a:pPr>
              <a:spcBef>
                <a:spcPts val="600"/>
              </a:spcBef>
            </a:pPr>
            <a:r>
              <a:rPr lang="en-GB" sz="1800" b="1" dirty="0">
                <a:effectLst/>
                <a:latin typeface="Arial" panose="020B0604020202020204" pitchFamily="34" charset="0"/>
                <a:ea typeface="Times New Roman" panose="02020603050405020304" pitchFamily="18" charset="0"/>
              </a:rPr>
              <a:t>Survey Findings</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b="1" i="1" dirty="0">
                <a:effectLst/>
                <a:latin typeface="Arial" panose="020B0604020202020204" pitchFamily="34" charset="0"/>
                <a:ea typeface="Times New Roman" panose="02020603050405020304" pitchFamily="18" charset="0"/>
              </a:rPr>
              <a:t>Practitioner Survey </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i="1" dirty="0">
                <a:effectLst/>
                <a:latin typeface="Arial" panose="020B0604020202020204" pitchFamily="34" charset="0"/>
                <a:ea typeface="Times New Roman" panose="02020603050405020304" pitchFamily="18" charset="0"/>
              </a:rPr>
              <a:t>Guidance </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dirty="0">
                <a:effectLst/>
                <a:latin typeface="Arial" panose="020B0604020202020204" pitchFamily="34" charset="0"/>
                <a:ea typeface="Times New Roman" panose="02020603050405020304" pitchFamily="18" charset="0"/>
              </a:rPr>
              <a:t>Practitioners reported that the training and guidance provided was useful with 74% rating this to be really or mostly helpful (highest possible ratings) and 16% as quite helpful.  </a:t>
            </a:r>
          </a:p>
          <a:p>
            <a:pPr>
              <a:spcBef>
                <a:spcPts val="600"/>
              </a:spcBef>
            </a:pPr>
            <a:r>
              <a:rPr lang="en-GB" sz="1800" i="1" dirty="0">
                <a:effectLst/>
                <a:latin typeface="Arial" panose="020B0604020202020204" pitchFamily="34" charset="0"/>
                <a:ea typeface="Times New Roman" panose="02020603050405020304" pitchFamily="18" charset="0"/>
              </a:rPr>
              <a:t>Completion of mats</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dirty="0">
                <a:effectLst/>
                <a:latin typeface="Arial" panose="020B0604020202020204" pitchFamily="34" charset="0"/>
                <a:ea typeface="Times New Roman" panose="02020603050405020304" pitchFamily="18" charset="0"/>
              </a:rPr>
              <a:t>The majority of practitioners completed the first mat in the toolkit focussed on preferred activities (95%) with many also completing the mat focussed on functional skills (84%) and the mat relating to environments, situations and events that may be difficult for people (89%). The mat concerning things that the person might find more helpful or less helpful when they are experiencing difficulties  was completed to a lesser extent (63% of participants) and the mat focused on topographies of challenging behaviour was competed the least (58% of participants). Most practitioners (64%) reported to have completed a mat within a 20 minute period </a:t>
            </a:r>
          </a:p>
          <a:p>
            <a:pPr>
              <a:spcBef>
                <a:spcPts val="600"/>
              </a:spcBef>
            </a:pPr>
            <a:r>
              <a:rPr lang="en-GB" sz="1800" i="1" dirty="0">
                <a:effectLst/>
                <a:latin typeface="Arial" panose="020B0604020202020204" pitchFamily="34" charset="0"/>
                <a:ea typeface="Times New Roman" panose="02020603050405020304" pitchFamily="18" charset="0"/>
              </a:rPr>
              <a:t>Experience of using the toolkit </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dirty="0">
                <a:effectLst/>
                <a:latin typeface="Arial" panose="020B0604020202020204" pitchFamily="34" charset="0"/>
                <a:ea typeface="Times New Roman" panose="02020603050405020304" pitchFamily="18" charset="0"/>
              </a:rPr>
              <a:t>Practitioners seemed to really enjoy using the toolkit, with 100% reporting to really or mostly enjoy using it (the highest possible ratings). Practitioners also felt that the person they were engaging with through the toolkit (the ‘thinker’) also enjoyed this experience, with 84% rating tis perceived enjoyment as mostly or really (the highest possible ratings). All practitioners thought that the toolkit helped then understand the person they were supporting without judgement, with 84% giving this the two highest possible ratings. </a:t>
            </a:r>
          </a:p>
          <a:p>
            <a:pPr>
              <a:spcBef>
                <a:spcPts val="600"/>
              </a:spcBef>
            </a:pPr>
            <a:r>
              <a:rPr lang="en-GB" sz="1800" i="1" dirty="0">
                <a:effectLst/>
                <a:latin typeface="Arial" panose="020B0604020202020204" pitchFamily="34" charset="0"/>
                <a:ea typeface="Times New Roman" panose="02020603050405020304" pitchFamily="18" charset="0"/>
              </a:rPr>
              <a:t>Helpfulness of each mat</a:t>
            </a:r>
            <a:endParaRPr lang="en-GB" sz="1800" dirty="0">
              <a:effectLst/>
              <a:latin typeface="Arial" panose="020B0604020202020204" pitchFamily="34" charset="0"/>
              <a:ea typeface="Times New Roman" panose="02020603050405020304" pitchFamily="18" charset="0"/>
            </a:endParaRPr>
          </a:p>
          <a:p>
            <a:pPr>
              <a:spcBef>
                <a:spcPts val="600"/>
              </a:spcBef>
            </a:pPr>
            <a:r>
              <a:rPr lang="en-GB" sz="1800" i="1" dirty="0">
                <a:effectLst/>
                <a:latin typeface="Arial" panose="020B0604020202020204" pitchFamily="34" charset="0"/>
                <a:ea typeface="Times New Roman" panose="02020603050405020304" pitchFamily="18" charset="0"/>
              </a:rPr>
              <a:t>Table 1 reports percentages of practitioners who reported the highest ratings (mostly or really) when asked how helpful each mat in the toolkit was for identifying relevant information and providing insights.</a:t>
            </a:r>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The vast majority of practitioners reported that the mats 1, 2, 4 and 5 were very helpful in eliciting information and insights. Practitioners reported mat 3 (focused on topographies of challenging behaviour) to be less helpful (but it is important to note that far fewer participants had actually utilised this mat and these ratings may therefore have reflected assumptions rather than direct experience). </a:t>
            </a:r>
          </a:p>
          <a:p>
            <a:endParaRPr lang="en-GB" dirty="0"/>
          </a:p>
        </p:txBody>
      </p:sp>
      <p:sp>
        <p:nvSpPr>
          <p:cNvPr id="4" name="Slide Number Placeholder 3"/>
          <p:cNvSpPr>
            <a:spLocks noGrp="1"/>
          </p:cNvSpPr>
          <p:nvPr>
            <p:ph type="sldNum" sz="quarter" idx="5"/>
          </p:nvPr>
        </p:nvSpPr>
        <p:spPr/>
        <p:txBody>
          <a:bodyPr/>
          <a:lstStyle/>
          <a:p>
            <a:fld id="{41F4B971-1519-4FA0-8F8D-45531707C9CC}" type="slidenum">
              <a:rPr lang="en-GB" smtClean="0"/>
              <a:t>23</a:t>
            </a:fld>
            <a:endParaRPr lang="en-GB"/>
          </a:p>
        </p:txBody>
      </p:sp>
    </p:spTree>
    <p:extLst>
      <p:ext uri="{BB962C8B-B14F-4D97-AF65-F5344CB8AC3E}">
        <p14:creationId xmlns:p14="http://schemas.microsoft.com/office/powerpoint/2010/main" val="192245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GB" sz="1200" dirty="0">
                <a:effectLst/>
                <a:latin typeface="Arial" panose="020B0604020202020204" pitchFamily="34" charset="0"/>
                <a:ea typeface="Times New Roman" panose="02020603050405020304" pitchFamily="18" charset="0"/>
              </a:rPr>
              <a:t>The majority of participants (69%) gave the highest possible ratings (really/mostly) when asked how helpful information derived from using the tool kit was for developing a new BSP. All practitioners rated the new BSP they created (based on use of the toolkit) as being of better quality than their prior BSPs, with 62% rating this as better in many ways or lots better (the highest possible ratings).  </a:t>
            </a:r>
          </a:p>
          <a:p>
            <a:pPr>
              <a:spcBef>
                <a:spcPts val="600"/>
              </a:spcBef>
            </a:pPr>
            <a:r>
              <a:rPr lang="en-GB" sz="1200" dirty="0">
                <a:effectLst/>
                <a:latin typeface="Arial" panose="020B0604020202020204" pitchFamily="34" charset="0"/>
                <a:ea typeface="Times New Roman" panose="02020603050405020304" pitchFamily="18" charset="0"/>
              </a:rPr>
              <a:t>Stakeholder responses indicated that the newly developed BSP was highly personalised, captured important information about the focal person, was highly individualised and presented the person in a non-judgemental and positive light. </a:t>
            </a:r>
          </a:p>
          <a:p>
            <a:endParaRPr lang="en-GB" dirty="0"/>
          </a:p>
        </p:txBody>
      </p:sp>
      <p:sp>
        <p:nvSpPr>
          <p:cNvPr id="4" name="Slide Number Placeholder 3"/>
          <p:cNvSpPr>
            <a:spLocks noGrp="1"/>
          </p:cNvSpPr>
          <p:nvPr>
            <p:ph type="sldNum" sz="quarter" idx="5"/>
          </p:nvPr>
        </p:nvSpPr>
        <p:spPr/>
        <p:txBody>
          <a:bodyPr/>
          <a:lstStyle/>
          <a:p>
            <a:fld id="{41F4B971-1519-4FA0-8F8D-45531707C9CC}" type="slidenum">
              <a:rPr lang="en-GB" smtClean="0"/>
              <a:t>24</a:t>
            </a:fld>
            <a:endParaRPr lang="en-GB"/>
          </a:p>
        </p:txBody>
      </p:sp>
    </p:spTree>
    <p:extLst>
      <p:ext uri="{BB962C8B-B14F-4D97-AF65-F5344CB8AC3E}">
        <p14:creationId xmlns:p14="http://schemas.microsoft.com/office/powerpoint/2010/main" val="370560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447740E-48DC-45CA-833C-495D843DE1D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1163F-2653-4BB3-B5EB-0E841E36B8FE}" type="slidenum">
              <a:rPr lang="en-GB" smtClean="0"/>
              <a:t>‹#›</a:t>
            </a:fld>
            <a:endParaRPr lang="en-GB"/>
          </a:p>
        </p:txBody>
      </p:sp>
    </p:spTree>
    <p:extLst>
      <p:ext uri="{BB962C8B-B14F-4D97-AF65-F5344CB8AC3E}">
        <p14:creationId xmlns:p14="http://schemas.microsoft.com/office/powerpoint/2010/main" val="169754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47740E-48DC-45CA-833C-495D843DE1D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1163F-2653-4BB3-B5EB-0E841E36B8FE}" type="slidenum">
              <a:rPr lang="en-GB" smtClean="0"/>
              <a:t>‹#›</a:t>
            </a:fld>
            <a:endParaRPr lang="en-GB"/>
          </a:p>
        </p:txBody>
      </p:sp>
    </p:spTree>
    <p:extLst>
      <p:ext uri="{BB962C8B-B14F-4D97-AF65-F5344CB8AC3E}">
        <p14:creationId xmlns:p14="http://schemas.microsoft.com/office/powerpoint/2010/main" val="1359645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47740E-48DC-45CA-833C-495D843DE1D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1163F-2653-4BB3-B5EB-0E841E36B8FE}" type="slidenum">
              <a:rPr lang="en-GB" smtClean="0"/>
              <a:t>‹#›</a:t>
            </a:fld>
            <a:endParaRPr lang="en-GB"/>
          </a:p>
        </p:txBody>
      </p:sp>
    </p:spTree>
    <p:extLst>
      <p:ext uri="{BB962C8B-B14F-4D97-AF65-F5344CB8AC3E}">
        <p14:creationId xmlns:p14="http://schemas.microsoft.com/office/powerpoint/2010/main" val="2663849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ue - Text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23D45E-DB47-7FFE-1170-108C289B4DC2}"/>
              </a:ext>
              <a:ext uri="{C183D7F6-B498-43B3-948B-1728B52AA6E4}">
                <adec:decorative xmlns:adec="http://schemas.microsoft.com/office/drawing/2017/decorative" val="1"/>
              </a:ext>
            </a:extLst>
          </p:cNvPr>
          <p:cNvSpPr/>
          <p:nvPr userDrawn="1"/>
        </p:nvSpPr>
        <p:spPr>
          <a:xfrm>
            <a:off x="0" y="-36768"/>
            <a:ext cx="12209956" cy="6894768"/>
          </a:xfrm>
          <a:prstGeom prst="rect">
            <a:avLst/>
          </a:prstGeom>
          <a:solidFill>
            <a:schemeClr val="accent1">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55EECD3-C0E3-AE3E-076F-D3837E1F82E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21571" y="335056"/>
            <a:ext cx="1458013" cy="984250"/>
          </a:xfrm>
          <a:prstGeom prst="rect">
            <a:avLst/>
          </a:prstGeom>
        </p:spPr>
      </p:pic>
      <p:sp>
        <p:nvSpPr>
          <p:cNvPr id="24" name="Parallelogram 23">
            <a:extLst>
              <a:ext uri="{FF2B5EF4-FFF2-40B4-BE49-F238E27FC236}">
                <a16:creationId xmlns:a16="http://schemas.microsoft.com/office/drawing/2014/main" id="{4C1C3FC5-A09E-DB17-0CED-C00D431F6611}"/>
              </a:ext>
              <a:ext uri="{C183D7F6-B498-43B3-948B-1728B52AA6E4}">
                <adec:decorative xmlns:adec="http://schemas.microsoft.com/office/drawing/2017/decorative" val="1"/>
              </a:ext>
            </a:extLst>
          </p:cNvPr>
          <p:cNvSpPr/>
          <p:nvPr userDrawn="1"/>
        </p:nvSpPr>
        <p:spPr>
          <a:xfrm rot="16200000" flipV="1">
            <a:off x="11469559" y="6496208"/>
            <a:ext cx="764018" cy="775254"/>
          </a:xfrm>
          <a:prstGeom prst="parallelogram">
            <a:avLst>
              <a:gd name="adj" fmla="val 5251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15344C2-62F2-F6C7-7C3E-8B2D4B508213}"/>
              </a:ext>
              <a:ext uri="{C183D7F6-B498-43B3-948B-1728B52AA6E4}">
                <adec:decorative xmlns:adec="http://schemas.microsoft.com/office/drawing/2017/decorative" val="1"/>
              </a:ext>
            </a:extLst>
          </p:cNvPr>
          <p:cNvSpPr/>
          <p:nvPr userDrawn="1"/>
        </p:nvSpPr>
        <p:spPr>
          <a:xfrm>
            <a:off x="-6980" y="342036"/>
            <a:ext cx="312416" cy="33808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5F0F1935-241D-42D5-620D-10A18E062DA1}"/>
              </a:ext>
              <a:ext uri="{C183D7F6-B498-43B3-948B-1728B52AA6E4}">
                <adec:decorative xmlns:adec="http://schemas.microsoft.com/office/drawing/2017/decorative" val="1"/>
              </a:ext>
            </a:extLst>
          </p:cNvPr>
          <p:cNvSpPr/>
          <p:nvPr userDrawn="1"/>
        </p:nvSpPr>
        <p:spPr>
          <a:xfrm rot="5400000">
            <a:off x="194878" y="-211056"/>
            <a:ext cx="351236" cy="7549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7B2FCB-F92F-60E8-AEA6-DE86C540CFFD}"/>
              </a:ext>
            </a:extLst>
          </p:cNvPr>
          <p:cNvSpPr>
            <a:spLocks noGrp="1"/>
          </p:cNvSpPr>
          <p:nvPr>
            <p:ph idx="1"/>
          </p:nvPr>
        </p:nvSpPr>
        <p:spPr>
          <a:xfrm>
            <a:off x="671173" y="1979112"/>
            <a:ext cx="10095978" cy="43136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CC7E1EF4-07B1-A96E-3DA2-507FDA8F03D7}"/>
              </a:ext>
            </a:extLst>
          </p:cNvPr>
          <p:cNvSpPr>
            <a:spLocks noGrp="1"/>
          </p:cNvSpPr>
          <p:nvPr>
            <p:ph type="title" hasCustomPrompt="1"/>
          </p:nvPr>
        </p:nvSpPr>
        <p:spPr>
          <a:xfrm>
            <a:off x="671173" y="596385"/>
            <a:ext cx="7312874" cy="653005"/>
          </a:xfrm>
          <a:prstGeom prst="rect">
            <a:avLst/>
          </a:prstGeom>
        </p:spPr>
        <p:txBody>
          <a:bodyPr vert="horz" lIns="91440" tIns="45720" rIns="91440" bIns="45720" rtlCol="0" anchor="t">
            <a:noAutofit/>
          </a:bodyPr>
          <a:lstStyle>
            <a:lvl1pPr>
              <a:defRPr sz="5000" b="0" i="0">
                <a:latin typeface="Overpass Medium" pitchFamily="2" charset="77"/>
              </a:defRPr>
            </a:lvl1pPr>
          </a:lstStyle>
          <a:p>
            <a:r>
              <a:rPr lang="en-GB" dirty="0"/>
              <a:t>Click here to add text</a:t>
            </a:r>
            <a:endParaRPr lang="en-US" dirty="0"/>
          </a:p>
        </p:txBody>
      </p:sp>
    </p:spTree>
    <p:extLst>
      <p:ext uri="{BB962C8B-B14F-4D97-AF65-F5344CB8AC3E}">
        <p14:creationId xmlns:p14="http://schemas.microsoft.com/office/powerpoint/2010/main" val="170845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447740E-48DC-45CA-833C-495D843DE1D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1163F-2653-4BB3-B5EB-0E841E36B8FE}" type="slidenum">
              <a:rPr lang="en-GB" smtClean="0"/>
              <a:t>‹#›</a:t>
            </a:fld>
            <a:endParaRPr lang="en-GB"/>
          </a:p>
        </p:txBody>
      </p:sp>
    </p:spTree>
    <p:extLst>
      <p:ext uri="{BB962C8B-B14F-4D97-AF65-F5344CB8AC3E}">
        <p14:creationId xmlns:p14="http://schemas.microsoft.com/office/powerpoint/2010/main" val="140199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47740E-48DC-45CA-833C-495D843DE1D1}" type="datetimeFigureOut">
              <a:rPr lang="en-GB" smtClean="0"/>
              <a:t>09/10/2024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61163F-2653-4BB3-B5EB-0E841E36B8FE}" type="slidenum">
              <a:rPr lang="en-GB" smtClean="0"/>
              <a:t>‹#›</a:t>
            </a:fld>
            <a:endParaRPr lang="en-GB"/>
          </a:p>
        </p:txBody>
      </p:sp>
    </p:spTree>
    <p:extLst>
      <p:ext uri="{BB962C8B-B14F-4D97-AF65-F5344CB8AC3E}">
        <p14:creationId xmlns:p14="http://schemas.microsoft.com/office/powerpoint/2010/main" val="1972718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447740E-48DC-45CA-833C-495D843DE1D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1163F-2653-4BB3-B5EB-0E841E36B8FE}" type="slidenum">
              <a:rPr lang="en-GB" smtClean="0"/>
              <a:t>‹#›</a:t>
            </a:fld>
            <a:endParaRPr lang="en-GB"/>
          </a:p>
        </p:txBody>
      </p:sp>
    </p:spTree>
    <p:extLst>
      <p:ext uri="{BB962C8B-B14F-4D97-AF65-F5344CB8AC3E}">
        <p14:creationId xmlns:p14="http://schemas.microsoft.com/office/powerpoint/2010/main" val="374570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447740E-48DC-45CA-833C-495D843DE1D1}" type="datetimeFigureOut">
              <a:rPr lang="en-GB" smtClean="0"/>
              <a:t>09/10/2024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61163F-2653-4BB3-B5EB-0E841E36B8FE}" type="slidenum">
              <a:rPr lang="en-GB" smtClean="0"/>
              <a:t>‹#›</a:t>
            </a:fld>
            <a:endParaRPr lang="en-GB"/>
          </a:p>
        </p:txBody>
      </p:sp>
    </p:spTree>
    <p:extLst>
      <p:ext uri="{BB962C8B-B14F-4D97-AF65-F5344CB8AC3E}">
        <p14:creationId xmlns:p14="http://schemas.microsoft.com/office/powerpoint/2010/main" val="255492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447740E-48DC-45CA-833C-495D843DE1D1}" type="datetimeFigureOut">
              <a:rPr lang="en-GB" smtClean="0"/>
              <a:t>09/10/2024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61163F-2653-4BB3-B5EB-0E841E36B8FE}" type="slidenum">
              <a:rPr lang="en-GB" smtClean="0"/>
              <a:t>‹#›</a:t>
            </a:fld>
            <a:endParaRPr lang="en-GB"/>
          </a:p>
        </p:txBody>
      </p:sp>
    </p:spTree>
    <p:extLst>
      <p:ext uri="{BB962C8B-B14F-4D97-AF65-F5344CB8AC3E}">
        <p14:creationId xmlns:p14="http://schemas.microsoft.com/office/powerpoint/2010/main" val="390722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7740E-48DC-45CA-833C-495D843DE1D1}" type="datetimeFigureOut">
              <a:rPr lang="en-GB" smtClean="0"/>
              <a:t>09/10/2024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61163F-2653-4BB3-B5EB-0E841E36B8FE}" type="slidenum">
              <a:rPr lang="en-GB" smtClean="0"/>
              <a:t>‹#›</a:t>
            </a:fld>
            <a:endParaRPr lang="en-GB"/>
          </a:p>
        </p:txBody>
      </p:sp>
    </p:spTree>
    <p:extLst>
      <p:ext uri="{BB962C8B-B14F-4D97-AF65-F5344CB8AC3E}">
        <p14:creationId xmlns:p14="http://schemas.microsoft.com/office/powerpoint/2010/main" val="34276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47740E-48DC-45CA-833C-495D843DE1D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1163F-2653-4BB3-B5EB-0E841E36B8FE}" type="slidenum">
              <a:rPr lang="en-GB" smtClean="0"/>
              <a:t>‹#›</a:t>
            </a:fld>
            <a:endParaRPr lang="en-GB"/>
          </a:p>
        </p:txBody>
      </p:sp>
    </p:spTree>
    <p:extLst>
      <p:ext uri="{BB962C8B-B14F-4D97-AF65-F5344CB8AC3E}">
        <p14:creationId xmlns:p14="http://schemas.microsoft.com/office/powerpoint/2010/main" val="387534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47740E-48DC-45CA-833C-495D843DE1D1}" type="datetimeFigureOut">
              <a:rPr lang="en-GB" smtClean="0"/>
              <a:t>09/10/2024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61163F-2653-4BB3-B5EB-0E841E36B8FE}" type="slidenum">
              <a:rPr lang="en-GB" smtClean="0"/>
              <a:t>‹#›</a:t>
            </a:fld>
            <a:endParaRPr lang="en-GB"/>
          </a:p>
        </p:txBody>
      </p:sp>
    </p:spTree>
    <p:extLst>
      <p:ext uri="{BB962C8B-B14F-4D97-AF65-F5344CB8AC3E}">
        <p14:creationId xmlns:p14="http://schemas.microsoft.com/office/powerpoint/2010/main" val="42114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7740E-48DC-45CA-833C-495D843DE1D1}" type="datetimeFigureOut">
              <a:rPr lang="en-GB" smtClean="0"/>
              <a:t>09/10/2024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1163F-2653-4BB3-B5EB-0E841E36B8FE}" type="slidenum">
              <a:rPr lang="en-GB" smtClean="0"/>
              <a:t>‹#›</a:t>
            </a:fld>
            <a:endParaRPr lang="en-GB"/>
          </a:p>
        </p:txBody>
      </p:sp>
    </p:spTree>
    <p:extLst>
      <p:ext uri="{BB962C8B-B14F-4D97-AF65-F5344CB8AC3E}">
        <p14:creationId xmlns:p14="http://schemas.microsoft.com/office/powerpoint/2010/main" val="27782956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N.J.Gore@gmail.com" TargetMode="Externa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550" y="1139825"/>
            <a:ext cx="10515600" cy="4351338"/>
          </a:xfrm>
        </p:spPr>
        <p:txBody>
          <a:bodyPr>
            <a:normAutofit/>
          </a:bodyPr>
          <a:lstStyle/>
          <a:p>
            <a:pPr marL="0" indent="0" algn="ctr">
              <a:buNone/>
            </a:pPr>
            <a:r>
              <a:rPr lang="en-GB" sz="4400" b="1" dirty="0">
                <a:solidFill>
                  <a:schemeClr val="accent5">
                    <a:lumMod val="50000"/>
                  </a:schemeClr>
                </a:solidFill>
              </a:rPr>
              <a:t>Engaging Directly with People with Complex Communication Needs to Shape and Inform their Behaviour Support Plans</a:t>
            </a:r>
          </a:p>
          <a:p>
            <a:pPr marL="0" indent="0" algn="ctr">
              <a:buNone/>
            </a:pPr>
            <a:endParaRPr lang="en-GB" dirty="0"/>
          </a:p>
          <a:p>
            <a:pPr marL="0" indent="0" algn="ctr">
              <a:buNone/>
            </a:pPr>
            <a:r>
              <a:rPr lang="en-GB" dirty="0"/>
              <a:t>Dr Nick Gore &amp; Professor Jill Bradshaw </a:t>
            </a:r>
          </a:p>
          <a:p>
            <a:pPr marL="0" indent="0" algn="ctr">
              <a:buNone/>
            </a:pPr>
            <a:endParaRPr lang="en-GB" dirty="0"/>
          </a:p>
          <a:p>
            <a:pPr marL="0" indent="0" algn="ctr">
              <a:buNone/>
            </a:pPr>
            <a:r>
              <a:rPr lang="en-GB" dirty="0"/>
              <a:t>2024</a:t>
            </a:r>
          </a:p>
        </p:txBody>
      </p:sp>
    </p:spTree>
    <p:extLst>
      <p:ext uri="{BB962C8B-B14F-4D97-AF65-F5344CB8AC3E}">
        <p14:creationId xmlns:p14="http://schemas.microsoft.com/office/powerpoint/2010/main" val="1498639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3318" y="0"/>
            <a:ext cx="10772775" cy="1024467"/>
          </a:xfrm>
        </p:spPr>
        <p:txBody>
          <a:bodyPr/>
          <a:lstStyle/>
          <a:p>
            <a:r>
              <a:rPr lang="en-GB" b="1" dirty="0"/>
              <a:t>Whose Behaviour Is it anyway?!</a:t>
            </a:r>
          </a:p>
        </p:txBody>
      </p:sp>
      <p:sp>
        <p:nvSpPr>
          <p:cNvPr id="3" name="Content Placeholder 2"/>
          <p:cNvSpPr>
            <a:spLocks noGrp="1"/>
          </p:cNvSpPr>
          <p:nvPr>
            <p:ph idx="1"/>
          </p:nvPr>
        </p:nvSpPr>
        <p:spPr>
          <a:xfrm>
            <a:off x="643318" y="919904"/>
            <a:ext cx="10839450" cy="5353050"/>
          </a:xfrm>
        </p:spPr>
        <p:txBody>
          <a:bodyPr>
            <a:normAutofit fontScale="92500" lnSpcReduction="20000"/>
          </a:bodyPr>
          <a:lstStyle/>
          <a:p>
            <a:pPr marL="0" indent="0">
              <a:buNone/>
            </a:pPr>
            <a:r>
              <a:rPr lang="en-GB" b="1" dirty="0">
                <a:solidFill>
                  <a:schemeClr val="accent1">
                    <a:lumMod val="75000"/>
                  </a:schemeClr>
                </a:solidFill>
              </a:rPr>
              <a:t>PBS</a:t>
            </a:r>
            <a:r>
              <a:rPr lang="en-GB" dirty="0"/>
              <a:t> demands:</a:t>
            </a:r>
          </a:p>
          <a:p>
            <a:pPr marL="0" indent="0">
              <a:buNone/>
            </a:pPr>
            <a:endParaRPr lang="en-GB" dirty="0"/>
          </a:p>
          <a:p>
            <a:pPr>
              <a:buFont typeface="Courier New" panose="02070309020205020404" pitchFamily="49" charset="0"/>
              <a:buChar char="o"/>
            </a:pPr>
            <a:r>
              <a:rPr lang="en-GB" dirty="0">
                <a:solidFill>
                  <a:schemeClr val="accent1">
                    <a:lumMod val="75000"/>
                  </a:schemeClr>
                </a:solidFill>
              </a:rPr>
              <a:t>Participation with key people at every stage of a clinical pathway</a:t>
            </a:r>
          </a:p>
          <a:p>
            <a:pPr>
              <a:buFont typeface="Courier New" panose="02070309020205020404" pitchFamily="49" charset="0"/>
              <a:buChar char="o"/>
            </a:pPr>
            <a:endParaRPr lang="en-GB" dirty="0">
              <a:solidFill>
                <a:schemeClr val="accent1">
                  <a:lumMod val="75000"/>
                </a:schemeClr>
              </a:solidFill>
            </a:endParaRPr>
          </a:p>
          <a:p>
            <a:pPr>
              <a:buFont typeface="Courier New" panose="02070309020205020404" pitchFamily="49" charset="0"/>
              <a:buChar char="o"/>
            </a:pPr>
            <a:r>
              <a:rPr lang="en-GB" dirty="0">
                <a:solidFill>
                  <a:schemeClr val="accent1">
                    <a:lumMod val="75000"/>
                  </a:schemeClr>
                </a:solidFill>
              </a:rPr>
              <a:t>Interventions and outcomes that are personalised and high in social validity</a:t>
            </a:r>
          </a:p>
          <a:p>
            <a:pPr>
              <a:buFont typeface="Courier New" panose="02070309020205020404" pitchFamily="49" charset="0"/>
              <a:buChar char="o"/>
            </a:pPr>
            <a:endParaRPr lang="en-GB" dirty="0"/>
          </a:p>
          <a:p>
            <a:pPr>
              <a:buFont typeface="Courier New" panose="02070309020205020404" pitchFamily="49" charset="0"/>
              <a:buChar char="o"/>
            </a:pPr>
            <a:r>
              <a:rPr lang="en-GB" b="1" dirty="0">
                <a:solidFill>
                  <a:schemeClr val="tx2"/>
                </a:solidFill>
              </a:rPr>
              <a:t>BUT support is often determined by someone other than the person who will be receiving</a:t>
            </a:r>
            <a:r>
              <a:rPr lang="en-GB" dirty="0">
                <a:solidFill>
                  <a:schemeClr val="tx2"/>
                </a:solidFill>
              </a:rPr>
              <a:t> </a:t>
            </a:r>
            <a:r>
              <a:rPr lang="en-GB" b="1" dirty="0">
                <a:solidFill>
                  <a:schemeClr val="tx2"/>
                </a:solidFill>
              </a:rPr>
              <a:t>that support </a:t>
            </a:r>
            <a:r>
              <a:rPr lang="en-GB" dirty="0"/>
              <a:t>– so reflecting their needs and priorities and demands, rather than those of the individual in question</a:t>
            </a:r>
          </a:p>
          <a:p>
            <a:pPr>
              <a:buFont typeface="Courier New" panose="02070309020205020404" pitchFamily="49" charset="0"/>
              <a:buChar char="o"/>
            </a:pPr>
            <a:endParaRPr lang="en-GB" dirty="0"/>
          </a:p>
          <a:p>
            <a:pPr>
              <a:buFont typeface="Courier New" panose="02070309020205020404" pitchFamily="49" charset="0"/>
              <a:buChar char="o"/>
            </a:pPr>
            <a:r>
              <a:rPr lang="en-GB" b="1" dirty="0">
                <a:solidFill>
                  <a:schemeClr val="tx2"/>
                </a:solidFill>
              </a:rPr>
              <a:t>If individual’s themselves are helped to determine dimensions of their own </a:t>
            </a:r>
            <a:r>
              <a:rPr lang="en-GB" dirty="0"/>
              <a:t>support this is more likely to connect to meaningful life areas, fit with their circumstances and preferences and support personalised enhancements in  life quality.  </a:t>
            </a:r>
          </a:p>
          <a:p>
            <a:pPr>
              <a:buFont typeface="Courier New" panose="02070309020205020404" pitchFamily="49" charset="0"/>
              <a:buChar char="o"/>
            </a:pPr>
            <a:endParaRPr lang="en-GB" dirty="0"/>
          </a:p>
          <a:p>
            <a:endParaRPr lang="en-GB" dirty="0"/>
          </a:p>
        </p:txBody>
      </p:sp>
      <p:sp>
        <p:nvSpPr>
          <p:cNvPr id="4" name="Text Box 1"/>
          <p:cNvSpPr txBox="1"/>
          <p:nvPr/>
        </p:nvSpPr>
        <p:spPr>
          <a:xfrm>
            <a:off x="10397139" y="6168391"/>
            <a:ext cx="1794861" cy="567641"/>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3600" b="1"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Gore</a:t>
            </a:r>
            <a:r>
              <a:rPr lang="en-GB" sz="1800" b="1" baseline="-25000"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©2022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68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344"/>
            <a:ext cx="10515600" cy="678584"/>
          </a:xfrm>
        </p:spPr>
        <p:txBody>
          <a:bodyPr>
            <a:normAutofit fontScale="90000"/>
          </a:bodyPr>
          <a:lstStyle/>
          <a:p>
            <a:r>
              <a:rPr lang="en-GB" b="1" dirty="0">
                <a:solidFill>
                  <a:schemeClr val="accent1">
                    <a:lumMod val="50000"/>
                  </a:schemeClr>
                </a:solidFill>
              </a:rPr>
              <a:t>So How?</a:t>
            </a:r>
          </a:p>
        </p:txBody>
      </p:sp>
      <p:sp>
        <p:nvSpPr>
          <p:cNvPr id="3" name="Content Placeholder 2"/>
          <p:cNvSpPr>
            <a:spLocks noGrp="1"/>
          </p:cNvSpPr>
          <p:nvPr>
            <p:ph idx="1"/>
          </p:nvPr>
        </p:nvSpPr>
        <p:spPr>
          <a:xfrm>
            <a:off x="838200" y="1043710"/>
            <a:ext cx="10515600" cy="5606472"/>
          </a:xfrm>
        </p:spPr>
        <p:txBody>
          <a:bodyPr>
            <a:normAutofit/>
          </a:bodyPr>
          <a:lstStyle/>
          <a:p>
            <a:r>
              <a:rPr lang="en-GB" dirty="0"/>
              <a:t>Those requiring behavioural support often present with additional communication needs and live in systems that limit choice making and control</a:t>
            </a:r>
          </a:p>
          <a:p>
            <a:pPr marL="0" indent="0">
              <a:buNone/>
            </a:pPr>
            <a:endParaRPr lang="en-GB" dirty="0"/>
          </a:p>
          <a:p>
            <a:r>
              <a:rPr lang="en-GB" dirty="0"/>
              <a:t>In these contexts a range of behavioural methods are critical for helping understand what is important to people and why they do what they do </a:t>
            </a:r>
            <a:r>
              <a:rPr lang="en-GB" i="1" dirty="0"/>
              <a:t>(e.g., preference/</a:t>
            </a:r>
            <a:r>
              <a:rPr lang="en-GB" i="1" dirty="0" err="1"/>
              <a:t>reinforcer</a:t>
            </a:r>
            <a:r>
              <a:rPr lang="en-GB" i="1" dirty="0"/>
              <a:t> assessments; direct observation)</a:t>
            </a:r>
          </a:p>
          <a:p>
            <a:endParaRPr lang="en-GB" i="1" dirty="0"/>
          </a:p>
          <a:p>
            <a:r>
              <a:rPr lang="en-GB" dirty="0"/>
              <a:t>We need to expand the range of effective technologies (in the context of constructional approaches and self-determination) </a:t>
            </a:r>
          </a:p>
          <a:p>
            <a:endParaRPr lang="en-GB" dirty="0"/>
          </a:p>
        </p:txBody>
      </p:sp>
    </p:spTree>
    <p:extLst>
      <p:ext uri="{BB962C8B-B14F-4D97-AF65-F5344CB8AC3E}">
        <p14:creationId xmlns:p14="http://schemas.microsoft.com/office/powerpoint/2010/main" val="3247985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close-up of a document">
            <a:extLst>
              <a:ext uri="{FF2B5EF4-FFF2-40B4-BE49-F238E27FC236}">
                <a16:creationId xmlns:a16="http://schemas.microsoft.com/office/drawing/2014/main" id="{FD85F513-D9CA-D462-BE76-10CC1DBBF9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550" y="0"/>
            <a:ext cx="11906037" cy="6696310"/>
          </a:xfrm>
        </p:spPr>
      </p:pic>
    </p:spTree>
    <p:extLst>
      <p:ext uri="{BB962C8B-B14F-4D97-AF65-F5344CB8AC3E}">
        <p14:creationId xmlns:p14="http://schemas.microsoft.com/office/powerpoint/2010/main" val="3609186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225" y="215900"/>
            <a:ext cx="10515600" cy="6210300"/>
          </a:xfrm>
        </p:spPr>
        <p:txBody>
          <a:bodyPr>
            <a:normAutofit/>
          </a:bodyPr>
          <a:lstStyle/>
          <a:p>
            <a:pPr marL="0" indent="0">
              <a:buNone/>
            </a:pPr>
            <a:r>
              <a:rPr lang="en-GB" sz="4000" dirty="0">
                <a:solidFill>
                  <a:schemeClr val="tx2"/>
                </a:solidFill>
              </a:rPr>
              <a:t>Talking Mats</a:t>
            </a:r>
          </a:p>
          <a:p>
            <a:pPr marL="0" indent="0">
              <a:buNone/>
            </a:pPr>
            <a:endParaRPr lang="en-GB" dirty="0"/>
          </a:p>
          <a:p>
            <a:pPr>
              <a:buFont typeface="Courier New" panose="02070309020205020404" pitchFamily="49" charset="0"/>
              <a:buChar char="o"/>
            </a:pPr>
            <a:r>
              <a:rPr lang="en-GB" sz="2000" b="1" dirty="0"/>
              <a:t>Visually based communication tools </a:t>
            </a:r>
            <a:r>
              <a:rPr lang="en-GB" sz="2000" dirty="0"/>
              <a:t>that enable people to organise and express their views. </a:t>
            </a:r>
          </a:p>
          <a:p>
            <a:pPr>
              <a:buFont typeface="Courier New" panose="02070309020205020404" pitchFamily="49" charset="0"/>
              <a:buChar char="o"/>
            </a:pPr>
            <a:endParaRPr lang="en-GB" sz="2000" dirty="0"/>
          </a:p>
          <a:p>
            <a:pPr>
              <a:buFont typeface="Courier New" panose="02070309020205020404" pitchFamily="49" charset="0"/>
              <a:buChar char="o"/>
            </a:pPr>
            <a:r>
              <a:rPr lang="en-GB" sz="2000" dirty="0"/>
              <a:t>Typically used with people with </a:t>
            </a:r>
            <a:r>
              <a:rPr lang="en-GB" sz="2000" b="1" dirty="0"/>
              <a:t>communication difficulties </a:t>
            </a:r>
            <a:r>
              <a:rPr lang="en-GB" sz="2000" dirty="0"/>
              <a:t>(Mitchell &amp; </a:t>
            </a:r>
            <a:r>
              <a:rPr lang="en-GB" sz="2000" dirty="0" err="1"/>
              <a:t>Sloper</a:t>
            </a:r>
            <a:r>
              <a:rPr lang="en-GB" sz="2000" dirty="0"/>
              <a:t>, 2011; Watson, Cameron and Murphy, 2003) </a:t>
            </a:r>
          </a:p>
          <a:p>
            <a:pPr>
              <a:buFont typeface="Courier New" panose="02070309020205020404" pitchFamily="49" charset="0"/>
              <a:buChar char="o"/>
            </a:pPr>
            <a:endParaRPr lang="en-GB" sz="2000" dirty="0"/>
          </a:p>
          <a:p>
            <a:pPr>
              <a:buFont typeface="Courier New" panose="02070309020205020404" pitchFamily="49" charset="0"/>
              <a:buChar char="o"/>
            </a:pPr>
            <a:r>
              <a:rPr lang="en-GB" sz="2000" dirty="0"/>
              <a:t>Involve </a:t>
            </a:r>
            <a:r>
              <a:rPr lang="en-GB" sz="2000" b="1" dirty="0"/>
              <a:t>placement of visual symbols</a:t>
            </a:r>
            <a:r>
              <a:rPr lang="en-GB" sz="2000" dirty="0"/>
              <a:t> to indicate an individual’s thoughts or feelings on a given topic area</a:t>
            </a:r>
          </a:p>
          <a:p>
            <a:pPr marL="0" indent="0">
              <a:buNone/>
            </a:pPr>
            <a:endParaRPr lang="en-GB" sz="2000" dirty="0"/>
          </a:p>
        </p:txBody>
      </p:sp>
      <p:pic>
        <p:nvPicPr>
          <p:cNvPr id="4" name="Picture 3"/>
          <p:cNvPicPr/>
          <p:nvPr/>
        </p:nvPicPr>
        <p:blipFill>
          <a:blip r:embed="rId2">
            <a:duotone>
              <a:schemeClr val="accent1">
                <a:shade val="45000"/>
                <a:satMod val="135000"/>
              </a:schemeClr>
              <a:prstClr val="white"/>
            </a:duotone>
          </a:blip>
          <a:stretch>
            <a:fillRect/>
          </a:stretch>
        </p:blipFill>
        <p:spPr>
          <a:xfrm>
            <a:off x="5410198" y="215900"/>
            <a:ext cx="962025" cy="914400"/>
          </a:xfrm>
          <a:prstGeom prst="rect">
            <a:avLst/>
          </a:prstGeom>
        </p:spPr>
      </p:pic>
      <p:pic>
        <p:nvPicPr>
          <p:cNvPr id="5" name="Picture 4"/>
          <p:cNvPicPr/>
          <p:nvPr/>
        </p:nvPicPr>
        <p:blipFill>
          <a:blip r:embed="rId3">
            <a:duotone>
              <a:schemeClr val="accent1">
                <a:shade val="45000"/>
                <a:satMod val="135000"/>
              </a:schemeClr>
              <a:prstClr val="white"/>
            </a:duotone>
          </a:blip>
          <a:stretch>
            <a:fillRect/>
          </a:stretch>
        </p:blipFill>
        <p:spPr>
          <a:xfrm>
            <a:off x="7460057" y="215900"/>
            <a:ext cx="982663" cy="914400"/>
          </a:xfrm>
          <a:prstGeom prst="rect">
            <a:avLst/>
          </a:prstGeom>
        </p:spPr>
      </p:pic>
      <p:pic>
        <p:nvPicPr>
          <p:cNvPr id="6" name="Picture 5"/>
          <p:cNvPicPr/>
          <p:nvPr/>
        </p:nvPicPr>
        <p:blipFill>
          <a:blip r:embed="rId4">
            <a:duotone>
              <a:schemeClr val="accent1">
                <a:shade val="45000"/>
                <a:satMod val="135000"/>
              </a:schemeClr>
              <a:prstClr val="white"/>
            </a:duotone>
          </a:blip>
          <a:stretch>
            <a:fillRect/>
          </a:stretch>
        </p:blipFill>
        <p:spPr>
          <a:xfrm>
            <a:off x="9530554" y="215900"/>
            <a:ext cx="947738" cy="914400"/>
          </a:xfrm>
          <a:prstGeom prst="rect">
            <a:avLst/>
          </a:prstGeom>
        </p:spPr>
      </p:pic>
      <p:sp>
        <p:nvSpPr>
          <p:cNvPr id="7" name="Text Box 1"/>
          <p:cNvSpPr txBox="1"/>
          <p:nvPr/>
        </p:nvSpPr>
        <p:spPr>
          <a:xfrm>
            <a:off x="10004423" y="5972859"/>
            <a:ext cx="1794861" cy="567641"/>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3600" b="1"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Gore</a:t>
            </a:r>
            <a:r>
              <a:rPr lang="en-GB" sz="1800" b="1" baseline="-25000"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©2022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3994196" y="3662476"/>
            <a:ext cx="3794027" cy="3075740"/>
          </a:xfrm>
          <a:prstGeom prst="rect">
            <a:avLst/>
          </a:prstGeom>
        </p:spPr>
      </p:pic>
    </p:spTree>
    <p:extLst>
      <p:ext uri="{BB962C8B-B14F-4D97-AF65-F5344CB8AC3E}">
        <p14:creationId xmlns:p14="http://schemas.microsoft.com/office/powerpoint/2010/main" val="412260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30FBA78-D75E-DB71-A0D1-B4077EF1D33E}"/>
              </a:ext>
            </a:extLst>
          </p:cNvPr>
          <p:cNvPicPr>
            <a:picLocks noGrp="1" noChangeAspect="1"/>
          </p:cNvPicPr>
          <p:nvPr>
            <p:ph idx="1"/>
          </p:nvPr>
        </p:nvPicPr>
        <p:blipFill>
          <a:blip r:embed="rId2"/>
          <a:stretch>
            <a:fillRect/>
          </a:stretch>
        </p:blipFill>
        <p:spPr>
          <a:xfrm>
            <a:off x="523876" y="596385"/>
            <a:ext cx="11013056" cy="6194844"/>
          </a:xfrm>
          <a:prstGeom prst="rect">
            <a:avLst/>
          </a:prstGeom>
        </p:spPr>
      </p:pic>
      <p:sp>
        <p:nvSpPr>
          <p:cNvPr id="2" name="Title 1">
            <a:extLst>
              <a:ext uri="{FF2B5EF4-FFF2-40B4-BE49-F238E27FC236}">
                <a16:creationId xmlns:a16="http://schemas.microsoft.com/office/drawing/2014/main" id="{5E662CC7-8057-FB82-2099-FB2437CAD3C1}"/>
              </a:ext>
            </a:extLst>
          </p:cNvPr>
          <p:cNvSpPr>
            <a:spLocks noGrp="1"/>
          </p:cNvSpPr>
          <p:nvPr>
            <p:ph type="title"/>
          </p:nvPr>
        </p:nvSpPr>
        <p:spPr>
          <a:xfrm>
            <a:off x="671172" y="596385"/>
            <a:ext cx="9849343" cy="653005"/>
          </a:xfrm>
        </p:spPr>
        <p:txBody>
          <a:bodyPr/>
          <a:lstStyle/>
          <a:p>
            <a:r>
              <a:rPr lang="en-GB" dirty="0"/>
              <a:t>Talking Mats</a:t>
            </a:r>
            <a:r>
              <a:rPr lang="en-GB" dirty="0">
                <a:latin typeface="Tahoma" panose="020B0604030504040204" pitchFamily="34" charset="0"/>
                <a:ea typeface="Tahoma" panose="020B0604030504040204" pitchFamily="34" charset="0"/>
                <a:cs typeface="Tahoma" panose="020B0604030504040204" pitchFamily="34" charset="0"/>
              </a:rPr>
              <a:t>®</a:t>
            </a:r>
            <a:endParaRPr lang="en-GB" dirty="0"/>
          </a:p>
        </p:txBody>
      </p:sp>
    </p:spTree>
    <p:extLst>
      <p:ext uri="{BB962C8B-B14F-4D97-AF65-F5344CB8AC3E}">
        <p14:creationId xmlns:p14="http://schemas.microsoft.com/office/powerpoint/2010/main" val="1567699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70171" y="359228"/>
            <a:ext cx="5330702" cy="6207827"/>
          </a:xfrm>
          <a:ln>
            <a:solidFill>
              <a:schemeClr val="tx1"/>
            </a:solidFill>
          </a:ln>
        </p:spPr>
        <p:txBody>
          <a:bodyPr>
            <a:normAutofit fontScale="92500" lnSpcReduction="20000"/>
          </a:bodyPr>
          <a:lstStyle/>
          <a:p>
            <a:pPr marL="0" indent="0">
              <a:buNone/>
            </a:pPr>
            <a:r>
              <a:rPr lang="en-GB" b="1" dirty="0">
                <a:solidFill>
                  <a:schemeClr val="accent1">
                    <a:lumMod val="50000"/>
                  </a:schemeClr>
                </a:solidFill>
              </a:rPr>
              <a:t>Direct Involvement of Students with IDD in Functional Assessment Work</a:t>
            </a:r>
          </a:p>
          <a:p>
            <a:pPr marL="0" indent="0">
              <a:buNone/>
            </a:pPr>
            <a:endParaRPr lang="en-GB" b="1" dirty="0">
              <a:solidFill>
                <a:schemeClr val="accent1">
                  <a:lumMod val="50000"/>
                </a:schemeClr>
              </a:solidFill>
            </a:endParaRPr>
          </a:p>
          <a:p>
            <a:pPr marL="0" indent="0">
              <a:buNone/>
            </a:pPr>
            <a:r>
              <a:rPr lang="en-GB" dirty="0">
                <a:solidFill>
                  <a:schemeClr val="accent1">
                    <a:lumMod val="50000"/>
                  </a:schemeClr>
                </a:solidFill>
              </a:rPr>
              <a:t>3 young people with learning disabilities</a:t>
            </a:r>
          </a:p>
          <a:p>
            <a:pPr marL="0" indent="0">
              <a:buNone/>
            </a:pPr>
            <a:endParaRPr lang="en-GB" dirty="0">
              <a:solidFill>
                <a:schemeClr val="accent1">
                  <a:lumMod val="50000"/>
                </a:schemeClr>
              </a:solidFill>
            </a:endParaRPr>
          </a:p>
          <a:p>
            <a:pPr>
              <a:buFont typeface="Courier New" panose="02070309020205020404" pitchFamily="49" charset="0"/>
              <a:buChar char="o"/>
            </a:pPr>
            <a:r>
              <a:rPr lang="en-GB" dirty="0">
                <a:solidFill>
                  <a:schemeClr val="accent1">
                    <a:lumMod val="50000"/>
                  </a:schemeClr>
                </a:solidFill>
              </a:rPr>
              <a:t>Things I like (</a:t>
            </a:r>
            <a:r>
              <a:rPr lang="en-GB" dirty="0" err="1">
                <a:solidFill>
                  <a:schemeClr val="accent1">
                    <a:lumMod val="50000"/>
                  </a:schemeClr>
                </a:solidFill>
              </a:rPr>
              <a:t>reinforcers</a:t>
            </a:r>
            <a:r>
              <a:rPr lang="en-GB" dirty="0">
                <a:solidFill>
                  <a:schemeClr val="accent1">
                    <a:lumMod val="50000"/>
                  </a:schemeClr>
                </a:solidFill>
              </a:rPr>
              <a:t>)</a:t>
            </a:r>
          </a:p>
          <a:p>
            <a:pPr marL="0" indent="0">
              <a:buNone/>
            </a:pPr>
            <a:endParaRPr lang="en-GB" dirty="0">
              <a:solidFill>
                <a:schemeClr val="accent1">
                  <a:lumMod val="50000"/>
                </a:schemeClr>
              </a:solidFill>
            </a:endParaRPr>
          </a:p>
          <a:p>
            <a:pPr>
              <a:buFont typeface="Courier New" panose="02070309020205020404" pitchFamily="49" charset="0"/>
              <a:buChar char="o"/>
            </a:pPr>
            <a:r>
              <a:rPr lang="en-GB" dirty="0">
                <a:solidFill>
                  <a:schemeClr val="accent1">
                    <a:lumMod val="50000"/>
                  </a:schemeClr>
                </a:solidFill>
              </a:rPr>
              <a:t>Things I do (challenging behaviour)</a:t>
            </a:r>
          </a:p>
          <a:p>
            <a:pPr>
              <a:buFont typeface="Courier New" panose="02070309020205020404" pitchFamily="49" charset="0"/>
              <a:buChar char="o"/>
            </a:pPr>
            <a:endParaRPr lang="en-GB" dirty="0">
              <a:solidFill>
                <a:schemeClr val="accent1">
                  <a:lumMod val="50000"/>
                </a:schemeClr>
              </a:solidFill>
            </a:endParaRPr>
          </a:p>
          <a:p>
            <a:pPr>
              <a:buFont typeface="Courier New" panose="02070309020205020404" pitchFamily="49" charset="0"/>
              <a:buChar char="o"/>
            </a:pPr>
            <a:r>
              <a:rPr lang="en-GB" dirty="0">
                <a:solidFill>
                  <a:schemeClr val="accent1">
                    <a:lumMod val="50000"/>
                  </a:schemeClr>
                </a:solidFill>
              </a:rPr>
              <a:t>Things that help on a bad day (de-escalation strategies)</a:t>
            </a:r>
          </a:p>
          <a:p>
            <a:pPr>
              <a:buFont typeface="Courier New" panose="02070309020205020404" pitchFamily="49" charset="0"/>
              <a:buChar char="o"/>
            </a:pPr>
            <a:endParaRPr lang="en-GB" dirty="0">
              <a:solidFill>
                <a:schemeClr val="accent1">
                  <a:lumMod val="50000"/>
                </a:schemeClr>
              </a:solidFill>
            </a:endParaRPr>
          </a:p>
          <a:p>
            <a:pPr>
              <a:buFont typeface="Courier New" panose="02070309020205020404" pitchFamily="49" charset="0"/>
              <a:buChar char="o"/>
            </a:pPr>
            <a:r>
              <a:rPr lang="en-GB" dirty="0">
                <a:solidFill>
                  <a:schemeClr val="accent1">
                    <a:lumMod val="50000"/>
                  </a:schemeClr>
                </a:solidFill>
              </a:rPr>
              <a:t>Things that make for a bad day (setting events, MOs, discriminative stimuli)</a:t>
            </a:r>
          </a:p>
        </p:txBody>
      </p:sp>
      <p:pic>
        <p:nvPicPr>
          <p:cNvPr id="4" name="Picture 3"/>
          <p:cNvPicPr>
            <a:picLocks noChangeAspect="1"/>
          </p:cNvPicPr>
          <p:nvPr/>
        </p:nvPicPr>
        <p:blipFill>
          <a:blip r:embed="rId2"/>
          <a:stretch>
            <a:fillRect/>
          </a:stretch>
        </p:blipFill>
        <p:spPr>
          <a:xfrm>
            <a:off x="428624" y="85329"/>
            <a:ext cx="5373461" cy="6565842"/>
          </a:xfrm>
          <a:prstGeom prst="rect">
            <a:avLst/>
          </a:prstGeom>
          <a:ln>
            <a:solidFill>
              <a:schemeClr val="tx1"/>
            </a:solidFill>
          </a:ln>
        </p:spPr>
      </p:pic>
    </p:spTree>
    <p:extLst>
      <p:ext uri="{BB962C8B-B14F-4D97-AF65-F5344CB8AC3E}">
        <p14:creationId xmlns:p14="http://schemas.microsoft.com/office/powerpoint/2010/main" val="2755482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37268" y="174147"/>
            <a:ext cx="4403369" cy="6427499"/>
          </a:xfrm>
          <a:prstGeom prst="rect">
            <a:avLst/>
          </a:prstGeom>
          <a:ln w="25400">
            <a:solidFill>
              <a:schemeClr val="tx2"/>
            </a:solidFill>
          </a:ln>
        </p:spPr>
      </p:pic>
      <p:sp>
        <p:nvSpPr>
          <p:cNvPr id="5" name="Content Placeholder 2"/>
          <p:cNvSpPr txBox="1">
            <a:spLocks/>
          </p:cNvSpPr>
          <p:nvPr/>
        </p:nvSpPr>
        <p:spPr>
          <a:xfrm>
            <a:off x="5686425" y="230906"/>
            <a:ext cx="5600700" cy="6313979"/>
          </a:xfrm>
          <a:prstGeom prst="rect">
            <a:avLst/>
          </a:prstGeom>
          <a:ln w="25400">
            <a:solidFill>
              <a:schemeClr val="tx2"/>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rgbClr val="1F4E79"/>
                </a:solidFill>
              </a:rPr>
              <a:t>Direct Involvement of Students with learning and developmental disabilities in selecting </a:t>
            </a:r>
            <a:r>
              <a:rPr lang="en-GB" b="1" dirty="0">
                <a:solidFill>
                  <a:schemeClr val="accent1">
                    <a:lumMod val="75000"/>
                  </a:schemeClr>
                </a:solidFill>
              </a:rPr>
              <a:t>Goals Selection for PBS</a:t>
            </a:r>
          </a:p>
          <a:p>
            <a:pPr marL="0" indent="0">
              <a:buFont typeface="Arial" panose="020B0604020202020204" pitchFamily="34" charset="0"/>
              <a:buNone/>
            </a:pPr>
            <a:endParaRPr lang="en-GB" b="1" dirty="0">
              <a:solidFill>
                <a:srgbClr val="FF0000"/>
              </a:solidFill>
            </a:endParaRPr>
          </a:p>
          <a:p>
            <a:pPr>
              <a:buFont typeface="Courier New" panose="02070309020205020404" pitchFamily="49" charset="0"/>
              <a:buChar char="o"/>
            </a:pPr>
            <a:r>
              <a:rPr lang="en-GB" b="1" dirty="0">
                <a:solidFill>
                  <a:schemeClr val="accent1">
                    <a:lumMod val="50000"/>
                  </a:schemeClr>
                </a:solidFill>
              </a:rPr>
              <a:t>Things I like to do </a:t>
            </a:r>
            <a:r>
              <a:rPr lang="en-GB" dirty="0">
                <a:solidFill>
                  <a:srgbClr val="000000"/>
                </a:solidFill>
              </a:rPr>
              <a:t>(</a:t>
            </a:r>
            <a:r>
              <a:rPr lang="en-GB" dirty="0" err="1">
                <a:solidFill>
                  <a:srgbClr val="000000"/>
                </a:solidFill>
              </a:rPr>
              <a:t>reinforcers</a:t>
            </a:r>
            <a:r>
              <a:rPr lang="en-GB" dirty="0">
                <a:solidFill>
                  <a:srgbClr val="000000"/>
                </a:solidFill>
              </a:rPr>
              <a:t> and preferred activities</a:t>
            </a:r>
            <a:r>
              <a:rPr lang="en-GB" dirty="0"/>
              <a:t>)</a:t>
            </a:r>
          </a:p>
          <a:p>
            <a:pPr marL="0" indent="0">
              <a:buFont typeface="Arial" panose="020B0604020202020204" pitchFamily="34" charset="0"/>
              <a:buNone/>
            </a:pPr>
            <a:endParaRPr lang="en-GB" b="1" dirty="0">
              <a:solidFill>
                <a:schemeClr val="accent1">
                  <a:lumMod val="50000"/>
                </a:schemeClr>
              </a:solidFill>
            </a:endParaRPr>
          </a:p>
          <a:p>
            <a:pPr>
              <a:buFont typeface="Courier New" panose="02070309020205020404" pitchFamily="49" charset="0"/>
              <a:buChar char="o"/>
            </a:pPr>
            <a:r>
              <a:rPr lang="en-GB" b="1" dirty="0">
                <a:solidFill>
                  <a:schemeClr val="accent1">
                    <a:lumMod val="50000"/>
                  </a:schemeClr>
                </a:solidFill>
              </a:rPr>
              <a:t>Things I’d like to do more </a:t>
            </a:r>
            <a:r>
              <a:rPr lang="en-GB" dirty="0">
                <a:solidFill>
                  <a:srgbClr val="000000"/>
                </a:solidFill>
              </a:rPr>
              <a:t>(adaptive behaviours)</a:t>
            </a:r>
          </a:p>
          <a:p>
            <a:pPr>
              <a:buFont typeface="Courier New" panose="02070309020205020404" pitchFamily="49" charset="0"/>
              <a:buChar char="o"/>
            </a:pPr>
            <a:endParaRPr lang="en-GB" b="1" dirty="0">
              <a:solidFill>
                <a:schemeClr val="accent1">
                  <a:lumMod val="50000"/>
                </a:schemeClr>
              </a:solidFill>
            </a:endParaRPr>
          </a:p>
          <a:p>
            <a:pPr>
              <a:buFont typeface="Courier New" panose="02070309020205020404" pitchFamily="49" charset="0"/>
              <a:buChar char="o"/>
            </a:pPr>
            <a:r>
              <a:rPr lang="en-GB" b="1" dirty="0">
                <a:solidFill>
                  <a:schemeClr val="accent1">
                    <a:lumMod val="50000"/>
                  </a:schemeClr>
                </a:solidFill>
              </a:rPr>
              <a:t>Things I’d like to do less </a:t>
            </a:r>
            <a:r>
              <a:rPr lang="en-GB" dirty="0">
                <a:solidFill>
                  <a:srgbClr val="000000"/>
                </a:solidFill>
              </a:rPr>
              <a:t>(challenging behaviours)</a:t>
            </a:r>
          </a:p>
          <a:p>
            <a:pPr>
              <a:buFont typeface="Courier New" panose="02070309020205020404" pitchFamily="49" charset="0"/>
              <a:buChar char="o"/>
            </a:pPr>
            <a:endParaRPr lang="en-GB" b="1" dirty="0">
              <a:solidFill>
                <a:schemeClr val="accent1">
                  <a:lumMod val="50000"/>
                </a:schemeClr>
              </a:solidFill>
            </a:endParaRPr>
          </a:p>
          <a:p>
            <a:pPr>
              <a:buFont typeface="Courier New" panose="02070309020205020404" pitchFamily="49" charset="0"/>
              <a:buChar char="o"/>
            </a:pPr>
            <a:r>
              <a:rPr lang="en-GB" b="1" dirty="0">
                <a:solidFill>
                  <a:schemeClr val="accent1">
                    <a:lumMod val="50000"/>
                  </a:schemeClr>
                </a:solidFill>
              </a:rPr>
              <a:t>Things others do </a:t>
            </a:r>
            <a:r>
              <a:rPr lang="en-GB" dirty="0"/>
              <a:t>(caregiver behaviours)</a:t>
            </a:r>
          </a:p>
          <a:p>
            <a:pPr>
              <a:buFont typeface="Courier New" panose="02070309020205020404" pitchFamily="49" charset="0"/>
              <a:buChar char="o"/>
            </a:pPr>
            <a:endParaRPr lang="en-GB" dirty="0"/>
          </a:p>
          <a:p>
            <a:pPr>
              <a:buFont typeface="Courier New" panose="02070309020205020404" pitchFamily="49" charset="0"/>
              <a:buChar char="o"/>
            </a:pPr>
            <a:r>
              <a:rPr lang="en-GB" b="1" dirty="0">
                <a:solidFill>
                  <a:srgbClr val="1F4E79"/>
                </a:solidFill>
              </a:rPr>
              <a:t>Things that are important </a:t>
            </a:r>
            <a:r>
              <a:rPr lang="en-GB" dirty="0"/>
              <a:t>(Quality of Life)</a:t>
            </a:r>
          </a:p>
        </p:txBody>
      </p:sp>
      <p:sp>
        <p:nvSpPr>
          <p:cNvPr id="6" name="Text Box 1"/>
          <p:cNvSpPr txBox="1"/>
          <p:nvPr/>
        </p:nvSpPr>
        <p:spPr>
          <a:xfrm>
            <a:off x="9640074" y="5977244"/>
            <a:ext cx="1794861" cy="567641"/>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3600" b="1"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Gore</a:t>
            </a:r>
            <a:r>
              <a:rPr lang="en-GB" sz="1800" b="1" baseline="-25000"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©2022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67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descr="A close-up of a document">
            <a:extLst>
              <a:ext uri="{FF2B5EF4-FFF2-40B4-BE49-F238E27FC236}">
                <a16:creationId xmlns:a16="http://schemas.microsoft.com/office/drawing/2014/main" id="{FD85F513-D9CA-D462-BE76-10CC1DBBF9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9550" y="0"/>
            <a:ext cx="11906037" cy="6696310"/>
          </a:xfrm>
        </p:spPr>
      </p:pic>
    </p:spTree>
    <p:extLst>
      <p:ext uri="{BB962C8B-B14F-4D97-AF65-F5344CB8AC3E}">
        <p14:creationId xmlns:p14="http://schemas.microsoft.com/office/powerpoint/2010/main" val="281998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0222" y="1102812"/>
            <a:ext cx="5682003" cy="3612063"/>
          </a:xfrm>
        </p:spPr>
        <p:txBody>
          <a:bodyPr>
            <a:normAutofit fontScale="62500" lnSpcReduction="20000"/>
          </a:bodyPr>
          <a:lstStyle/>
          <a:p>
            <a:pPr marL="0" indent="0">
              <a:buNone/>
            </a:pPr>
            <a:r>
              <a:rPr lang="en-GB" sz="4500" b="1" dirty="0"/>
              <a:t>My Positive Behavioural Support</a:t>
            </a:r>
          </a:p>
          <a:p>
            <a:pPr marL="0" indent="0">
              <a:buNone/>
            </a:pPr>
            <a:endParaRPr lang="en-GB" b="1" dirty="0"/>
          </a:p>
          <a:p>
            <a:r>
              <a:rPr lang="en-GB" dirty="0"/>
              <a:t>Support people in  the creation of their own BSP</a:t>
            </a:r>
          </a:p>
          <a:p>
            <a:endParaRPr lang="en-GB" dirty="0"/>
          </a:p>
          <a:p>
            <a:r>
              <a:rPr lang="en-GB" dirty="0"/>
              <a:t>Used by people with prior TM training and experiences of PBS</a:t>
            </a:r>
          </a:p>
          <a:p>
            <a:endParaRPr lang="en-GB" dirty="0"/>
          </a:p>
          <a:p>
            <a:r>
              <a:rPr lang="en-GB" dirty="0"/>
              <a:t>Manual, training materials plus stimuli for 6 TMs</a:t>
            </a:r>
          </a:p>
          <a:p>
            <a:pPr marL="0" indent="0">
              <a:buNone/>
            </a:pPr>
            <a:endParaRPr lang="en-GB" dirty="0"/>
          </a:p>
          <a:p>
            <a:pPr marL="0" indent="0">
              <a:buNone/>
            </a:pPr>
            <a:r>
              <a:rPr lang="en-GB" dirty="0">
                <a:hlinkClick r:id="rId2"/>
              </a:rPr>
              <a:t>N.J.Gore@gmail.com</a:t>
            </a:r>
            <a:r>
              <a:rPr lang="en-GB" dirty="0"/>
              <a:t> to find out more on how to access</a:t>
            </a:r>
          </a:p>
          <a:p>
            <a:pPr marL="0" indent="0">
              <a:buNone/>
            </a:pPr>
            <a:r>
              <a:rPr lang="en-GB" dirty="0"/>
              <a:t> </a:t>
            </a:r>
          </a:p>
        </p:txBody>
      </p:sp>
      <p:pic>
        <p:nvPicPr>
          <p:cNvPr id="4" name="Picture 3"/>
          <p:cNvPicPr>
            <a:picLocks noChangeAspect="1"/>
          </p:cNvPicPr>
          <p:nvPr/>
        </p:nvPicPr>
        <p:blipFill>
          <a:blip r:embed="rId3"/>
          <a:stretch>
            <a:fillRect/>
          </a:stretch>
        </p:blipFill>
        <p:spPr>
          <a:xfrm>
            <a:off x="7572375" y="864687"/>
            <a:ext cx="4152900" cy="3028950"/>
          </a:xfrm>
          <a:prstGeom prst="rect">
            <a:avLst/>
          </a:prstGeom>
        </p:spPr>
      </p:pic>
      <p:pic>
        <p:nvPicPr>
          <p:cNvPr id="5" name="Picture 4"/>
          <p:cNvPicPr/>
          <p:nvPr/>
        </p:nvPicPr>
        <p:blipFill>
          <a:blip r:embed="rId4">
            <a:duotone>
              <a:schemeClr val="accent1">
                <a:shade val="45000"/>
                <a:satMod val="135000"/>
              </a:schemeClr>
              <a:prstClr val="white"/>
            </a:duotone>
          </a:blip>
          <a:stretch>
            <a:fillRect/>
          </a:stretch>
        </p:blipFill>
        <p:spPr>
          <a:xfrm>
            <a:off x="3324223" y="4972050"/>
            <a:ext cx="1343027" cy="1206500"/>
          </a:xfrm>
          <a:prstGeom prst="rect">
            <a:avLst/>
          </a:prstGeom>
        </p:spPr>
      </p:pic>
      <p:pic>
        <p:nvPicPr>
          <p:cNvPr id="6" name="Picture 5"/>
          <p:cNvPicPr/>
          <p:nvPr/>
        </p:nvPicPr>
        <p:blipFill>
          <a:blip r:embed="rId5">
            <a:duotone>
              <a:schemeClr val="accent1">
                <a:shade val="45000"/>
                <a:satMod val="135000"/>
              </a:schemeClr>
              <a:prstClr val="white"/>
            </a:duotone>
          </a:blip>
          <a:stretch>
            <a:fillRect/>
          </a:stretch>
        </p:blipFill>
        <p:spPr>
          <a:xfrm>
            <a:off x="5335982" y="4972050"/>
            <a:ext cx="1360093" cy="1206500"/>
          </a:xfrm>
          <a:prstGeom prst="rect">
            <a:avLst/>
          </a:prstGeom>
        </p:spPr>
      </p:pic>
      <p:pic>
        <p:nvPicPr>
          <p:cNvPr id="7" name="Picture 6"/>
          <p:cNvPicPr/>
          <p:nvPr/>
        </p:nvPicPr>
        <p:blipFill>
          <a:blip r:embed="rId6">
            <a:duotone>
              <a:schemeClr val="accent1">
                <a:shade val="45000"/>
                <a:satMod val="135000"/>
              </a:schemeClr>
              <a:prstClr val="white"/>
            </a:duotone>
          </a:blip>
          <a:stretch>
            <a:fillRect/>
          </a:stretch>
        </p:blipFill>
        <p:spPr>
          <a:xfrm>
            <a:off x="7425528" y="4972050"/>
            <a:ext cx="1394621" cy="1206500"/>
          </a:xfrm>
          <a:prstGeom prst="rect">
            <a:avLst/>
          </a:prstGeom>
        </p:spPr>
      </p:pic>
    </p:spTree>
    <p:extLst>
      <p:ext uri="{BB962C8B-B14F-4D97-AF65-F5344CB8AC3E}">
        <p14:creationId xmlns:p14="http://schemas.microsoft.com/office/powerpoint/2010/main" val="140835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43B558-CB1F-A258-1FBB-6BF5BEBA378F}"/>
              </a:ext>
            </a:extLst>
          </p:cNvPr>
          <p:cNvSpPr>
            <a:spLocks noGrp="1"/>
          </p:cNvSpPr>
          <p:nvPr>
            <p:ph idx="1"/>
          </p:nvPr>
        </p:nvSpPr>
        <p:spPr>
          <a:xfrm>
            <a:off x="671173" y="1183840"/>
            <a:ext cx="10802668" cy="5022937"/>
          </a:xfrm>
        </p:spPr>
        <p:txBody>
          <a:bodyPr>
            <a:normAutofit fontScale="85000" lnSpcReduction="10000"/>
          </a:bodyPr>
          <a:lstStyle/>
          <a:p>
            <a:r>
              <a:rPr lang="en-GB" sz="2800" b="1" dirty="0"/>
              <a:t>Activities</a:t>
            </a:r>
            <a:r>
              <a:rPr lang="en-GB" sz="2800" dirty="0"/>
              <a:t> – This mat aims to </a:t>
            </a:r>
            <a:r>
              <a:rPr lang="en-GB" sz="2800" b="1" dirty="0">
                <a:solidFill>
                  <a:schemeClr val="accent5">
                    <a:lumMod val="50000"/>
                  </a:schemeClr>
                </a:solidFill>
              </a:rPr>
              <a:t>identify activities that people enjoy doing</a:t>
            </a:r>
            <a:r>
              <a:rPr lang="en-GB" sz="2800" dirty="0"/>
              <a:t>.  Supporting someone to do the things they like doing increases their quality of life and reduces the risk of Behaviours that Challenge. </a:t>
            </a:r>
          </a:p>
          <a:p>
            <a:endParaRPr lang="en-GB" sz="2800" dirty="0"/>
          </a:p>
          <a:p>
            <a:r>
              <a:rPr lang="en-GB" sz="2800" b="1" dirty="0"/>
              <a:t>My Skills </a:t>
            </a:r>
            <a:r>
              <a:rPr lang="en-GB" sz="2800" dirty="0"/>
              <a:t>– This mat aims to </a:t>
            </a:r>
            <a:r>
              <a:rPr lang="en-GB" sz="2800" b="1" dirty="0">
                <a:solidFill>
                  <a:schemeClr val="accent5">
                    <a:lumMod val="50000"/>
                  </a:schemeClr>
                </a:solidFill>
              </a:rPr>
              <a:t>identify skills people have</a:t>
            </a:r>
            <a:r>
              <a:rPr lang="en-GB" sz="2800" dirty="0"/>
              <a:t>.  This includes daily living, social and coping skills.  Supporting someone to build on their strengths and develop their skills increases their quality of life and reduces the risk of Behaviours that Challenge.  </a:t>
            </a:r>
          </a:p>
          <a:p>
            <a:endParaRPr lang="en-GB" sz="2800" dirty="0"/>
          </a:p>
          <a:p>
            <a:r>
              <a:rPr lang="en-GB" sz="2800" b="1" dirty="0"/>
              <a:t>My Behaviours (Behaviours that Challenge) </a:t>
            </a:r>
            <a:r>
              <a:rPr lang="en-GB" sz="2800" dirty="0"/>
              <a:t>– This mat </a:t>
            </a:r>
            <a:r>
              <a:rPr lang="en-GB" sz="2800" b="1" dirty="0">
                <a:solidFill>
                  <a:schemeClr val="accent5">
                    <a:lumMod val="50000"/>
                  </a:schemeClr>
                </a:solidFill>
              </a:rPr>
              <a:t>focuses on behaviours that challenge.</a:t>
            </a:r>
            <a:r>
              <a:rPr lang="en-GB" sz="2800" dirty="0"/>
              <a:t>  It provides opportunities for someone to identify the behaviours that challenge that they display.  It is important to identify particular behaviours that challenge as a focus for assessments and support planning in Positive Behavioural Support.  The other mats in this resource contribute to helping understand when and why behaviours that challenge occur. </a:t>
            </a:r>
          </a:p>
        </p:txBody>
      </p:sp>
      <p:sp>
        <p:nvSpPr>
          <p:cNvPr id="2" name="Title 1">
            <a:extLst>
              <a:ext uri="{FF2B5EF4-FFF2-40B4-BE49-F238E27FC236}">
                <a16:creationId xmlns:a16="http://schemas.microsoft.com/office/drawing/2014/main" id="{5E662CC7-8057-FB82-2099-FB2437CAD3C1}"/>
              </a:ext>
            </a:extLst>
          </p:cNvPr>
          <p:cNvSpPr>
            <a:spLocks noGrp="1"/>
          </p:cNvSpPr>
          <p:nvPr>
            <p:ph type="title"/>
          </p:nvPr>
        </p:nvSpPr>
        <p:spPr>
          <a:xfrm>
            <a:off x="671173" y="282060"/>
            <a:ext cx="10940724" cy="653005"/>
          </a:xfrm>
        </p:spPr>
        <p:txBody>
          <a:bodyPr/>
          <a:lstStyle/>
          <a:p>
            <a:r>
              <a:rPr lang="en-GB" dirty="0"/>
              <a:t>The Talking Mats</a:t>
            </a:r>
          </a:p>
        </p:txBody>
      </p:sp>
    </p:spTree>
    <p:extLst>
      <p:ext uri="{BB962C8B-B14F-4D97-AF65-F5344CB8AC3E}">
        <p14:creationId xmlns:p14="http://schemas.microsoft.com/office/powerpoint/2010/main" val="71746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1406" y="133343"/>
            <a:ext cx="10772775" cy="630937"/>
          </a:xfrm>
        </p:spPr>
        <p:txBody>
          <a:bodyPr>
            <a:noAutofit/>
          </a:bodyPr>
          <a:lstStyle/>
          <a:p>
            <a:r>
              <a:rPr lang="en-GB" b="1" dirty="0">
                <a:solidFill>
                  <a:schemeClr val="accent5">
                    <a:lumMod val="75000"/>
                  </a:schemeClr>
                </a:solidFill>
              </a:rPr>
              <a:t>Hello and thank you</a:t>
            </a:r>
            <a:r>
              <a:rPr lang="en-GB" b="1" dirty="0"/>
              <a:t> </a:t>
            </a:r>
          </a:p>
        </p:txBody>
      </p:sp>
      <p:sp>
        <p:nvSpPr>
          <p:cNvPr id="3" name="Content Placeholder 2"/>
          <p:cNvSpPr>
            <a:spLocks noGrp="1"/>
          </p:cNvSpPr>
          <p:nvPr>
            <p:ph idx="1"/>
          </p:nvPr>
        </p:nvSpPr>
        <p:spPr>
          <a:xfrm>
            <a:off x="676656" y="978408"/>
            <a:ext cx="10753725" cy="5008324"/>
          </a:xfrm>
        </p:spPr>
        <p:txBody>
          <a:bodyPr>
            <a:normAutofit fontScale="62500" lnSpcReduction="20000"/>
          </a:bodyPr>
          <a:lstStyle/>
          <a:p>
            <a:pPr marL="0" indent="0">
              <a:buNone/>
            </a:pPr>
            <a:r>
              <a:rPr lang="en-GB" b="1" dirty="0">
                <a:solidFill>
                  <a:srgbClr val="002060"/>
                </a:solidFill>
              </a:rPr>
              <a:t>Dr Nick Gore </a:t>
            </a:r>
            <a:endParaRPr lang="en-GB" dirty="0">
              <a:solidFill>
                <a:srgbClr val="002060"/>
              </a:solidFill>
            </a:endParaRPr>
          </a:p>
          <a:p>
            <a:pPr>
              <a:buFont typeface="Courier New" panose="02070309020205020404" pitchFamily="49" charset="0"/>
              <a:buChar char="o"/>
            </a:pPr>
            <a:r>
              <a:rPr lang="en-GB" dirty="0"/>
              <a:t>PhD DClinPsy BCBA</a:t>
            </a:r>
          </a:p>
          <a:p>
            <a:pPr>
              <a:buFont typeface="Courier New" panose="02070309020205020404" pitchFamily="49" charset="0"/>
              <a:buChar char="o"/>
            </a:pPr>
            <a:r>
              <a:rPr lang="en-GB" dirty="0"/>
              <a:t>Practitioner</a:t>
            </a:r>
          </a:p>
          <a:p>
            <a:pPr>
              <a:buFont typeface="Courier New" panose="02070309020205020404" pitchFamily="49" charset="0"/>
              <a:buChar char="o"/>
            </a:pPr>
            <a:r>
              <a:rPr lang="en-GB" dirty="0"/>
              <a:t>Researcher</a:t>
            </a:r>
          </a:p>
          <a:p>
            <a:pPr>
              <a:buFont typeface="Courier New" panose="02070309020205020404" pitchFamily="49" charset="0"/>
              <a:buChar char="o"/>
            </a:pPr>
            <a:r>
              <a:rPr lang="en-GB" dirty="0"/>
              <a:t>Behavioural Scientist </a:t>
            </a:r>
          </a:p>
          <a:p>
            <a:pPr>
              <a:buFont typeface="Courier New" panose="02070309020205020404" pitchFamily="49" charset="0"/>
              <a:buChar char="o"/>
            </a:pPr>
            <a:endParaRPr lang="en-GB" dirty="0"/>
          </a:p>
          <a:p>
            <a:pPr>
              <a:buFont typeface="Courier New" panose="02070309020205020404" pitchFamily="49" charset="0"/>
              <a:buChar char="o"/>
            </a:pPr>
            <a:r>
              <a:rPr lang="en-GB" dirty="0"/>
              <a:t>People with learning disabilities </a:t>
            </a:r>
          </a:p>
          <a:p>
            <a:pPr marL="0" indent="0">
              <a:buNone/>
            </a:pPr>
            <a:r>
              <a:rPr lang="en-GB" dirty="0"/>
              <a:t>     &amp; Autistic People</a:t>
            </a:r>
          </a:p>
          <a:p>
            <a:pPr>
              <a:buFont typeface="Courier New" panose="02070309020205020404" pitchFamily="49" charset="0"/>
              <a:buChar char="o"/>
            </a:pPr>
            <a:r>
              <a:rPr lang="en-GB" dirty="0"/>
              <a:t>Those that care for and support them</a:t>
            </a:r>
          </a:p>
          <a:p>
            <a:pPr>
              <a:buFont typeface="Courier New" panose="02070309020205020404" pitchFamily="49" charset="0"/>
              <a:buChar char="o"/>
            </a:pPr>
            <a:r>
              <a:rPr lang="en-GB" dirty="0"/>
              <a:t>Services and systems</a:t>
            </a:r>
          </a:p>
          <a:p>
            <a:pPr marL="0" indent="0">
              <a:buNone/>
            </a:pPr>
            <a:endParaRPr lang="en-GB" dirty="0"/>
          </a:p>
          <a:p>
            <a:pPr marL="0" indent="0">
              <a:buNone/>
            </a:pPr>
            <a:endParaRPr lang="en-GB" dirty="0"/>
          </a:p>
          <a:p>
            <a:pPr>
              <a:buFont typeface="Courier New" panose="02070309020205020404" pitchFamily="49" charset="0"/>
              <a:buChar char="o"/>
            </a:pPr>
            <a:r>
              <a:rPr lang="en-GB" b="1" i="1" dirty="0"/>
              <a:t>Behaviours that challenge, </a:t>
            </a:r>
          </a:p>
          <a:p>
            <a:pPr>
              <a:buFont typeface="Courier New" panose="02070309020205020404" pitchFamily="49" charset="0"/>
              <a:buChar char="o"/>
            </a:pPr>
            <a:r>
              <a:rPr lang="en-GB" b="1" i="1" dirty="0">
                <a:solidFill>
                  <a:srgbClr val="002060"/>
                </a:solidFill>
              </a:rPr>
              <a:t>Positive Behavioural Support</a:t>
            </a:r>
            <a:r>
              <a:rPr lang="en-GB" b="1" i="1" dirty="0"/>
              <a:t>, </a:t>
            </a:r>
          </a:p>
          <a:p>
            <a:pPr>
              <a:buFont typeface="Courier New" panose="02070309020205020404" pitchFamily="49" charset="0"/>
              <a:buChar char="o"/>
            </a:pPr>
            <a:r>
              <a:rPr lang="en-GB" b="1" i="1" dirty="0"/>
              <a:t>Children and young people and early intervention </a:t>
            </a:r>
          </a:p>
          <a:p>
            <a:endParaRPr lang="en-GB"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347" y="1161288"/>
            <a:ext cx="3609780" cy="3609780"/>
          </a:xfrm>
          <a:prstGeom prst="rect">
            <a:avLst/>
          </a:prstGeom>
        </p:spPr>
      </p:pic>
      <p:sp>
        <p:nvSpPr>
          <p:cNvPr id="11" name="Text Box 1"/>
          <p:cNvSpPr txBox="1"/>
          <p:nvPr/>
        </p:nvSpPr>
        <p:spPr>
          <a:xfrm>
            <a:off x="10374085" y="5698522"/>
            <a:ext cx="1561561" cy="909108"/>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3600" b="1"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Gore</a:t>
            </a:r>
            <a:r>
              <a:rPr lang="en-GB" sz="1800" b="1" baseline="-25000"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655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 calcmode="lin" valueType="num">
                                      <p:cBhvr additive="base">
                                        <p:cTn id="4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43B558-CB1F-A258-1FBB-6BF5BEBA378F}"/>
              </a:ext>
            </a:extLst>
          </p:cNvPr>
          <p:cNvSpPr>
            <a:spLocks noGrp="1"/>
          </p:cNvSpPr>
          <p:nvPr>
            <p:ph idx="1"/>
          </p:nvPr>
        </p:nvSpPr>
        <p:spPr>
          <a:xfrm>
            <a:off x="671172" y="1249390"/>
            <a:ext cx="11241079" cy="5364352"/>
          </a:xfrm>
        </p:spPr>
        <p:txBody>
          <a:bodyPr>
            <a:normAutofit/>
          </a:bodyPr>
          <a:lstStyle/>
          <a:p>
            <a:r>
              <a:rPr lang="en-GB" sz="2400" b="1" dirty="0"/>
              <a:t>Things in my life part 1 </a:t>
            </a:r>
            <a:r>
              <a:rPr lang="en-GB" sz="2400" dirty="0"/>
              <a:t>– This mat explores </a:t>
            </a:r>
            <a:r>
              <a:rPr lang="en-GB" sz="2400" b="1" dirty="0">
                <a:solidFill>
                  <a:schemeClr val="accent5">
                    <a:lumMod val="50000"/>
                  </a:schemeClr>
                </a:solidFill>
              </a:rPr>
              <a:t>how people are feeling about environments, situations, interactions and other things in their life.  </a:t>
            </a:r>
            <a:r>
              <a:rPr lang="en-GB" sz="2400" dirty="0"/>
              <a:t>It is important to identify things that people might ﬁnd diﬃcult and things people are generally ﬁnding ok.  Making helpful changes and supporting some-one to manage things they ﬁnd more diﬃcult  increases their quality of life and reduces the risk of Behaviours that Challenge.  These are sometimes referred to as antecedent strategies and are important part of developing a Behaviour Support Plan.</a:t>
            </a:r>
          </a:p>
          <a:p>
            <a:pPr marL="0" indent="0">
              <a:buNone/>
            </a:pPr>
            <a:endParaRPr lang="en-GB" sz="2400" dirty="0"/>
          </a:p>
          <a:p>
            <a:r>
              <a:rPr lang="en-GB" sz="2400" b="1" dirty="0"/>
              <a:t>Things in my life part 2 </a:t>
            </a:r>
            <a:r>
              <a:rPr lang="en-GB" sz="2400" dirty="0"/>
              <a:t>– This mat explores </a:t>
            </a:r>
            <a:r>
              <a:rPr lang="en-GB" sz="2400" b="1" dirty="0">
                <a:solidFill>
                  <a:schemeClr val="accent5">
                    <a:lumMod val="50000"/>
                  </a:schemeClr>
                </a:solidFill>
              </a:rPr>
              <a:t>things that a person might ﬁnd helpful or less helpful when they are experiencing diﬃculties</a:t>
            </a:r>
            <a:r>
              <a:rPr lang="en-GB" sz="2400" dirty="0"/>
              <a:t>.  At times of diﬃculty, someone is more likely to display behaviours that challenge.  It is important to identify things that might help people to cope at these times.  Supporting someone in ways that help them to cope increases their quality of life and reduces the risk of Behaviours that Challenge.  These strategies may relate to times of diﬃculty prior to, during or following episodes of Behaviours that Challenge. </a:t>
            </a:r>
          </a:p>
        </p:txBody>
      </p:sp>
      <p:sp>
        <p:nvSpPr>
          <p:cNvPr id="2" name="Title 1">
            <a:extLst>
              <a:ext uri="{FF2B5EF4-FFF2-40B4-BE49-F238E27FC236}">
                <a16:creationId xmlns:a16="http://schemas.microsoft.com/office/drawing/2014/main" id="{5E662CC7-8057-FB82-2099-FB2437CAD3C1}"/>
              </a:ext>
            </a:extLst>
          </p:cNvPr>
          <p:cNvSpPr>
            <a:spLocks noGrp="1"/>
          </p:cNvSpPr>
          <p:nvPr>
            <p:ph type="title"/>
          </p:nvPr>
        </p:nvSpPr>
        <p:spPr>
          <a:xfrm>
            <a:off x="671172" y="367785"/>
            <a:ext cx="10940724" cy="653005"/>
          </a:xfrm>
        </p:spPr>
        <p:txBody>
          <a:bodyPr/>
          <a:lstStyle/>
          <a:p>
            <a:r>
              <a:rPr lang="en-GB" dirty="0"/>
              <a:t>The Talking Mats</a:t>
            </a:r>
          </a:p>
        </p:txBody>
      </p:sp>
    </p:spTree>
    <p:extLst>
      <p:ext uri="{BB962C8B-B14F-4D97-AF65-F5344CB8AC3E}">
        <p14:creationId xmlns:p14="http://schemas.microsoft.com/office/powerpoint/2010/main" val="2089526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43B558-CB1F-A258-1FBB-6BF5BEBA378F}"/>
              </a:ext>
            </a:extLst>
          </p:cNvPr>
          <p:cNvSpPr>
            <a:spLocks noGrp="1"/>
          </p:cNvSpPr>
          <p:nvPr>
            <p:ph idx="1"/>
          </p:nvPr>
        </p:nvSpPr>
        <p:spPr>
          <a:xfrm>
            <a:off x="671173" y="1090459"/>
            <a:ext cx="11120777" cy="5234141"/>
          </a:xfrm>
        </p:spPr>
        <p:txBody>
          <a:bodyPr>
            <a:normAutofit fontScale="62500" lnSpcReduction="20000"/>
          </a:bodyPr>
          <a:lstStyle/>
          <a:p>
            <a:pPr marL="0" indent="0">
              <a:buNone/>
            </a:pPr>
            <a:r>
              <a:rPr lang="en-GB" sz="3000" b="1" dirty="0">
                <a:solidFill>
                  <a:schemeClr val="accent5">
                    <a:lumMod val="50000"/>
                  </a:schemeClr>
                </a:solidFill>
              </a:rPr>
              <a:t>Using the Talking Mats My Positive Behavioural Support Resource with an adults with intellectual disabilities to update a Positive Behavioural Support Plan.</a:t>
            </a:r>
          </a:p>
          <a:p>
            <a:pPr marL="0" indent="0">
              <a:buNone/>
            </a:pPr>
            <a:endParaRPr lang="en-GB" sz="3000" dirty="0"/>
          </a:p>
          <a:p>
            <a:r>
              <a:rPr lang="en-GB" sz="3000" dirty="0"/>
              <a:t>We recruited 24 practitioners working with adults with intellectual disabilities who are supported in adult social care settings.  (4 male and 20 female)</a:t>
            </a:r>
          </a:p>
          <a:p>
            <a:endParaRPr lang="en-GB" sz="3000" dirty="0"/>
          </a:p>
          <a:p>
            <a:r>
              <a:rPr lang="en-GB" sz="3000" dirty="0"/>
              <a:t>Foundation Training in Talking Mats (4 already trained)</a:t>
            </a:r>
          </a:p>
          <a:p>
            <a:endParaRPr lang="en-GB" sz="3000" dirty="0"/>
          </a:p>
          <a:p>
            <a:r>
              <a:rPr lang="en-GB" sz="3000" dirty="0"/>
              <a:t>Short video (less than 30 minutes) outlining the research process and providing information about how the information gained from the Talking Mats My Positive Behavioural Support Resource might be used in a Behaviour Support Plan</a:t>
            </a:r>
          </a:p>
          <a:p>
            <a:endParaRPr lang="en-GB" sz="3000" dirty="0"/>
          </a:p>
          <a:p>
            <a:r>
              <a:rPr lang="en-GB" sz="3000" dirty="0"/>
              <a:t>Invited paid and family carers who support and care for the individual to take part in stage 2.</a:t>
            </a:r>
          </a:p>
          <a:p>
            <a:endParaRPr lang="en-GB" sz="3000" dirty="0"/>
          </a:p>
          <a:p>
            <a:pPr marL="0" indent="0">
              <a:buNone/>
            </a:pPr>
            <a:r>
              <a:rPr lang="en-GB" sz="3000" dirty="0"/>
              <a:t>	Read the updated PBS Plan and complete a survey</a:t>
            </a:r>
          </a:p>
          <a:p>
            <a:pPr marL="0" indent="0">
              <a:buNone/>
            </a:pPr>
            <a:endParaRPr lang="en-GB" sz="3000" dirty="0"/>
          </a:p>
          <a:p>
            <a:r>
              <a:rPr lang="en-GB" sz="3000" dirty="0"/>
              <a:t>We recruited 14 paid and family carers.  </a:t>
            </a:r>
          </a:p>
          <a:p>
            <a:pPr marL="0" indent="0">
              <a:buNone/>
            </a:pPr>
            <a:endParaRPr lang="en-GB" dirty="0"/>
          </a:p>
        </p:txBody>
      </p:sp>
      <p:sp>
        <p:nvSpPr>
          <p:cNvPr id="2" name="Title 1">
            <a:extLst>
              <a:ext uri="{FF2B5EF4-FFF2-40B4-BE49-F238E27FC236}">
                <a16:creationId xmlns:a16="http://schemas.microsoft.com/office/drawing/2014/main" id="{5E662CC7-8057-FB82-2099-FB2437CAD3C1}"/>
              </a:ext>
            </a:extLst>
          </p:cNvPr>
          <p:cNvSpPr>
            <a:spLocks noGrp="1"/>
          </p:cNvSpPr>
          <p:nvPr>
            <p:ph type="title"/>
          </p:nvPr>
        </p:nvSpPr>
        <p:spPr>
          <a:xfrm>
            <a:off x="585448" y="253485"/>
            <a:ext cx="7312874" cy="653005"/>
          </a:xfrm>
        </p:spPr>
        <p:txBody>
          <a:bodyPr/>
          <a:lstStyle/>
          <a:p>
            <a:r>
              <a:rPr lang="en-GB" dirty="0"/>
              <a:t>The Study</a:t>
            </a:r>
          </a:p>
        </p:txBody>
      </p:sp>
    </p:spTree>
    <p:extLst>
      <p:ext uri="{BB962C8B-B14F-4D97-AF65-F5344CB8AC3E}">
        <p14:creationId xmlns:p14="http://schemas.microsoft.com/office/powerpoint/2010/main" val="3352856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43B558-CB1F-A258-1FBB-6BF5BEBA378F}"/>
              </a:ext>
            </a:extLst>
          </p:cNvPr>
          <p:cNvSpPr>
            <a:spLocks noGrp="1"/>
          </p:cNvSpPr>
          <p:nvPr>
            <p:ph idx="1"/>
          </p:nvPr>
        </p:nvSpPr>
        <p:spPr>
          <a:xfrm>
            <a:off x="671172" y="947891"/>
            <a:ext cx="10911227" cy="5595784"/>
          </a:xfrm>
        </p:spPr>
        <p:txBody>
          <a:bodyPr>
            <a:normAutofit lnSpcReduction="10000"/>
          </a:bodyPr>
          <a:lstStyle/>
          <a:p>
            <a:pPr>
              <a:spcBef>
                <a:spcPts val="600"/>
              </a:spcBef>
            </a:pPr>
            <a:r>
              <a:rPr lang="en-GB" sz="2600" dirty="0">
                <a:effectLst/>
                <a:ea typeface="Times New Roman" panose="02020603050405020304" pitchFamily="18" charset="0"/>
              </a:rPr>
              <a:t>19 participants completed required training, used the toolkit to develop a new Behaviour Support Plan and completed the survey </a:t>
            </a:r>
          </a:p>
          <a:p>
            <a:pPr>
              <a:spcBef>
                <a:spcPts val="600"/>
              </a:spcBef>
            </a:pPr>
            <a:endParaRPr lang="en-GB" sz="2600" dirty="0">
              <a:effectLst/>
              <a:ea typeface="Times New Roman" panose="02020603050405020304" pitchFamily="18" charset="0"/>
            </a:endParaRPr>
          </a:p>
          <a:p>
            <a:pPr>
              <a:spcBef>
                <a:spcPts val="600"/>
              </a:spcBef>
            </a:pPr>
            <a:r>
              <a:rPr lang="en-GB" sz="2600" dirty="0">
                <a:effectLst/>
                <a:ea typeface="Times New Roman" panose="02020603050405020304" pitchFamily="18" charset="0"/>
              </a:rPr>
              <a:t>Practitioners reported that the training and guidance provided was useful </a:t>
            </a:r>
          </a:p>
          <a:p>
            <a:pPr marL="0" indent="0">
              <a:spcBef>
                <a:spcPts val="600"/>
              </a:spcBef>
              <a:buNone/>
            </a:pPr>
            <a:endParaRPr lang="en-GB" sz="2600" dirty="0">
              <a:effectLst/>
              <a:ea typeface="Times New Roman" panose="02020603050405020304" pitchFamily="18" charset="0"/>
            </a:endParaRPr>
          </a:p>
          <a:p>
            <a:pPr>
              <a:spcBef>
                <a:spcPts val="600"/>
              </a:spcBef>
            </a:pPr>
            <a:r>
              <a:rPr lang="en-GB" sz="2600" dirty="0">
                <a:effectLst/>
                <a:ea typeface="Times New Roman" panose="02020603050405020304" pitchFamily="18" charset="0"/>
              </a:rPr>
              <a:t>Mat completion was mostly within 20 minutes (63%) </a:t>
            </a:r>
          </a:p>
          <a:p>
            <a:pPr>
              <a:spcBef>
                <a:spcPts val="600"/>
              </a:spcBef>
            </a:pPr>
            <a:r>
              <a:rPr lang="en-GB" sz="2600" dirty="0">
                <a:effectLst/>
                <a:ea typeface="Times New Roman" panose="02020603050405020304" pitchFamily="18" charset="0"/>
              </a:rPr>
              <a:t>The majority of practitioners completed all mats </a:t>
            </a:r>
          </a:p>
          <a:p>
            <a:pPr>
              <a:spcBef>
                <a:spcPts val="600"/>
              </a:spcBef>
            </a:pPr>
            <a:endParaRPr lang="en-GB" sz="2600" dirty="0">
              <a:effectLst/>
              <a:ea typeface="Times New Roman" panose="02020603050405020304" pitchFamily="18" charset="0"/>
            </a:endParaRPr>
          </a:p>
          <a:p>
            <a:pPr lvl="1">
              <a:spcBef>
                <a:spcPts val="600"/>
              </a:spcBef>
            </a:pPr>
            <a:r>
              <a:rPr lang="en-GB" sz="2600" b="0" dirty="0">
                <a:effectLst/>
                <a:ea typeface="Times New Roman" panose="02020603050405020304" pitchFamily="18" charset="0"/>
              </a:rPr>
              <a:t>Mat 1 (activities) (95%)</a:t>
            </a:r>
          </a:p>
          <a:p>
            <a:pPr lvl="1">
              <a:spcBef>
                <a:spcPts val="600"/>
              </a:spcBef>
            </a:pPr>
            <a:r>
              <a:rPr lang="en-GB" sz="2600" b="0" dirty="0">
                <a:ea typeface="Times New Roman" panose="02020603050405020304" pitchFamily="18" charset="0"/>
              </a:rPr>
              <a:t>M</a:t>
            </a:r>
            <a:r>
              <a:rPr lang="en-GB" sz="2600" b="0" dirty="0">
                <a:effectLst/>
                <a:ea typeface="Times New Roman" panose="02020603050405020304" pitchFamily="18" charset="0"/>
              </a:rPr>
              <a:t>at 2 (functional skills) (</a:t>
            </a:r>
            <a:r>
              <a:rPr lang="en-GB" sz="2600" b="0" dirty="0">
                <a:ea typeface="Times New Roman" panose="02020603050405020304" pitchFamily="18" charset="0"/>
              </a:rPr>
              <a:t>84%) </a:t>
            </a:r>
          </a:p>
          <a:p>
            <a:pPr lvl="1">
              <a:spcBef>
                <a:spcPts val="600"/>
              </a:spcBef>
            </a:pPr>
            <a:r>
              <a:rPr lang="en-GB" sz="2600" b="0" dirty="0">
                <a:ea typeface="Times New Roman" panose="02020603050405020304" pitchFamily="18" charset="0"/>
              </a:rPr>
              <a:t>Mat 3 (topographies of behaviours that challenge) was competed (58%)</a:t>
            </a:r>
          </a:p>
          <a:p>
            <a:pPr lvl="1">
              <a:spcBef>
                <a:spcPts val="600"/>
              </a:spcBef>
            </a:pPr>
            <a:r>
              <a:rPr lang="en-GB" sz="2600" b="0" dirty="0">
                <a:effectLst/>
                <a:ea typeface="Times New Roman" panose="02020603050405020304" pitchFamily="18" charset="0"/>
              </a:rPr>
              <a:t>Mat 4 ( environments, situations and events that may be difficult for people) (89%)  </a:t>
            </a:r>
          </a:p>
          <a:p>
            <a:pPr lvl="1">
              <a:spcBef>
                <a:spcPts val="600"/>
              </a:spcBef>
            </a:pPr>
            <a:r>
              <a:rPr lang="en-GB" sz="2600" b="0" dirty="0">
                <a:ea typeface="Times New Roman" panose="02020603050405020304" pitchFamily="18" charset="0"/>
              </a:rPr>
              <a:t>Mat 5 (what helps when things are difficult) (63%) </a:t>
            </a:r>
          </a:p>
          <a:p>
            <a:pPr lvl="1">
              <a:spcBef>
                <a:spcPts val="600"/>
              </a:spcBef>
            </a:pPr>
            <a:endParaRPr lang="en-GB" sz="2000" dirty="0">
              <a:latin typeface="Aptos" panose="020B0004020202020204" pitchFamily="34" charset="0"/>
            </a:endParaRPr>
          </a:p>
        </p:txBody>
      </p:sp>
      <p:sp>
        <p:nvSpPr>
          <p:cNvPr id="2" name="Title 1">
            <a:extLst>
              <a:ext uri="{FF2B5EF4-FFF2-40B4-BE49-F238E27FC236}">
                <a16:creationId xmlns:a16="http://schemas.microsoft.com/office/drawing/2014/main" id="{5E662CC7-8057-FB82-2099-FB2437CAD3C1}"/>
              </a:ext>
            </a:extLst>
          </p:cNvPr>
          <p:cNvSpPr>
            <a:spLocks noGrp="1"/>
          </p:cNvSpPr>
          <p:nvPr>
            <p:ph type="title"/>
          </p:nvPr>
        </p:nvSpPr>
        <p:spPr>
          <a:xfrm>
            <a:off x="671173" y="167760"/>
            <a:ext cx="7312874" cy="653005"/>
          </a:xfrm>
        </p:spPr>
        <p:txBody>
          <a:bodyPr/>
          <a:lstStyle/>
          <a:p>
            <a:r>
              <a:rPr lang="en-GB" dirty="0"/>
              <a:t>Results</a:t>
            </a:r>
          </a:p>
        </p:txBody>
      </p:sp>
    </p:spTree>
    <p:extLst>
      <p:ext uri="{BB962C8B-B14F-4D97-AF65-F5344CB8AC3E}">
        <p14:creationId xmlns:p14="http://schemas.microsoft.com/office/powerpoint/2010/main" val="1266148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43B558-CB1F-A258-1FBB-6BF5BEBA378F}"/>
              </a:ext>
            </a:extLst>
          </p:cNvPr>
          <p:cNvSpPr>
            <a:spLocks noGrp="1"/>
          </p:cNvSpPr>
          <p:nvPr>
            <p:ph idx="1"/>
          </p:nvPr>
        </p:nvSpPr>
        <p:spPr>
          <a:xfrm>
            <a:off x="671173" y="1376516"/>
            <a:ext cx="10978032" cy="5212174"/>
          </a:xfrm>
        </p:spPr>
        <p:txBody>
          <a:bodyPr>
            <a:normAutofit fontScale="25000" lnSpcReduction="20000"/>
          </a:bodyPr>
          <a:lstStyle/>
          <a:p>
            <a:pPr marL="0" indent="0">
              <a:spcBef>
                <a:spcPts val="600"/>
              </a:spcBef>
              <a:buNone/>
            </a:pPr>
            <a:r>
              <a:rPr lang="en-GB" sz="11200" b="1" i="1" dirty="0">
                <a:solidFill>
                  <a:schemeClr val="accent5">
                    <a:lumMod val="50000"/>
                  </a:schemeClr>
                </a:solidFill>
                <a:effectLst/>
                <a:ea typeface="Times New Roman" panose="02020603050405020304" pitchFamily="18" charset="0"/>
              </a:rPr>
              <a:t>Experience of using the toolkit </a:t>
            </a:r>
          </a:p>
          <a:p>
            <a:pPr marL="0" indent="0">
              <a:spcBef>
                <a:spcPts val="600"/>
              </a:spcBef>
              <a:buNone/>
            </a:pPr>
            <a:endParaRPr lang="en-GB" sz="9600" dirty="0">
              <a:effectLst/>
              <a:ea typeface="Times New Roman" panose="02020603050405020304" pitchFamily="18" charset="0"/>
            </a:endParaRPr>
          </a:p>
          <a:p>
            <a:pPr>
              <a:spcBef>
                <a:spcPts val="600"/>
              </a:spcBef>
            </a:pPr>
            <a:r>
              <a:rPr lang="en-GB" sz="9600" dirty="0">
                <a:effectLst/>
                <a:ea typeface="Times New Roman" panose="02020603050405020304" pitchFamily="18" charset="0"/>
              </a:rPr>
              <a:t>100% ‘listeners’ really/mostly enjoyed using it</a:t>
            </a:r>
          </a:p>
          <a:p>
            <a:pPr>
              <a:spcBef>
                <a:spcPts val="600"/>
              </a:spcBef>
            </a:pPr>
            <a:r>
              <a:rPr lang="en-GB" sz="9600" dirty="0">
                <a:effectLst/>
                <a:ea typeface="Times New Roman" panose="02020603050405020304" pitchFamily="18" charset="0"/>
              </a:rPr>
              <a:t> Practitioners </a:t>
            </a:r>
            <a:r>
              <a:rPr lang="en-GB" sz="9600" dirty="0">
                <a:ea typeface="Times New Roman" panose="02020603050405020304" pitchFamily="18" charset="0"/>
              </a:rPr>
              <a:t>reported that </a:t>
            </a:r>
            <a:r>
              <a:rPr lang="en-GB" sz="9600" dirty="0">
                <a:effectLst/>
                <a:ea typeface="Times New Roman" panose="02020603050405020304" pitchFamily="18" charset="0"/>
              </a:rPr>
              <a:t>the ‘thinker’ </a:t>
            </a:r>
            <a:r>
              <a:rPr lang="en-GB" sz="9600" dirty="0">
                <a:ea typeface="Times New Roman" panose="02020603050405020304" pitchFamily="18" charset="0"/>
              </a:rPr>
              <a:t>mostly/really</a:t>
            </a:r>
            <a:r>
              <a:rPr lang="en-GB" sz="9600" dirty="0">
                <a:effectLst/>
                <a:ea typeface="Times New Roman" panose="02020603050405020304" pitchFamily="18" charset="0"/>
              </a:rPr>
              <a:t> enjoyed </a:t>
            </a:r>
            <a:r>
              <a:rPr lang="en-GB" sz="9600" dirty="0">
                <a:ea typeface="Times New Roman" panose="02020603050405020304" pitchFamily="18" charset="0"/>
              </a:rPr>
              <a:t>using (84%)</a:t>
            </a:r>
            <a:r>
              <a:rPr lang="en-GB" sz="9600" dirty="0">
                <a:effectLst/>
                <a:ea typeface="Times New Roman" panose="02020603050405020304" pitchFamily="18" charset="0"/>
              </a:rPr>
              <a:t> experience</a:t>
            </a:r>
            <a:endParaRPr lang="en-GB" sz="9600" dirty="0">
              <a:ea typeface="Times New Roman" panose="02020603050405020304" pitchFamily="18" charset="0"/>
            </a:endParaRPr>
          </a:p>
          <a:p>
            <a:pPr>
              <a:spcBef>
                <a:spcPts val="600"/>
              </a:spcBef>
            </a:pPr>
            <a:r>
              <a:rPr lang="en-GB" sz="9600" dirty="0">
                <a:effectLst/>
                <a:ea typeface="Times New Roman" panose="02020603050405020304" pitchFamily="18" charset="0"/>
              </a:rPr>
              <a:t>All practitioners thought that the toolkit helped then understand the person they were supporting without judgement</a:t>
            </a:r>
          </a:p>
          <a:p>
            <a:pPr marL="0" indent="0">
              <a:spcBef>
                <a:spcPts val="600"/>
              </a:spcBef>
              <a:buNone/>
            </a:pPr>
            <a:endParaRPr lang="en-GB" sz="9600" b="1" dirty="0">
              <a:solidFill>
                <a:schemeClr val="accent5">
                  <a:lumMod val="50000"/>
                </a:schemeClr>
              </a:solidFill>
              <a:effectLst/>
              <a:ea typeface="Times New Roman" panose="02020603050405020304" pitchFamily="18" charset="0"/>
            </a:endParaRPr>
          </a:p>
          <a:p>
            <a:pPr marL="0" indent="0">
              <a:spcBef>
                <a:spcPts val="600"/>
              </a:spcBef>
              <a:buNone/>
            </a:pPr>
            <a:r>
              <a:rPr lang="en-GB" sz="9600" b="1" i="1" dirty="0">
                <a:solidFill>
                  <a:schemeClr val="accent5">
                    <a:lumMod val="50000"/>
                  </a:schemeClr>
                </a:solidFill>
                <a:effectLst/>
                <a:ea typeface="Times New Roman" panose="02020603050405020304" pitchFamily="18" charset="0"/>
              </a:rPr>
              <a:t>Helpfulness of each mat</a:t>
            </a:r>
          </a:p>
          <a:p>
            <a:pPr marL="0" indent="0">
              <a:spcBef>
                <a:spcPts val="600"/>
              </a:spcBef>
              <a:buNone/>
            </a:pPr>
            <a:endParaRPr lang="en-GB" sz="9600" b="1" dirty="0">
              <a:solidFill>
                <a:schemeClr val="accent5">
                  <a:lumMod val="50000"/>
                </a:schemeClr>
              </a:solidFill>
              <a:effectLst/>
              <a:ea typeface="Times New Roman" panose="02020603050405020304" pitchFamily="18" charset="0"/>
            </a:endParaRPr>
          </a:p>
          <a:p>
            <a:pPr lvl="1">
              <a:spcBef>
                <a:spcPts val="600"/>
              </a:spcBef>
            </a:pPr>
            <a:r>
              <a:rPr lang="en-GB" sz="9600" b="0" dirty="0">
                <a:ea typeface="Times New Roman" panose="02020603050405020304" pitchFamily="18" charset="0"/>
              </a:rPr>
              <a:t>Identify activities person enjoys</a:t>
            </a:r>
            <a:r>
              <a:rPr lang="en-GB" sz="9600" b="0" dirty="0">
                <a:effectLst/>
                <a:ea typeface="Times New Roman" panose="02020603050405020304" pitchFamily="18" charset="0"/>
              </a:rPr>
              <a:t> (84%)</a:t>
            </a:r>
          </a:p>
          <a:p>
            <a:pPr lvl="1">
              <a:spcBef>
                <a:spcPts val="600"/>
              </a:spcBef>
            </a:pPr>
            <a:r>
              <a:rPr lang="en-GB" sz="9600" b="0" dirty="0">
                <a:ea typeface="Times New Roman" panose="02020603050405020304" pitchFamily="18" charset="0"/>
              </a:rPr>
              <a:t>Understand skills that might be helpful for person</a:t>
            </a:r>
            <a:r>
              <a:rPr lang="en-GB" sz="9600" b="0" dirty="0">
                <a:effectLst/>
                <a:ea typeface="Times New Roman" panose="02020603050405020304" pitchFamily="18" charset="0"/>
              </a:rPr>
              <a:t> (79</a:t>
            </a:r>
            <a:r>
              <a:rPr lang="en-GB" sz="9600" b="0" dirty="0">
                <a:ea typeface="Times New Roman" panose="02020603050405020304" pitchFamily="18" charset="0"/>
              </a:rPr>
              <a:t>%) </a:t>
            </a:r>
          </a:p>
          <a:p>
            <a:pPr lvl="1">
              <a:spcBef>
                <a:spcPts val="600"/>
              </a:spcBef>
            </a:pPr>
            <a:r>
              <a:rPr lang="en-GB" sz="9600" b="0" dirty="0">
                <a:ea typeface="Times New Roman" panose="02020603050405020304" pitchFamily="18" charset="0"/>
              </a:rPr>
              <a:t>Understand the types of behaviours the person displays (56%)</a:t>
            </a:r>
          </a:p>
          <a:p>
            <a:pPr lvl="1">
              <a:spcBef>
                <a:spcPts val="600"/>
              </a:spcBef>
            </a:pPr>
            <a:r>
              <a:rPr lang="en-GB" sz="9600" b="0" dirty="0">
                <a:ea typeface="Times New Roman" panose="02020603050405020304" pitchFamily="18" charset="0"/>
              </a:rPr>
              <a:t>Understand how the person is feeling about</a:t>
            </a:r>
            <a:r>
              <a:rPr lang="en-GB" sz="9600" b="0" dirty="0">
                <a:effectLst/>
                <a:ea typeface="Times New Roman" panose="02020603050405020304" pitchFamily="18" charset="0"/>
              </a:rPr>
              <a:t> environments, situations and events that may be difficult (90%)  </a:t>
            </a:r>
          </a:p>
          <a:p>
            <a:pPr lvl="1">
              <a:spcBef>
                <a:spcPts val="600"/>
              </a:spcBef>
            </a:pPr>
            <a:r>
              <a:rPr lang="en-GB" sz="9600" b="0" dirty="0">
                <a:ea typeface="Times New Roman" panose="02020603050405020304" pitchFamily="18" charset="0"/>
              </a:rPr>
              <a:t>Understand what helps when experiencing difficulties (74%) </a:t>
            </a:r>
          </a:p>
          <a:p>
            <a:pPr lvl="1">
              <a:spcBef>
                <a:spcPts val="600"/>
              </a:spcBef>
            </a:pPr>
            <a:endParaRPr lang="en-GB" sz="2000" dirty="0"/>
          </a:p>
        </p:txBody>
      </p:sp>
      <p:sp>
        <p:nvSpPr>
          <p:cNvPr id="2" name="Title 1">
            <a:extLst>
              <a:ext uri="{FF2B5EF4-FFF2-40B4-BE49-F238E27FC236}">
                <a16:creationId xmlns:a16="http://schemas.microsoft.com/office/drawing/2014/main" id="{5E662CC7-8057-FB82-2099-FB2437CAD3C1}"/>
              </a:ext>
            </a:extLst>
          </p:cNvPr>
          <p:cNvSpPr>
            <a:spLocks noGrp="1"/>
          </p:cNvSpPr>
          <p:nvPr>
            <p:ph type="title"/>
          </p:nvPr>
        </p:nvSpPr>
        <p:spPr>
          <a:xfrm>
            <a:off x="671173" y="186810"/>
            <a:ext cx="7312874" cy="653005"/>
          </a:xfrm>
        </p:spPr>
        <p:txBody>
          <a:bodyPr/>
          <a:lstStyle/>
          <a:p>
            <a:r>
              <a:rPr lang="en-GB" dirty="0"/>
              <a:t>Results</a:t>
            </a:r>
          </a:p>
        </p:txBody>
      </p:sp>
    </p:spTree>
    <p:extLst>
      <p:ext uri="{BB962C8B-B14F-4D97-AF65-F5344CB8AC3E}">
        <p14:creationId xmlns:p14="http://schemas.microsoft.com/office/powerpoint/2010/main" val="3981404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43B558-CB1F-A258-1FBB-6BF5BEBA378F}"/>
              </a:ext>
            </a:extLst>
          </p:cNvPr>
          <p:cNvSpPr>
            <a:spLocks noGrp="1"/>
          </p:cNvSpPr>
          <p:nvPr>
            <p:ph idx="1"/>
          </p:nvPr>
        </p:nvSpPr>
        <p:spPr>
          <a:xfrm>
            <a:off x="671172" y="1052666"/>
            <a:ext cx="10892177" cy="5367184"/>
          </a:xfrm>
        </p:spPr>
        <p:txBody>
          <a:bodyPr>
            <a:normAutofit/>
          </a:bodyPr>
          <a:lstStyle/>
          <a:p>
            <a:pPr marL="0" indent="0">
              <a:buNone/>
            </a:pPr>
            <a:r>
              <a:rPr lang="en-GB" sz="2400" b="1" i="1" dirty="0">
                <a:solidFill>
                  <a:schemeClr val="accent5">
                    <a:lumMod val="50000"/>
                  </a:schemeClr>
                </a:solidFill>
                <a:effectLst/>
                <a:ea typeface="Times New Roman" panose="02020603050405020304" pitchFamily="18" charset="0"/>
              </a:rPr>
              <a:t>Behaviour Support Plan Quality </a:t>
            </a:r>
          </a:p>
          <a:p>
            <a:pPr marL="0" indent="0">
              <a:buNone/>
            </a:pPr>
            <a:endParaRPr lang="en-GB" sz="2400" b="1" dirty="0">
              <a:solidFill>
                <a:schemeClr val="accent5">
                  <a:lumMod val="50000"/>
                </a:schemeClr>
              </a:solidFill>
              <a:effectLst/>
              <a:ea typeface="Times New Roman" panose="02020603050405020304" pitchFamily="18" charset="0"/>
            </a:endParaRPr>
          </a:p>
          <a:p>
            <a:pPr>
              <a:spcBef>
                <a:spcPts val="600"/>
              </a:spcBef>
            </a:pPr>
            <a:r>
              <a:rPr lang="en-GB" sz="2400" dirty="0">
                <a:effectLst/>
                <a:ea typeface="Times New Roman" panose="02020603050405020304" pitchFamily="18" charset="0"/>
              </a:rPr>
              <a:t>The majority of participants (69%) gave the highest possible ratings (really/mostly) when asked how helpful information derived from using the tool kit was for developing a new BSP. </a:t>
            </a:r>
          </a:p>
          <a:p>
            <a:pPr>
              <a:spcBef>
                <a:spcPts val="600"/>
              </a:spcBef>
            </a:pPr>
            <a:endParaRPr lang="en-GB" sz="2400" dirty="0">
              <a:effectLst/>
              <a:ea typeface="Times New Roman" panose="02020603050405020304" pitchFamily="18" charset="0"/>
            </a:endParaRPr>
          </a:p>
          <a:p>
            <a:pPr>
              <a:spcBef>
                <a:spcPts val="600"/>
              </a:spcBef>
            </a:pPr>
            <a:r>
              <a:rPr lang="en-GB" sz="2400" dirty="0">
                <a:effectLst/>
                <a:ea typeface="Times New Roman" panose="02020603050405020304" pitchFamily="18" charset="0"/>
              </a:rPr>
              <a:t>All practitioners rated the new BSP they created (based on use of the toolkit) as being of better quality than their prior BSPs, with 62% rating this as better in many ways or lots better (the highest possible ratings).  </a:t>
            </a:r>
          </a:p>
          <a:p>
            <a:pPr>
              <a:spcBef>
                <a:spcPts val="600"/>
              </a:spcBef>
            </a:pPr>
            <a:endParaRPr lang="en-GB" sz="2400" dirty="0">
              <a:effectLst/>
              <a:ea typeface="Times New Roman" panose="02020603050405020304" pitchFamily="18" charset="0"/>
            </a:endParaRPr>
          </a:p>
          <a:p>
            <a:pPr>
              <a:spcBef>
                <a:spcPts val="600"/>
              </a:spcBef>
            </a:pPr>
            <a:r>
              <a:rPr lang="en-GB" sz="2400" b="1" i="1" dirty="0">
                <a:solidFill>
                  <a:schemeClr val="accent5">
                    <a:lumMod val="50000"/>
                  </a:schemeClr>
                </a:solidFill>
                <a:effectLst/>
                <a:ea typeface="Times New Roman" panose="02020603050405020304" pitchFamily="18" charset="0"/>
              </a:rPr>
              <a:t>Stakeholder responses </a:t>
            </a:r>
            <a:r>
              <a:rPr lang="en-GB" sz="2400" i="1" dirty="0">
                <a:solidFill>
                  <a:schemeClr val="accent5">
                    <a:lumMod val="50000"/>
                  </a:schemeClr>
                </a:solidFill>
                <a:effectLst/>
                <a:ea typeface="Times New Roman" panose="02020603050405020304" pitchFamily="18" charset="0"/>
              </a:rPr>
              <a:t>indicated that the newly developed BSP was highly personalised, captured important information about the focal person, was highly individualised and presented the person in a non-judgemental and positive light</a:t>
            </a:r>
            <a:r>
              <a:rPr lang="en-GB" sz="2800" i="1" dirty="0">
                <a:solidFill>
                  <a:schemeClr val="accent5">
                    <a:lumMod val="50000"/>
                  </a:schemeClr>
                </a:solidFill>
                <a:effectLst/>
                <a:latin typeface="Arial" panose="020B0604020202020204" pitchFamily="34" charset="0"/>
                <a:ea typeface="Times New Roman" panose="02020603050405020304" pitchFamily="18" charset="0"/>
              </a:rPr>
              <a:t>. </a:t>
            </a:r>
          </a:p>
          <a:p>
            <a:pPr marL="0" indent="0">
              <a:spcBef>
                <a:spcPts val="600"/>
              </a:spcBef>
              <a:buNone/>
            </a:pPr>
            <a:endParaRPr lang="en-GB" sz="1800" dirty="0">
              <a:effectLst/>
              <a:latin typeface="Arial" panose="020B0604020202020204" pitchFamily="34" charset="0"/>
              <a:ea typeface="Times New Roman" panose="02020603050405020304" pitchFamily="18" charset="0"/>
            </a:endParaRPr>
          </a:p>
        </p:txBody>
      </p:sp>
      <p:sp>
        <p:nvSpPr>
          <p:cNvPr id="2" name="Title 1">
            <a:extLst>
              <a:ext uri="{FF2B5EF4-FFF2-40B4-BE49-F238E27FC236}">
                <a16:creationId xmlns:a16="http://schemas.microsoft.com/office/drawing/2014/main" id="{5E662CC7-8057-FB82-2099-FB2437CAD3C1}"/>
              </a:ext>
            </a:extLst>
          </p:cNvPr>
          <p:cNvSpPr>
            <a:spLocks noGrp="1"/>
          </p:cNvSpPr>
          <p:nvPr>
            <p:ph type="title"/>
          </p:nvPr>
        </p:nvSpPr>
        <p:spPr>
          <a:xfrm>
            <a:off x="671173" y="205860"/>
            <a:ext cx="7312874" cy="653005"/>
          </a:xfrm>
        </p:spPr>
        <p:txBody>
          <a:bodyPr/>
          <a:lstStyle/>
          <a:p>
            <a:r>
              <a:rPr lang="en-GB" dirty="0"/>
              <a:t>Results</a:t>
            </a:r>
          </a:p>
        </p:txBody>
      </p:sp>
    </p:spTree>
    <p:extLst>
      <p:ext uri="{BB962C8B-B14F-4D97-AF65-F5344CB8AC3E}">
        <p14:creationId xmlns:p14="http://schemas.microsoft.com/office/powerpoint/2010/main" val="1934926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43B558-CB1F-A258-1FBB-6BF5BEBA378F}"/>
              </a:ext>
            </a:extLst>
          </p:cNvPr>
          <p:cNvSpPr>
            <a:spLocks noGrp="1"/>
          </p:cNvSpPr>
          <p:nvPr>
            <p:ph idx="1"/>
          </p:nvPr>
        </p:nvSpPr>
        <p:spPr>
          <a:xfrm>
            <a:off x="671173" y="792190"/>
            <a:ext cx="10095978" cy="4916271"/>
          </a:xfrm>
        </p:spPr>
        <p:txBody>
          <a:bodyPr>
            <a:noAutofit/>
          </a:bodyPr>
          <a:lstStyle/>
          <a:p>
            <a:pPr>
              <a:spcBef>
                <a:spcPts val="600"/>
              </a:spcBef>
            </a:pPr>
            <a:r>
              <a:rPr lang="en-GB" sz="2800" i="1" dirty="0">
                <a:effectLst/>
                <a:latin typeface="Arial" panose="020B0604020202020204" pitchFamily="34" charset="0"/>
                <a:ea typeface="Times New Roman" panose="02020603050405020304" pitchFamily="18" charset="0"/>
              </a:rPr>
              <a:t>“The staff who were on duty thought it was amazing and want everyone we support to have a session”</a:t>
            </a:r>
          </a:p>
          <a:p>
            <a:pPr>
              <a:spcBef>
                <a:spcPts val="600"/>
              </a:spcBef>
            </a:pPr>
            <a:endParaRPr lang="en-GB" sz="2800" i="1" dirty="0">
              <a:effectLst/>
              <a:latin typeface="Arial" panose="020B0604020202020204" pitchFamily="34" charset="0"/>
              <a:ea typeface="Times New Roman" panose="02020603050405020304" pitchFamily="18" charset="0"/>
            </a:endParaRPr>
          </a:p>
          <a:p>
            <a:pPr>
              <a:spcBef>
                <a:spcPts val="600"/>
              </a:spcBef>
            </a:pPr>
            <a:r>
              <a:rPr lang="en-GB" sz="2800" i="1" dirty="0">
                <a:effectLst/>
                <a:latin typeface="Arial" panose="020B0604020202020204" pitchFamily="34" charset="0"/>
                <a:ea typeface="Times New Roman" panose="02020603050405020304" pitchFamily="18" charset="0"/>
              </a:rPr>
              <a:t>“Very impressed with the information gleaned in the PBS plan”</a:t>
            </a:r>
          </a:p>
          <a:p>
            <a:pPr>
              <a:spcBef>
                <a:spcPts val="600"/>
              </a:spcBef>
            </a:pPr>
            <a:endParaRPr lang="en-GB" sz="2800" i="1" dirty="0">
              <a:effectLst/>
              <a:latin typeface="Arial" panose="020B0604020202020204" pitchFamily="34" charset="0"/>
              <a:ea typeface="Times New Roman" panose="02020603050405020304" pitchFamily="18" charset="0"/>
            </a:endParaRPr>
          </a:p>
          <a:p>
            <a:pPr>
              <a:spcBef>
                <a:spcPts val="600"/>
              </a:spcBef>
            </a:pPr>
            <a:r>
              <a:rPr lang="en-GB" sz="2800" i="1" dirty="0">
                <a:effectLst/>
                <a:latin typeface="Arial" panose="020B0604020202020204" pitchFamily="34" charset="0"/>
                <a:ea typeface="Times New Roman" panose="02020603050405020304" pitchFamily="18" charset="0"/>
              </a:rPr>
              <a:t>“Just to let you know, I really enjoyed doing the Mats with this individual, and I think the PBS Plan is much more person-centred than a former version because of it!”</a:t>
            </a:r>
          </a:p>
          <a:p>
            <a:pPr>
              <a:spcBef>
                <a:spcPts val="600"/>
              </a:spcBef>
            </a:pPr>
            <a:endParaRPr lang="en-GB" sz="2800" i="1" dirty="0">
              <a:effectLst/>
              <a:latin typeface="Arial" panose="020B0604020202020204" pitchFamily="34" charset="0"/>
              <a:ea typeface="Times New Roman" panose="02020603050405020304" pitchFamily="18" charset="0"/>
            </a:endParaRPr>
          </a:p>
          <a:p>
            <a:r>
              <a:rPr lang="en-GB" sz="2800" i="1" dirty="0">
                <a:effectLst/>
                <a:latin typeface="Arial" panose="020B0604020202020204" pitchFamily="34" charset="0"/>
                <a:ea typeface="Times New Roman" panose="02020603050405020304" pitchFamily="18" charset="0"/>
              </a:rPr>
              <a:t>“The quality and quantity of information elicited was much more than the person’s support worker had expected and the thinker really found talking mats useful and is keen to do more.”</a:t>
            </a:r>
          </a:p>
        </p:txBody>
      </p:sp>
      <p:sp>
        <p:nvSpPr>
          <p:cNvPr id="2" name="Title 1">
            <a:extLst>
              <a:ext uri="{FF2B5EF4-FFF2-40B4-BE49-F238E27FC236}">
                <a16:creationId xmlns:a16="http://schemas.microsoft.com/office/drawing/2014/main" id="{5E662CC7-8057-FB82-2099-FB2437CAD3C1}"/>
              </a:ext>
            </a:extLst>
          </p:cNvPr>
          <p:cNvSpPr>
            <a:spLocks noGrp="1"/>
          </p:cNvSpPr>
          <p:nvPr>
            <p:ph type="title"/>
          </p:nvPr>
        </p:nvSpPr>
        <p:spPr>
          <a:xfrm>
            <a:off x="671173" y="72510"/>
            <a:ext cx="7312874" cy="653005"/>
          </a:xfrm>
        </p:spPr>
        <p:txBody>
          <a:bodyPr/>
          <a:lstStyle/>
          <a:p>
            <a:r>
              <a:rPr lang="en-GB" dirty="0">
                <a:solidFill>
                  <a:schemeClr val="accent5">
                    <a:lumMod val="50000"/>
                  </a:schemeClr>
                </a:solidFill>
              </a:rPr>
              <a:t>Results</a:t>
            </a:r>
          </a:p>
        </p:txBody>
      </p:sp>
    </p:spTree>
    <p:extLst>
      <p:ext uri="{BB962C8B-B14F-4D97-AF65-F5344CB8AC3E}">
        <p14:creationId xmlns:p14="http://schemas.microsoft.com/office/powerpoint/2010/main" val="3302950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843B558-CB1F-A258-1FBB-6BF5BEBA378F}"/>
              </a:ext>
            </a:extLst>
          </p:cNvPr>
          <p:cNvSpPr>
            <a:spLocks noGrp="1"/>
          </p:cNvSpPr>
          <p:nvPr>
            <p:ph idx="1"/>
          </p:nvPr>
        </p:nvSpPr>
        <p:spPr>
          <a:xfrm>
            <a:off x="671173" y="1047750"/>
            <a:ext cx="10577852" cy="5111687"/>
          </a:xfrm>
        </p:spPr>
        <p:txBody>
          <a:bodyPr>
            <a:noAutofit/>
          </a:bodyPr>
          <a:lstStyle/>
          <a:p>
            <a:pPr>
              <a:spcBef>
                <a:spcPts val="600"/>
              </a:spcBef>
            </a:pPr>
            <a:r>
              <a:rPr lang="en-GB" sz="2400" dirty="0">
                <a:effectLst/>
                <a:ea typeface="Times New Roman" panose="02020603050405020304" pitchFamily="18" charset="0"/>
              </a:rPr>
              <a:t>Adults with intellectual disabilities should and can be engaged directly in behaviour support planning. </a:t>
            </a:r>
          </a:p>
          <a:p>
            <a:pPr>
              <a:spcBef>
                <a:spcPts val="600"/>
              </a:spcBef>
            </a:pPr>
            <a:endParaRPr lang="en-GB" sz="2400" dirty="0">
              <a:effectLst/>
              <a:ea typeface="Times New Roman" panose="02020603050405020304" pitchFamily="18" charset="0"/>
            </a:endParaRPr>
          </a:p>
          <a:p>
            <a:pPr>
              <a:spcBef>
                <a:spcPts val="600"/>
              </a:spcBef>
            </a:pPr>
            <a:r>
              <a:rPr lang="en-GB" sz="2400" dirty="0">
                <a:effectLst/>
                <a:ea typeface="Times New Roman" panose="02020603050405020304" pitchFamily="18" charset="0"/>
              </a:rPr>
              <a:t>Initial evaluation indicates that The Talking Mats My Positive Behaviour Support Resource shows promise.</a:t>
            </a:r>
          </a:p>
          <a:p>
            <a:pPr>
              <a:spcBef>
                <a:spcPts val="600"/>
              </a:spcBef>
            </a:pPr>
            <a:endParaRPr lang="en-GB" sz="2400" dirty="0">
              <a:effectLst/>
              <a:ea typeface="Times New Roman" panose="02020603050405020304" pitchFamily="18" charset="0"/>
            </a:endParaRPr>
          </a:p>
          <a:p>
            <a:pPr>
              <a:spcBef>
                <a:spcPts val="600"/>
              </a:spcBef>
            </a:pPr>
            <a:r>
              <a:rPr lang="en-GB" sz="2400" dirty="0">
                <a:effectLst/>
                <a:ea typeface="Times New Roman" panose="02020603050405020304" pitchFamily="18" charset="0"/>
              </a:rPr>
              <a:t>Involvement is dependent on prior training and experience of staff with regards Talking Mats and Positive Behavioural Support. </a:t>
            </a:r>
          </a:p>
          <a:p>
            <a:pPr marL="0" indent="0">
              <a:spcBef>
                <a:spcPts val="600"/>
              </a:spcBef>
              <a:buNone/>
            </a:pPr>
            <a:r>
              <a:rPr lang="en-GB" sz="2400" dirty="0">
                <a:effectLst/>
                <a:ea typeface="Times New Roman" panose="02020603050405020304" pitchFamily="18" charset="0"/>
              </a:rPr>
              <a:t> </a:t>
            </a:r>
          </a:p>
          <a:p>
            <a:pPr>
              <a:spcBef>
                <a:spcPts val="600"/>
              </a:spcBef>
            </a:pPr>
            <a:r>
              <a:rPr lang="en-GB" sz="2400" dirty="0">
                <a:effectLst/>
                <a:ea typeface="Times New Roman" panose="02020603050405020304" pitchFamily="18" charset="0"/>
              </a:rPr>
              <a:t>This concerns both the procedural dimensions of these approaches together with the values and attitudes inherent to these approaches.  </a:t>
            </a:r>
          </a:p>
          <a:p>
            <a:pPr>
              <a:spcBef>
                <a:spcPts val="600"/>
              </a:spcBef>
            </a:pPr>
            <a:endParaRPr lang="en-GB" sz="2400" dirty="0">
              <a:effectLst/>
              <a:ea typeface="Times New Roman" panose="02020603050405020304" pitchFamily="18" charset="0"/>
            </a:endParaRPr>
          </a:p>
          <a:p>
            <a:pPr>
              <a:spcBef>
                <a:spcPts val="600"/>
              </a:spcBef>
            </a:pPr>
            <a:r>
              <a:rPr lang="en-GB" sz="2400" dirty="0">
                <a:effectLst/>
                <a:ea typeface="Times New Roman" panose="02020603050405020304" pitchFamily="18" charset="0"/>
              </a:rPr>
              <a:t>Ensuring cultures that are person-centred and evidence-based remains a key priority for Adult Social Care.</a:t>
            </a:r>
          </a:p>
        </p:txBody>
      </p:sp>
      <p:sp>
        <p:nvSpPr>
          <p:cNvPr id="2" name="Title 1">
            <a:extLst>
              <a:ext uri="{FF2B5EF4-FFF2-40B4-BE49-F238E27FC236}">
                <a16:creationId xmlns:a16="http://schemas.microsoft.com/office/drawing/2014/main" id="{5E662CC7-8057-FB82-2099-FB2437CAD3C1}"/>
              </a:ext>
            </a:extLst>
          </p:cNvPr>
          <p:cNvSpPr>
            <a:spLocks noGrp="1"/>
          </p:cNvSpPr>
          <p:nvPr>
            <p:ph type="title"/>
          </p:nvPr>
        </p:nvSpPr>
        <p:spPr>
          <a:xfrm>
            <a:off x="671173" y="177285"/>
            <a:ext cx="7312874" cy="653005"/>
          </a:xfrm>
        </p:spPr>
        <p:txBody>
          <a:bodyPr/>
          <a:lstStyle/>
          <a:p>
            <a:r>
              <a:rPr lang="en-GB" dirty="0">
                <a:solidFill>
                  <a:schemeClr val="accent5">
                    <a:lumMod val="50000"/>
                  </a:schemeClr>
                </a:solidFill>
              </a:rPr>
              <a:t>Conclusions </a:t>
            </a:r>
          </a:p>
        </p:txBody>
      </p:sp>
    </p:spTree>
    <p:extLst>
      <p:ext uri="{BB962C8B-B14F-4D97-AF65-F5344CB8AC3E}">
        <p14:creationId xmlns:p14="http://schemas.microsoft.com/office/powerpoint/2010/main" val="2769709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783" y="1191735"/>
            <a:ext cx="2200949" cy="2200949"/>
          </a:xfrm>
          <a:prstGeom prst="rect">
            <a:avLst/>
          </a:prstGeom>
        </p:spPr>
      </p:pic>
      <p:sp>
        <p:nvSpPr>
          <p:cNvPr id="5" name="TextBox 4"/>
          <p:cNvSpPr txBox="1"/>
          <p:nvPr/>
        </p:nvSpPr>
        <p:spPr>
          <a:xfrm>
            <a:off x="4143857" y="3713018"/>
            <a:ext cx="3352800" cy="1200329"/>
          </a:xfrm>
          <a:prstGeom prst="rect">
            <a:avLst/>
          </a:prstGeom>
          <a:noFill/>
        </p:spPr>
        <p:txBody>
          <a:bodyPr wrap="square" rtlCol="0">
            <a:spAutoFit/>
          </a:bodyPr>
          <a:lstStyle/>
          <a:p>
            <a:pPr algn="ctr"/>
            <a:r>
              <a:rPr lang="en-GB" sz="3600" b="1" dirty="0">
                <a:solidFill>
                  <a:schemeClr val="accent1">
                    <a:lumMod val="50000"/>
                  </a:schemeClr>
                </a:solidFill>
              </a:rPr>
              <a:t>Questions</a:t>
            </a:r>
          </a:p>
          <a:p>
            <a:pPr algn="ctr"/>
            <a:r>
              <a:rPr lang="en-GB" sz="3600" b="1" dirty="0">
                <a:solidFill>
                  <a:schemeClr val="accent1">
                    <a:lumMod val="50000"/>
                  </a:schemeClr>
                </a:solidFill>
                <a:sym typeface="Wingdings" panose="05000000000000000000" pitchFamily="2" charset="2"/>
              </a:rPr>
              <a:t></a:t>
            </a:r>
            <a:endParaRPr lang="en-GB" sz="3600" b="1" dirty="0">
              <a:solidFill>
                <a:schemeClr val="accent1">
                  <a:lumMod val="50000"/>
                </a:schemeClr>
              </a:solidFill>
            </a:endParaRPr>
          </a:p>
        </p:txBody>
      </p:sp>
    </p:spTree>
    <p:extLst>
      <p:ext uri="{BB962C8B-B14F-4D97-AF65-F5344CB8AC3E}">
        <p14:creationId xmlns:p14="http://schemas.microsoft.com/office/powerpoint/2010/main" val="323045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825" y="882650"/>
            <a:ext cx="10515600" cy="4351338"/>
          </a:xfrm>
        </p:spPr>
        <p:txBody>
          <a:bodyPr/>
          <a:lstStyle/>
          <a:p>
            <a:pPr marL="0" indent="0">
              <a:buNone/>
            </a:pPr>
            <a:r>
              <a:rPr lang="en-GB" i="1" dirty="0">
                <a:solidFill>
                  <a:srgbClr val="000000"/>
                </a:solidFill>
                <a:highlight>
                  <a:srgbClr val="FFFFFF"/>
                </a:highlight>
                <a:latin typeface="Calibri" panose="020F0502020204030204" pitchFamily="34" charset="0"/>
                <a:ea typeface="DengXian" panose="02010600030101010101" pitchFamily="2" charset="-122"/>
              </a:rPr>
              <a:t>This presentation summarises independent research funded by the National Institute for Health and Care Research School for Social Care Research. The views expressed are those of the author(s) and not necessarily those of the NIHR SSCR, the NIHR or the Department of Health and Social Care</a:t>
            </a:r>
            <a:br>
              <a:rPr lang="en-GB" dirty="0">
                <a:latin typeface="Aptos" panose="020B0004020202020204" pitchFamily="34" charset="0"/>
                <a:ea typeface="DengXian" panose="02010600030101010101" pitchFamily="2" charset="-122"/>
                <a:cs typeface="Aptos" panose="020B0004020202020204" pitchFamily="34" charset="0"/>
              </a:rPr>
            </a:br>
            <a:endParaRPr lang="en-GB" dirty="0"/>
          </a:p>
        </p:txBody>
      </p:sp>
      <p:pic>
        <p:nvPicPr>
          <p:cNvPr id="4" name="Picture 3" descr="A logo with blue letters and a red stripe&#10;&#10;Description automatically generated">
            <a:extLst>
              <a:ext uri="{FF2B5EF4-FFF2-40B4-BE49-F238E27FC236}">
                <a16:creationId xmlns:a16="http://schemas.microsoft.com/office/drawing/2014/main" id="{AE41306A-4D24-D876-5611-83DD90CA54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265" y="4722187"/>
            <a:ext cx="3459480" cy="822960"/>
          </a:xfrm>
          <a:prstGeom prst="rect">
            <a:avLst/>
          </a:prstGeom>
        </p:spPr>
      </p:pic>
    </p:spTree>
    <p:extLst>
      <p:ext uri="{BB962C8B-B14F-4D97-AF65-F5344CB8AC3E}">
        <p14:creationId xmlns:p14="http://schemas.microsoft.com/office/powerpoint/2010/main" val="4271302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A8AE-745F-4291-ADEE-631AC3A9B118}"/>
              </a:ext>
            </a:extLst>
          </p:cNvPr>
          <p:cNvSpPr>
            <a:spLocks noGrp="1"/>
          </p:cNvSpPr>
          <p:nvPr>
            <p:ph type="ctrTitle"/>
          </p:nvPr>
        </p:nvSpPr>
        <p:spPr>
          <a:xfrm>
            <a:off x="1556656" y="2570163"/>
            <a:ext cx="9144000" cy="2387600"/>
          </a:xfrm>
        </p:spPr>
        <p:txBody>
          <a:bodyPr>
            <a:normAutofit fontScale="90000"/>
          </a:bodyPr>
          <a:lstStyle/>
          <a:p>
            <a:br>
              <a:rPr lang="en-GB" sz="5400" b="1" dirty="0">
                <a:solidFill>
                  <a:schemeClr val="tx2"/>
                </a:solidFill>
                <a:latin typeface="+mn-lt"/>
              </a:rPr>
            </a:br>
            <a:r>
              <a:rPr lang="en-GB" sz="7300" b="1" dirty="0">
                <a:solidFill>
                  <a:schemeClr val="accent1">
                    <a:lumMod val="50000"/>
                  </a:schemeClr>
                </a:solidFill>
                <a:latin typeface="+mn-lt"/>
              </a:rPr>
              <a:t>What is Positive Behavioural Support </a:t>
            </a:r>
            <a:br>
              <a:rPr lang="en-GB" sz="7300" b="1" dirty="0">
                <a:solidFill>
                  <a:schemeClr val="accent1">
                    <a:lumMod val="50000"/>
                  </a:schemeClr>
                </a:solidFill>
                <a:latin typeface="+mn-lt"/>
              </a:rPr>
            </a:br>
            <a:r>
              <a:rPr lang="en-GB" sz="7300" b="1" dirty="0">
                <a:solidFill>
                  <a:schemeClr val="accent1">
                    <a:lumMod val="50000"/>
                  </a:schemeClr>
                </a:solidFill>
                <a:latin typeface="+mn-lt"/>
              </a:rPr>
              <a:t>(in the UK)? </a:t>
            </a:r>
            <a:br>
              <a:rPr lang="en-GB" sz="7300" b="1" dirty="0">
                <a:solidFill>
                  <a:schemeClr val="accent1">
                    <a:lumMod val="50000"/>
                  </a:schemeClr>
                </a:solidFill>
                <a:latin typeface="+mn-lt"/>
              </a:rPr>
            </a:br>
            <a:br>
              <a:rPr lang="en-GB" sz="7300" b="1" dirty="0">
                <a:solidFill>
                  <a:schemeClr val="accent1">
                    <a:lumMod val="50000"/>
                  </a:schemeClr>
                </a:solidFill>
                <a:latin typeface="+mn-lt"/>
              </a:rPr>
            </a:br>
            <a:r>
              <a:rPr lang="en-GB" sz="7300" b="1" i="1" dirty="0">
                <a:solidFill>
                  <a:schemeClr val="accent1">
                    <a:lumMod val="50000"/>
                  </a:schemeClr>
                </a:solidFill>
                <a:latin typeface="+mn-lt"/>
              </a:rPr>
              <a:t>A (very!) quick overview</a:t>
            </a:r>
          </a:p>
        </p:txBody>
      </p:sp>
      <p:sp>
        <p:nvSpPr>
          <p:cNvPr id="4" name="Text Box 1"/>
          <p:cNvSpPr txBox="1"/>
          <p:nvPr/>
        </p:nvSpPr>
        <p:spPr>
          <a:xfrm>
            <a:off x="10374085" y="5698522"/>
            <a:ext cx="1561561" cy="909108"/>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3600" b="1"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Gore</a:t>
            </a:r>
            <a:r>
              <a:rPr lang="en-GB" sz="1800" b="1" baseline="-25000"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052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CC190CD-8A2A-48E6-8309-F782F028A0FE}"/>
              </a:ext>
            </a:extLst>
          </p:cNvPr>
          <p:cNvSpPr>
            <a:spLocks noGrp="1"/>
          </p:cNvSpPr>
          <p:nvPr>
            <p:ph type="title"/>
          </p:nvPr>
        </p:nvSpPr>
        <p:spPr>
          <a:xfrm>
            <a:off x="805180" y="-30253"/>
            <a:ext cx="10515600" cy="932047"/>
          </a:xfrm>
        </p:spPr>
        <p:txBody>
          <a:bodyPr/>
          <a:lstStyle/>
          <a:p>
            <a:r>
              <a:rPr lang="en-GB" sz="4400" b="1" dirty="0">
                <a:solidFill>
                  <a:schemeClr val="accent1">
                    <a:lumMod val="50000"/>
                  </a:schemeClr>
                </a:solidFill>
                <a:latin typeface="+mn-lt"/>
              </a:rPr>
              <a:t>Key components of PBS </a:t>
            </a:r>
            <a:r>
              <a:rPr lang="en-GB" sz="2800" dirty="0">
                <a:solidFill>
                  <a:schemeClr val="accent1">
                    <a:lumMod val="50000"/>
                  </a:schemeClr>
                </a:solidFill>
                <a:latin typeface="+mn-lt"/>
              </a:rPr>
              <a:t>(Gore et al., 2022)</a:t>
            </a:r>
            <a:endParaRPr lang="en-GB" dirty="0">
              <a:solidFill>
                <a:schemeClr val="tx2">
                  <a:lumMod val="75000"/>
                </a:schemeClr>
              </a:solidFill>
              <a:latin typeface="+mn-lt"/>
            </a:endParaRPr>
          </a:p>
        </p:txBody>
      </p:sp>
      <p:graphicFrame>
        <p:nvGraphicFramePr>
          <p:cNvPr id="4" name="Content Placeholder 3"/>
          <p:cNvGraphicFramePr>
            <a:graphicFrameLocks noGrp="1"/>
          </p:cNvGraphicFramePr>
          <p:nvPr>
            <p:ph idx="1"/>
          </p:nvPr>
        </p:nvGraphicFramePr>
        <p:xfrm>
          <a:off x="805180" y="812800"/>
          <a:ext cx="10581640" cy="5828664"/>
        </p:xfrm>
        <a:graphic>
          <a:graphicData uri="http://schemas.openxmlformats.org/drawingml/2006/table">
            <a:tbl>
              <a:tblPr firstRow="1" bandRow="1">
                <a:tableStyleId>{5940675A-B579-460E-94D1-54222C63F5DA}</a:tableStyleId>
              </a:tblPr>
              <a:tblGrid>
                <a:gridCol w="3303153">
                  <a:extLst>
                    <a:ext uri="{9D8B030D-6E8A-4147-A177-3AD203B41FA5}">
                      <a16:colId xmlns:a16="http://schemas.microsoft.com/office/drawing/2014/main" val="1299944118"/>
                    </a:ext>
                  </a:extLst>
                </a:gridCol>
                <a:gridCol w="7278487">
                  <a:extLst>
                    <a:ext uri="{9D8B030D-6E8A-4147-A177-3AD203B41FA5}">
                      <a16:colId xmlns:a16="http://schemas.microsoft.com/office/drawing/2014/main" val="659895632"/>
                    </a:ext>
                  </a:extLst>
                </a:gridCol>
              </a:tblGrid>
              <a:tr h="485722">
                <a:tc rowSpan="4">
                  <a:txBody>
                    <a:bodyPr/>
                    <a:lstStyle/>
                    <a:p>
                      <a:r>
                        <a:rPr lang="en-GB" sz="2000" b="1" dirty="0">
                          <a:solidFill>
                            <a:srgbClr val="1F4E79"/>
                          </a:solidFill>
                        </a:rPr>
                        <a:t>Rights and values:</a:t>
                      </a:r>
                    </a:p>
                    <a:p>
                      <a:r>
                        <a:rPr lang="en-GB" sz="2000" dirty="0"/>
                        <a:t>A focus</a:t>
                      </a:r>
                      <a:r>
                        <a:rPr lang="en-GB" sz="2000" baseline="0" dirty="0"/>
                        <a:t> on rights and good lives</a:t>
                      </a:r>
                      <a:endParaRPr lang="en-GB" sz="2000" dirty="0"/>
                    </a:p>
                  </a:txBody>
                  <a:tcPr>
                    <a:solidFill>
                      <a:schemeClr val="bg1"/>
                    </a:solidFill>
                  </a:tcPr>
                </a:tc>
                <a:tc>
                  <a:txBody>
                    <a:bodyPr/>
                    <a:lstStyle/>
                    <a:p>
                      <a:r>
                        <a:rPr lang="en-GB" sz="2000" dirty="0"/>
                        <a:t>1. Person-centred foundation</a:t>
                      </a:r>
                    </a:p>
                  </a:txBody>
                  <a:tcPr>
                    <a:solidFill>
                      <a:schemeClr val="bg1"/>
                    </a:solidFill>
                  </a:tcPr>
                </a:tc>
                <a:extLst>
                  <a:ext uri="{0D108BD9-81ED-4DB2-BD59-A6C34878D82A}">
                    <a16:rowId xmlns:a16="http://schemas.microsoft.com/office/drawing/2014/main" val="573286740"/>
                  </a:ext>
                </a:extLst>
              </a:tr>
              <a:tr h="485722">
                <a:tc vMerge="1">
                  <a:txBody>
                    <a:bodyPr/>
                    <a:lstStyle/>
                    <a:p>
                      <a:endParaRPr lang="en-GB"/>
                    </a:p>
                  </a:txBody>
                  <a:tcPr/>
                </a:tc>
                <a:tc>
                  <a:txBody>
                    <a:bodyPr/>
                    <a:lstStyle/>
                    <a:p>
                      <a:r>
                        <a:rPr lang="en-GB" sz="2000" dirty="0"/>
                        <a:t>2. Constructional approaches</a:t>
                      </a:r>
                      <a:r>
                        <a:rPr lang="en-GB" sz="2000" baseline="0" dirty="0"/>
                        <a:t> and self-determination </a:t>
                      </a:r>
                      <a:endParaRPr lang="en-GB" sz="2000" dirty="0"/>
                    </a:p>
                  </a:txBody>
                  <a:tcPr>
                    <a:solidFill>
                      <a:schemeClr val="bg1"/>
                    </a:solidFill>
                  </a:tcPr>
                </a:tc>
                <a:extLst>
                  <a:ext uri="{0D108BD9-81ED-4DB2-BD59-A6C34878D82A}">
                    <a16:rowId xmlns:a16="http://schemas.microsoft.com/office/drawing/2014/main" val="1286973014"/>
                  </a:ext>
                </a:extLst>
              </a:tr>
              <a:tr h="485722">
                <a:tc vMerge="1">
                  <a:txBody>
                    <a:bodyPr/>
                    <a:lstStyle/>
                    <a:p>
                      <a:endParaRPr lang="en-GB"/>
                    </a:p>
                  </a:txBody>
                  <a:tcPr/>
                </a:tc>
                <a:tc>
                  <a:txBody>
                    <a:bodyPr/>
                    <a:lstStyle/>
                    <a:p>
                      <a:r>
                        <a:rPr lang="en-GB" sz="2000" dirty="0"/>
                        <a:t>3. Partnership working and support for key people</a:t>
                      </a:r>
                    </a:p>
                  </a:txBody>
                  <a:tcPr>
                    <a:solidFill>
                      <a:schemeClr val="bg1"/>
                    </a:solidFill>
                  </a:tcPr>
                </a:tc>
                <a:extLst>
                  <a:ext uri="{0D108BD9-81ED-4DB2-BD59-A6C34878D82A}">
                    <a16:rowId xmlns:a16="http://schemas.microsoft.com/office/drawing/2014/main" val="515067722"/>
                  </a:ext>
                </a:extLst>
              </a:tr>
              <a:tr h="485722">
                <a:tc vMerge="1">
                  <a:txBody>
                    <a:bodyPr/>
                    <a:lstStyle/>
                    <a:p>
                      <a:endParaRPr lang="en-GB" dirty="0"/>
                    </a:p>
                  </a:txBody>
                  <a:tcPr/>
                </a:tc>
                <a:tc>
                  <a:txBody>
                    <a:bodyPr/>
                    <a:lstStyle/>
                    <a:p>
                      <a:r>
                        <a:rPr lang="en-GB" sz="2000" dirty="0"/>
                        <a:t>4. Elimination of aversive, restrictive and abusive practices</a:t>
                      </a:r>
                    </a:p>
                  </a:txBody>
                  <a:tcPr>
                    <a:solidFill>
                      <a:schemeClr val="bg1"/>
                    </a:solidFill>
                  </a:tcPr>
                </a:tc>
                <a:extLst>
                  <a:ext uri="{0D108BD9-81ED-4DB2-BD59-A6C34878D82A}">
                    <a16:rowId xmlns:a16="http://schemas.microsoft.com/office/drawing/2014/main" val="2863137707"/>
                  </a:ext>
                </a:extLst>
              </a:tr>
              <a:tr h="485722">
                <a:tc rowSpan="3">
                  <a:txBody>
                    <a:bodyPr/>
                    <a:lstStyle/>
                    <a:p>
                      <a:r>
                        <a:rPr lang="en-GB" sz="2000" b="1" dirty="0">
                          <a:solidFill>
                            <a:srgbClr val="1F4E79"/>
                          </a:solidFill>
                        </a:rPr>
                        <a:t>Theory and evidence base:</a:t>
                      </a:r>
                    </a:p>
                    <a:p>
                      <a:r>
                        <a:rPr lang="en-GB" sz="2000" dirty="0"/>
                        <a:t>Ways to understand behaviour, needs,</a:t>
                      </a:r>
                      <a:r>
                        <a:rPr lang="en-GB" sz="2000" baseline="0" dirty="0"/>
                        <a:t> and experience</a:t>
                      </a:r>
                      <a:endParaRPr lang="en-GB" sz="2000" dirty="0"/>
                    </a:p>
                  </a:txBody>
                  <a:tcPr>
                    <a:solidFill>
                      <a:schemeClr val="bg1"/>
                    </a:solidFill>
                  </a:tcPr>
                </a:tc>
                <a:tc>
                  <a:txBody>
                    <a:bodyPr/>
                    <a:lstStyle/>
                    <a:p>
                      <a:r>
                        <a:rPr lang="en-GB" sz="2000" dirty="0"/>
                        <a:t>5. A biopsychosocial model of behaviour that challenge </a:t>
                      </a:r>
                    </a:p>
                  </a:txBody>
                  <a:tcPr>
                    <a:solidFill>
                      <a:schemeClr val="bg1"/>
                    </a:solidFill>
                  </a:tcPr>
                </a:tc>
                <a:extLst>
                  <a:ext uri="{0D108BD9-81ED-4DB2-BD59-A6C34878D82A}">
                    <a16:rowId xmlns:a16="http://schemas.microsoft.com/office/drawing/2014/main" val="3461606357"/>
                  </a:ext>
                </a:extLst>
              </a:tr>
              <a:tr h="485722">
                <a:tc vMerge="1">
                  <a:txBody>
                    <a:bodyPr/>
                    <a:lstStyle/>
                    <a:p>
                      <a:endParaRPr lang="en-GB"/>
                    </a:p>
                  </a:txBody>
                  <a:tcPr/>
                </a:tc>
                <a:tc>
                  <a:txBody>
                    <a:bodyPr/>
                    <a:lstStyle/>
                    <a:p>
                      <a:r>
                        <a:rPr lang="en-GB" sz="2000" dirty="0"/>
                        <a:t>6. Behavioural approaches to learning, experience and interaction</a:t>
                      </a:r>
                    </a:p>
                  </a:txBody>
                  <a:tcPr>
                    <a:solidFill>
                      <a:schemeClr val="bg1"/>
                    </a:solidFill>
                  </a:tcPr>
                </a:tc>
                <a:extLst>
                  <a:ext uri="{0D108BD9-81ED-4DB2-BD59-A6C34878D82A}">
                    <a16:rowId xmlns:a16="http://schemas.microsoft.com/office/drawing/2014/main" val="1020470381"/>
                  </a:ext>
                </a:extLst>
              </a:tr>
              <a:tr h="485722">
                <a:tc vMerge="1">
                  <a:txBody>
                    <a:bodyPr/>
                    <a:lstStyle/>
                    <a:p>
                      <a:endParaRPr lang="en-GB" dirty="0"/>
                    </a:p>
                  </a:txBody>
                  <a:tcPr/>
                </a:tc>
                <a:tc>
                  <a:txBody>
                    <a:bodyPr/>
                    <a:lstStyle/>
                    <a:p>
                      <a:r>
                        <a:rPr lang="en-GB" sz="2000" dirty="0"/>
                        <a:t>7. Multi-professional and cross-disciplinary approaches</a:t>
                      </a:r>
                    </a:p>
                  </a:txBody>
                  <a:tcPr>
                    <a:solidFill>
                      <a:schemeClr val="bg1"/>
                    </a:solidFill>
                  </a:tcPr>
                </a:tc>
                <a:extLst>
                  <a:ext uri="{0D108BD9-81ED-4DB2-BD59-A6C34878D82A}">
                    <a16:rowId xmlns:a16="http://schemas.microsoft.com/office/drawing/2014/main" val="3812189142"/>
                  </a:ext>
                </a:extLst>
              </a:tr>
              <a:tr h="485722">
                <a:tc rowSpan="5">
                  <a:txBody>
                    <a:bodyPr/>
                    <a:lstStyle/>
                    <a:p>
                      <a:r>
                        <a:rPr lang="en-GB" sz="2000" b="1" dirty="0">
                          <a:solidFill>
                            <a:srgbClr val="1F4E79"/>
                          </a:solidFill>
                        </a:rPr>
                        <a:t>Process and strategy:</a:t>
                      </a:r>
                    </a:p>
                    <a:p>
                      <a:r>
                        <a:rPr lang="en-GB" sz="2000" dirty="0"/>
                        <a:t>A systematic approach to high quality support</a:t>
                      </a:r>
                    </a:p>
                  </a:txBody>
                  <a:tcPr>
                    <a:solidFill>
                      <a:schemeClr val="bg1"/>
                    </a:solidFill>
                  </a:tcPr>
                </a:tc>
                <a:tc>
                  <a:txBody>
                    <a:bodyPr/>
                    <a:lstStyle/>
                    <a:p>
                      <a:r>
                        <a:rPr lang="en-GB" sz="2000" dirty="0"/>
                        <a:t>8. Evidence informed decisions</a:t>
                      </a:r>
                    </a:p>
                  </a:txBody>
                  <a:tcPr>
                    <a:solidFill>
                      <a:schemeClr val="bg1"/>
                    </a:solidFill>
                  </a:tcPr>
                </a:tc>
                <a:extLst>
                  <a:ext uri="{0D108BD9-81ED-4DB2-BD59-A6C34878D82A}">
                    <a16:rowId xmlns:a16="http://schemas.microsoft.com/office/drawing/2014/main" val="997380858"/>
                  </a:ext>
                </a:extLst>
              </a:tr>
              <a:tr h="485722">
                <a:tc vMerge="1">
                  <a:txBody>
                    <a:bodyPr/>
                    <a:lstStyle/>
                    <a:p>
                      <a:endParaRPr lang="en-GB"/>
                    </a:p>
                  </a:txBody>
                  <a:tcPr/>
                </a:tc>
                <a:tc>
                  <a:txBody>
                    <a:bodyPr/>
                    <a:lstStyle/>
                    <a:p>
                      <a:r>
                        <a:rPr lang="en-GB" sz="2000" dirty="0"/>
                        <a:t>9. High quality care and support environments</a:t>
                      </a:r>
                    </a:p>
                  </a:txBody>
                  <a:tcPr>
                    <a:solidFill>
                      <a:schemeClr val="bg1"/>
                    </a:solidFill>
                  </a:tcPr>
                </a:tc>
                <a:extLst>
                  <a:ext uri="{0D108BD9-81ED-4DB2-BD59-A6C34878D82A}">
                    <a16:rowId xmlns:a16="http://schemas.microsoft.com/office/drawing/2014/main" val="3710419454"/>
                  </a:ext>
                </a:extLst>
              </a:tr>
              <a:tr h="485722">
                <a:tc vMerge="1">
                  <a:txBody>
                    <a:bodyPr/>
                    <a:lstStyle/>
                    <a:p>
                      <a:endParaRPr lang="en-GB"/>
                    </a:p>
                  </a:txBody>
                  <a:tcPr/>
                </a:tc>
                <a:tc>
                  <a:txBody>
                    <a:bodyPr/>
                    <a:lstStyle/>
                    <a:p>
                      <a:r>
                        <a:rPr lang="en-GB" sz="2000" dirty="0"/>
                        <a:t>10. Bespoke</a:t>
                      </a:r>
                      <a:r>
                        <a:rPr lang="en-GB" sz="2000" baseline="0" dirty="0"/>
                        <a:t> assessment</a:t>
                      </a:r>
                      <a:endParaRPr lang="en-GB" sz="2000" dirty="0"/>
                    </a:p>
                  </a:txBody>
                  <a:tcPr>
                    <a:solidFill>
                      <a:schemeClr val="bg1"/>
                    </a:solidFill>
                  </a:tcPr>
                </a:tc>
                <a:extLst>
                  <a:ext uri="{0D108BD9-81ED-4DB2-BD59-A6C34878D82A}">
                    <a16:rowId xmlns:a16="http://schemas.microsoft.com/office/drawing/2014/main" val="3832132467"/>
                  </a:ext>
                </a:extLst>
              </a:tr>
              <a:tr h="485722">
                <a:tc vMerge="1">
                  <a:txBody>
                    <a:bodyPr/>
                    <a:lstStyle/>
                    <a:p>
                      <a:endParaRPr lang="en-GB"/>
                    </a:p>
                  </a:txBody>
                  <a:tcPr/>
                </a:tc>
                <a:tc>
                  <a:txBody>
                    <a:bodyPr/>
                    <a:lstStyle/>
                    <a:p>
                      <a:r>
                        <a:rPr lang="en-GB" sz="2000" dirty="0"/>
                        <a:t>11. Multi-component, personalised support plans</a:t>
                      </a:r>
                    </a:p>
                  </a:txBody>
                  <a:tcPr>
                    <a:solidFill>
                      <a:schemeClr val="bg1"/>
                    </a:solidFill>
                  </a:tcPr>
                </a:tc>
                <a:extLst>
                  <a:ext uri="{0D108BD9-81ED-4DB2-BD59-A6C34878D82A}">
                    <a16:rowId xmlns:a16="http://schemas.microsoft.com/office/drawing/2014/main" val="3000580226"/>
                  </a:ext>
                </a:extLst>
              </a:tr>
              <a:tr h="485722">
                <a:tc vMerge="1">
                  <a:txBody>
                    <a:bodyPr/>
                    <a:lstStyle/>
                    <a:p>
                      <a:endParaRPr lang="en-GB" dirty="0"/>
                    </a:p>
                  </a:txBody>
                  <a:tcPr/>
                </a:tc>
                <a:tc>
                  <a:txBody>
                    <a:bodyPr/>
                    <a:lstStyle/>
                    <a:p>
                      <a:r>
                        <a:rPr lang="en-GB" sz="2000" dirty="0"/>
                        <a:t>12. Implementation, monitoring and evaluation </a:t>
                      </a:r>
                    </a:p>
                  </a:txBody>
                  <a:tcPr>
                    <a:solidFill>
                      <a:schemeClr val="bg1"/>
                    </a:solidFill>
                  </a:tcPr>
                </a:tc>
                <a:extLst>
                  <a:ext uri="{0D108BD9-81ED-4DB2-BD59-A6C34878D82A}">
                    <a16:rowId xmlns:a16="http://schemas.microsoft.com/office/drawing/2014/main" val="529421210"/>
                  </a:ext>
                </a:extLst>
              </a:tr>
            </a:tbl>
          </a:graphicData>
        </a:graphic>
      </p:graphicFrame>
      <p:sp>
        <p:nvSpPr>
          <p:cNvPr id="5" name="Text Box 1"/>
          <p:cNvSpPr txBox="1"/>
          <p:nvPr/>
        </p:nvSpPr>
        <p:spPr>
          <a:xfrm>
            <a:off x="10539999" y="6025093"/>
            <a:ext cx="1561561" cy="909108"/>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3600" b="1"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Gore</a:t>
            </a:r>
            <a:r>
              <a:rPr lang="en-GB" sz="1800" b="1" baseline="-25000"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729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577"/>
            <a:ext cx="10515600" cy="932047"/>
          </a:xfrm>
        </p:spPr>
        <p:txBody>
          <a:bodyPr/>
          <a:lstStyle/>
          <a:p>
            <a:pPr algn="ctr"/>
            <a:r>
              <a:rPr lang="en-GB" b="1" dirty="0">
                <a:solidFill>
                  <a:schemeClr val="tx2">
                    <a:lumMod val="75000"/>
                  </a:schemeClr>
                </a:solidFill>
              </a:rPr>
              <a:t>Rights and Values</a:t>
            </a:r>
          </a:p>
        </p:txBody>
      </p:sp>
      <p:pic>
        <p:nvPicPr>
          <p:cNvPr id="14" name="Content Placeholder 13"/>
          <p:cNvPicPr>
            <a:picLocks noGrp="1" noChangeAspect="1"/>
          </p:cNvPicPr>
          <p:nvPr>
            <p:ph idx="1"/>
          </p:nvPr>
        </p:nvPicPr>
        <p:blipFill>
          <a:blip r:embed="rId3"/>
          <a:stretch>
            <a:fillRect/>
          </a:stretch>
        </p:blipFill>
        <p:spPr>
          <a:xfrm>
            <a:off x="390852" y="987622"/>
            <a:ext cx="10962948" cy="2089777"/>
          </a:xfrm>
          <a:prstGeom prst="rect">
            <a:avLst/>
          </a:prstGeom>
        </p:spPr>
      </p:pic>
      <p:sp>
        <p:nvSpPr>
          <p:cNvPr id="7" name="Rounded Rectangular Callout 6"/>
          <p:cNvSpPr/>
          <p:nvPr/>
        </p:nvSpPr>
        <p:spPr>
          <a:xfrm>
            <a:off x="174171" y="3177452"/>
            <a:ext cx="2394857" cy="1764662"/>
          </a:xfrm>
          <a:prstGeom prst="wedgeRoundRectCallout">
            <a:avLst>
              <a:gd name="adj1" fmla="val 100689"/>
              <a:gd name="adj2" fmla="val -1537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Find out what people need, want and like - pick goals that are right for each person. </a:t>
            </a:r>
          </a:p>
        </p:txBody>
      </p:sp>
      <p:sp>
        <p:nvSpPr>
          <p:cNvPr id="9" name="Rounded Rectangular Callout 8"/>
          <p:cNvSpPr/>
          <p:nvPr/>
        </p:nvSpPr>
        <p:spPr>
          <a:xfrm>
            <a:off x="8300357" y="3699896"/>
            <a:ext cx="3194957" cy="1949790"/>
          </a:xfrm>
          <a:prstGeom prst="wedgeRoundRectCallout">
            <a:avLst>
              <a:gd name="adj1" fmla="val 29246"/>
              <a:gd name="adj2" fmla="val -1522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Find the right ways to help people develop skills, express themselves and influence what happens</a:t>
            </a:r>
          </a:p>
        </p:txBody>
      </p:sp>
      <p:sp>
        <p:nvSpPr>
          <p:cNvPr id="11" name="Rounded Rectangular Callout 10"/>
          <p:cNvSpPr/>
          <p:nvPr/>
        </p:nvSpPr>
        <p:spPr>
          <a:xfrm>
            <a:off x="649419" y="5241037"/>
            <a:ext cx="3537857" cy="1348139"/>
          </a:xfrm>
          <a:prstGeom prst="wedgeRoundRectCallout">
            <a:avLst>
              <a:gd name="adj1" fmla="val 42285"/>
              <a:gd name="adj2" fmla="val -27064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Key people are supported and  work together to decide what is important and to make changes</a:t>
            </a:r>
          </a:p>
        </p:txBody>
      </p:sp>
      <p:sp>
        <p:nvSpPr>
          <p:cNvPr id="12" name="Rounded Rectangular Callout 11"/>
          <p:cNvSpPr/>
          <p:nvPr/>
        </p:nvSpPr>
        <p:spPr>
          <a:xfrm>
            <a:off x="4327071" y="4183946"/>
            <a:ext cx="3537857" cy="1348139"/>
          </a:xfrm>
          <a:prstGeom prst="wedgeRoundRectCallout">
            <a:avLst>
              <a:gd name="adj1" fmla="val -22946"/>
              <a:gd name="adj2" fmla="val -1382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NOT doing (and </a:t>
            </a:r>
            <a:r>
              <a:rPr lang="en-GB" sz="2400" u="sng" dirty="0"/>
              <a:t>stopping</a:t>
            </a:r>
            <a:r>
              <a:rPr lang="en-GB" sz="2400" dirty="0"/>
              <a:t>) things that cause pain, shame or fear. </a:t>
            </a:r>
          </a:p>
        </p:txBody>
      </p:sp>
      <p:sp>
        <p:nvSpPr>
          <p:cNvPr id="8" name="Text Box 1"/>
          <p:cNvSpPr txBox="1"/>
          <p:nvPr/>
        </p:nvSpPr>
        <p:spPr>
          <a:xfrm>
            <a:off x="10286999" y="5817629"/>
            <a:ext cx="1561561" cy="909108"/>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3600" b="1"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Gore</a:t>
            </a:r>
            <a:r>
              <a:rPr lang="en-GB" sz="1800" b="1" baseline="-25000"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450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304"/>
          </a:xfrm>
        </p:spPr>
        <p:txBody>
          <a:bodyPr/>
          <a:lstStyle/>
          <a:p>
            <a:pPr algn="ctr"/>
            <a:r>
              <a:rPr lang="en-GB" b="1" dirty="0">
                <a:solidFill>
                  <a:schemeClr val="accent1">
                    <a:lumMod val="50000"/>
                  </a:schemeClr>
                </a:solidFill>
              </a:rPr>
              <a:t>Theory and Evidence Base</a:t>
            </a:r>
          </a:p>
        </p:txBody>
      </p:sp>
      <p:pic>
        <p:nvPicPr>
          <p:cNvPr id="6" name="Content Placeholder 5"/>
          <p:cNvPicPr>
            <a:picLocks noGrp="1" noChangeAspect="1"/>
          </p:cNvPicPr>
          <p:nvPr>
            <p:ph idx="1"/>
          </p:nvPr>
        </p:nvPicPr>
        <p:blipFill>
          <a:blip r:embed="rId2"/>
          <a:stretch>
            <a:fillRect/>
          </a:stretch>
        </p:blipFill>
        <p:spPr>
          <a:xfrm>
            <a:off x="521577" y="1376476"/>
            <a:ext cx="11148845" cy="1617095"/>
          </a:xfrm>
          <a:prstGeom prst="rect">
            <a:avLst/>
          </a:prstGeom>
        </p:spPr>
      </p:pic>
      <p:sp>
        <p:nvSpPr>
          <p:cNvPr id="7" name="Rounded Rectangular Callout 6"/>
          <p:cNvSpPr/>
          <p:nvPr/>
        </p:nvSpPr>
        <p:spPr>
          <a:xfrm>
            <a:off x="272144" y="4219493"/>
            <a:ext cx="3363684" cy="2366364"/>
          </a:xfrm>
          <a:prstGeom prst="wedgeRoundRectCallout">
            <a:avLst>
              <a:gd name="adj1" fmla="val 60567"/>
              <a:gd name="adj2" fmla="val -13378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Uses behavioural science, including ABA, to understand and support people </a:t>
            </a:r>
          </a:p>
        </p:txBody>
      </p:sp>
      <p:sp>
        <p:nvSpPr>
          <p:cNvPr id="8" name="Rounded Rectangular Callout 7"/>
          <p:cNvSpPr/>
          <p:nvPr/>
        </p:nvSpPr>
        <p:spPr>
          <a:xfrm>
            <a:off x="4582888" y="3892921"/>
            <a:ext cx="6629398" cy="2605849"/>
          </a:xfrm>
          <a:prstGeom prst="wedgeRoundRectCallout">
            <a:avLst>
              <a:gd name="adj1" fmla="val -20662"/>
              <a:gd name="adj2" fmla="val -923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Includes lots of other evidenced-based approaches that are in line with ‘Rights and Values’ of Positive Behavioural Support and brings things together in a </a:t>
            </a:r>
            <a:r>
              <a:rPr lang="en-GB" sz="2800" b="1" i="1" dirty="0"/>
              <a:t>functional biopsychosocial model</a:t>
            </a:r>
            <a:r>
              <a:rPr lang="en-GB" sz="2800" dirty="0"/>
              <a:t>…</a:t>
            </a:r>
          </a:p>
        </p:txBody>
      </p:sp>
      <p:sp>
        <p:nvSpPr>
          <p:cNvPr id="9" name="Text Box 1"/>
          <p:cNvSpPr txBox="1"/>
          <p:nvPr/>
        </p:nvSpPr>
        <p:spPr>
          <a:xfrm>
            <a:off x="10431505" y="6044216"/>
            <a:ext cx="1561561" cy="909108"/>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3600" b="1"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Gore</a:t>
            </a:r>
            <a:r>
              <a:rPr lang="en-GB" sz="1800" b="1" baseline="-25000"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44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9389"/>
          </a:xfrm>
        </p:spPr>
        <p:txBody>
          <a:bodyPr/>
          <a:lstStyle/>
          <a:p>
            <a:pPr algn="ctr"/>
            <a:r>
              <a:rPr lang="en-GB" b="1" dirty="0">
                <a:solidFill>
                  <a:schemeClr val="accent1">
                    <a:lumMod val="50000"/>
                  </a:schemeClr>
                </a:solidFill>
              </a:rPr>
              <a:t>Process and Strategy </a:t>
            </a:r>
          </a:p>
        </p:txBody>
      </p:sp>
      <p:pic>
        <p:nvPicPr>
          <p:cNvPr id="4" name="Content Placeholder 3"/>
          <p:cNvPicPr>
            <a:picLocks noGrp="1" noChangeAspect="1"/>
          </p:cNvPicPr>
          <p:nvPr>
            <p:ph idx="1"/>
          </p:nvPr>
        </p:nvPicPr>
        <p:blipFill>
          <a:blip r:embed="rId2"/>
          <a:stretch>
            <a:fillRect/>
          </a:stretch>
        </p:blipFill>
        <p:spPr>
          <a:xfrm>
            <a:off x="1279071" y="1127848"/>
            <a:ext cx="9372600" cy="2209800"/>
          </a:xfrm>
          <a:prstGeom prst="rect">
            <a:avLst/>
          </a:prstGeom>
        </p:spPr>
      </p:pic>
      <p:sp>
        <p:nvSpPr>
          <p:cNvPr id="5" name="Rounded Rectangular Callout 4"/>
          <p:cNvSpPr/>
          <p:nvPr/>
        </p:nvSpPr>
        <p:spPr>
          <a:xfrm>
            <a:off x="457201" y="4208607"/>
            <a:ext cx="3113313" cy="1887393"/>
          </a:xfrm>
          <a:prstGeom prst="wedgeRoundRectCallout">
            <a:avLst>
              <a:gd name="adj1" fmla="val 71573"/>
              <a:gd name="adj2" fmla="val -1585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Functional Assessments</a:t>
            </a:r>
          </a:p>
        </p:txBody>
      </p:sp>
      <p:sp>
        <p:nvSpPr>
          <p:cNvPr id="6" name="Rounded Rectangle 5"/>
          <p:cNvSpPr/>
          <p:nvPr/>
        </p:nvSpPr>
        <p:spPr>
          <a:xfrm>
            <a:off x="4011385" y="3402962"/>
            <a:ext cx="7777843" cy="3226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How when and why someone displays behaviours that challenge</a:t>
            </a:r>
          </a:p>
          <a:p>
            <a:endParaRPr lang="en-GB" sz="2000" dirty="0"/>
          </a:p>
          <a:p>
            <a:pPr marL="342900" indent="-342900">
              <a:buFont typeface="Arial" panose="020B0604020202020204" pitchFamily="34" charset="0"/>
              <a:buChar char="•"/>
            </a:pPr>
            <a:r>
              <a:rPr lang="en-GB" sz="2000" dirty="0"/>
              <a:t>‘An act of empathy’</a:t>
            </a:r>
          </a:p>
          <a:p>
            <a:pPr marL="342900" indent="-342900">
              <a:buFont typeface="Arial" panose="020B0604020202020204" pitchFamily="34" charset="0"/>
              <a:buChar char="•"/>
            </a:pPr>
            <a:r>
              <a:rPr lang="en-GB" sz="2000" dirty="0"/>
              <a:t>Bespoke</a:t>
            </a:r>
          </a:p>
          <a:p>
            <a:pPr marL="342900" indent="-342900">
              <a:buFont typeface="Arial" panose="020B0604020202020204" pitchFamily="34" charset="0"/>
              <a:buChar char="•"/>
            </a:pPr>
            <a:r>
              <a:rPr lang="en-GB" sz="2000" dirty="0"/>
              <a:t>Comprehensive </a:t>
            </a:r>
          </a:p>
          <a:p>
            <a:pPr marL="342900" indent="-342900">
              <a:buFont typeface="Arial" panose="020B0604020202020204" pitchFamily="34" charset="0"/>
              <a:buChar char="•"/>
            </a:pPr>
            <a:r>
              <a:rPr lang="en-GB" sz="2000" dirty="0"/>
              <a:t>Data driven </a:t>
            </a:r>
          </a:p>
          <a:p>
            <a:pPr marL="342900" indent="-342900">
              <a:buFont typeface="Arial" panose="020B0604020202020204" pitchFamily="34" charset="0"/>
              <a:buChar char="•"/>
            </a:pPr>
            <a:r>
              <a:rPr lang="en-GB" sz="2000" dirty="0"/>
              <a:t>In partnership</a:t>
            </a:r>
          </a:p>
          <a:p>
            <a:pPr marL="342900" indent="-342900">
              <a:buFont typeface="Arial" panose="020B0604020202020204" pitchFamily="34" charset="0"/>
              <a:buChar char="•"/>
            </a:pPr>
            <a:r>
              <a:rPr lang="en-GB" sz="2000" dirty="0"/>
              <a:t>Flexibility to fit the situation </a:t>
            </a:r>
          </a:p>
          <a:p>
            <a:pPr marL="342900" indent="-342900">
              <a:buFont typeface="Arial" panose="020B0604020202020204" pitchFamily="34" charset="0"/>
              <a:buChar char="•"/>
            </a:pPr>
            <a:r>
              <a:rPr lang="en-GB" sz="2000" dirty="0"/>
              <a:t>Directly informs plans for support </a:t>
            </a:r>
          </a:p>
          <a:p>
            <a:pPr algn="ctr"/>
            <a:endParaRPr lang="en-GB" dirty="0"/>
          </a:p>
        </p:txBody>
      </p:sp>
      <p:pic>
        <p:nvPicPr>
          <p:cNvPr id="7" name="Picture 6"/>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13371" y="4323677"/>
            <a:ext cx="2088696" cy="1772323"/>
          </a:xfrm>
          <a:prstGeom prst="rect">
            <a:avLst/>
          </a:prstGeom>
        </p:spPr>
      </p:pic>
      <p:sp>
        <p:nvSpPr>
          <p:cNvPr id="8" name="Text Box 1"/>
          <p:cNvSpPr txBox="1"/>
          <p:nvPr/>
        </p:nvSpPr>
        <p:spPr>
          <a:xfrm>
            <a:off x="498290" y="6068736"/>
            <a:ext cx="1561561" cy="909108"/>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3600" b="1"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Gore</a:t>
            </a:r>
            <a:r>
              <a:rPr lang="en-GB" sz="1800" b="1" baseline="-25000"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stretch>
            <a:fillRect/>
          </a:stretch>
        </p:blipFill>
        <p:spPr>
          <a:xfrm>
            <a:off x="1409700" y="213556"/>
            <a:ext cx="9372600" cy="2209800"/>
          </a:xfrm>
          <a:prstGeom prst="rect">
            <a:avLst/>
          </a:prstGeom>
        </p:spPr>
      </p:pic>
      <p:sp>
        <p:nvSpPr>
          <p:cNvPr id="5" name="Rounded Rectangular Callout 4"/>
          <p:cNvSpPr/>
          <p:nvPr/>
        </p:nvSpPr>
        <p:spPr>
          <a:xfrm>
            <a:off x="381003" y="2566113"/>
            <a:ext cx="2862941" cy="1179822"/>
          </a:xfrm>
          <a:prstGeom prst="wedgeRoundRectCallout">
            <a:avLst>
              <a:gd name="adj1" fmla="val 87853"/>
              <a:gd name="adj2" fmla="val -1167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Behaviour Support Plan</a:t>
            </a:r>
          </a:p>
        </p:txBody>
      </p:sp>
      <p:sp>
        <p:nvSpPr>
          <p:cNvPr id="6" name="Rounded Rectangle 5"/>
          <p:cNvSpPr/>
          <p:nvPr/>
        </p:nvSpPr>
        <p:spPr>
          <a:xfrm>
            <a:off x="3331029" y="2566114"/>
            <a:ext cx="8147955" cy="40741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Multicomponent plans</a:t>
            </a:r>
            <a:r>
              <a:rPr lang="en-GB" sz="2400" dirty="0"/>
              <a:t> bring together information from functional assessments with person-centred goals.  </a:t>
            </a:r>
          </a:p>
          <a:p>
            <a:endParaRPr lang="en-GB" sz="2400" dirty="0"/>
          </a:p>
          <a:p>
            <a:r>
              <a:rPr lang="en-GB" sz="2400" dirty="0"/>
              <a:t>Multicomponent plans have </a:t>
            </a:r>
            <a:r>
              <a:rPr lang="en-GB" sz="2400" u="sng" dirty="0"/>
              <a:t>lots </a:t>
            </a:r>
            <a:r>
              <a:rPr lang="en-GB" sz="2400" dirty="0"/>
              <a:t>of support strategies that:</a:t>
            </a:r>
          </a:p>
          <a:p>
            <a:endParaRPr lang="en-GB" sz="2400" dirty="0"/>
          </a:p>
          <a:p>
            <a:pPr marL="342900" indent="-342900">
              <a:buFont typeface="Courier New" panose="02070309020205020404" pitchFamily="49" charset="0"/>
              <a:buChar char="o"/>
            </a:pPr>
            <a:r>
              <a:rPr lang="en-GB" sz="2400" dirty="0"/>
              <a:t>Support good lives for people with learning disabilities and key people in their lives </a:t>
            </a:r>
          </a:p>
          <a:p>
            <a:pPr marL="342900" indent="-342900">
              <a:buFont typeface="Courier New" panose="02070309020205020404" pitchFamily="49" charset="0"/>
              <a:buChar char="o"/>
            </a:pPr>
            <a:endParaRPr lang="en-GB" sz="2400" dirty="0"/>
          </a:p>
          <a:p>
            <a:pPr marL="342900" indent="-342900">
              <a:buFont typeface="Courier New" panose="02070309020205020404" pitchFamily="49" charset="0"/>
              <a:buChar char="o"/>
            </a:pPr>
            <a:r>
              <a:rPr lang="en-GB" sz="2400" dirty="0"/>
              <a:t>Reduce the occurrence and impact of behaviours that challenge. </a:t>
            </a:r>
          </a:p>
        </p:txBody>
      </p:sp>
      <p:sp>
        <p:nvSpPr>
          <p:cNvPr id="7" name="Text Box 1"/>
          <p:cNvSpPr txBox="1"/>
          <p:nvPr/>
        </p:nvSpPr>
        <p:spPr>
          <a:xfrm>
            <a:off x="628919" y="5731178"/>
            <a:ext cx="1561561" cy="909108"/>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3600" b="1"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Gore</a:t>
            </a:r>
            <a:r>
              <a:rPr lang="en-GB" sz="1800" b="1" baseline="-25000" dirty="0">
                <a:ln w="10160" cap="flat" cmpd="sng" algn="ctr">
                  <a:solidFill>
                    <a:srgbClr val="4472C4"/>
                  </a:solidFill>
                  <a:prstDash val="solid"/>
                  <a:round/>
                </a:ln>
                <a:solidFill>
                  <a:srgbClr val="1F4E79"/>
                </a:solidFill>
                <a:effectLst>
                  <a:outerShdw blurRad="38100" dist="22860" dir="5400000" algn="tl">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05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TotalTime>
  <Words>3443</Words>
  <Application>Microsoft Office PowerPoint</Application>
  <PresentationFormat>Widescreen</PresentationFormat>
  <Paragraphs>274</Paragraphs>
  <Slides>27</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Aptos</vt:lpstr>
      <vt:lpstr>Arial</vt:lpstr>
      <vt:lpstr>Calibri</vt:lpstr>
      <vt:lpstr>Calibri Light</vt:lpstr>
      <vt:lpstr>Courier New</vt:lpstr>
      <vt:lpstr>Overpass Medium</vt:lpstr>
      <vt:lpstr>Tahoma</vt:lpstr>
      <vt:lpstr>Times New Roman</vt:lpstr>
      <vt:lpstr>Wingdings</vt:lpstr>
      <vt:lpstr>Office Theme</vt:lpstr>
      <vt:lpstr>PowerPoint Presentation</vt:lpstr>
      <vt:lpstr>Hello and thank you </vt:lpstr>
      <vt:lpstr>PowerPoint Presentation</vt:lpstr>
      <vt:lpstr> What is Positive Behavioural Support  (in the UK)?   A (very!) quick overview</vt:lpstr>
      <vt:lpstr>Key components of PBS (Gore et al., 2022)</vt:lpstr>
      <vt:lpstr>Rights and Values</vt:lpstr>
      <vt:lpstr>Theory and Evidence Base</vt:lpstr>
      <vt:lpstr>Process and Strategy </vt:lpstr>
      <vt:lpstr>PowerPoint Presentation</vt:lpstr>
      <vt:lpstr>Whose Behaviour Is it anyway?!</vt:lpstr>
      <vt:lpstr>So How?</vt:lpstr>
      <vt:lpstr>PowerPoint Presentation</vt:lpstr>
      <vt:lpstr>PowerPoint Presentation</vt:lpstr>
      <vt:lpstr>Talking Mats®</vt:lpstr>
      <vt:lpstr>PowerPoint Presentation</vt:lpstr>
      <vt:lpstr>PowerPoint Presentation</vt:lpstr>
      <vt:lpstr>PowerPoint Presentation</vt:lpstr>
      <vt:lpstr>PowerPoint Presentation</vt:lpstr>
      <vt:lpstr>The Talking Mats</vt:lpstr>
      <vt:lpstr>The Talking Mats</vt:lpstr>
      <vt:lpstr>The Study</vt:lpstr>
      <vt:lpstr>Results</vt:lpstr>
      <vt:lpstr>Results</vt:lpstr>
      <vt:lpstr>Results</vt:lpstr>
      <vt:lpstr>Results</vt:lpstr>
      <vt:lpstr>Conclusions </vt:lpstr>
      <vt:lpstr>PowerPoint Presentation</vt:lpstr>
    </vt:vector>
  </TitlesOfParts>
  <Company>University of Kent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Gore</dc:creator>
  <cp:lastModifiedBy>Ruby Jones</cp:lastModifiedBy>
  <cp:revision>7</cp:revision>
  <dcterms:created xsi:type="dcterms:W3CDTF">2024-09-23T09:35:10Z</dcterms:created>
  <dcterms:modified xsi:type="dcterms:W3CDTF">2024-10-09T13:14:18Z</dcterms:modified>
</cp:coreProperties>
</file>