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4"/>
  </p:notesMasterIdLst>
  <p:sldIdLst>
    <p:sldId id="705" r:id="rId3"/>
    <p:sldId id="706" r:id="rId4"/>
    <p:sldId id="454" r:id="rId5"/>
    <p:sldId id="692" r:id="rId6"/>
    <p:sldId id="306" r:id="rId7"/>
    <p:sldId id="312" r:id="rId8"/>
    <p:sldId id="694" r:id="rId9"/>
    <p:sldId id="313" r:id="rId10"/>
    <p:sldId id="271" r:id="rId11"/>
    <p:sldId id="260" r:id="rId12"/>
    <p:sldId id="697" r:id="rId13"/>
    <p:sldId id="299" r:id="rId14"/>
    <p:sldId id="708" r:id="rId15"/>
    <p:sldId id="703" r:id="rId16"/>
    <p:sldId id="681" r:id="rId17"/>
    <p:sldId id="688" r:id="rId18"/>
    <p:sldId id="700" r:id="rId19"/>
    <p:sldId id="689" r:id="rId20"/>
    <p:sldId id="699" r:id="rId21"/>
    <p:sldId id="701" r:id="rId22"/>
    <p:sldId id="695" r:id="rId23"/>
    <p:sldId id="698" r:id="rId24"/>
    <p:sldId id="702" r:id="rId25"/>
    <p:sldId id="273" r:id="rId26"/>
    <p:sldId id="309" r:id="rId27"/>
    <p:sldId id="457" r:id="rId28"/>
    <p:sldId id="318" r:id="rId29"/>
    <p:sldId id="685" r:id="rId30"/>
    <p:sldId id="707" r:id="rId31"/>
    <p:sldId id="704" r:id="rId32"/>
    <p:sldId id="26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5" autoAdjust="0"/>
  </p:normalViewPr>
  <p:slideViewPr>
    <p:cSldViewPr snapToGrid="0">
      <p:cViewPr varScale="1">
        <p:scale>
          <a:sx n="78" d="100"/>
          <a:sy n="78" d="100"/>
        </p:scale>
        <p:origin x="658"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3" d="100"/>
          <a:sy n="63" d="100"/>
        </p:scale>
        <p:origin x="2976"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AEDF89-BED1-4900-A70A-5C2E7A4AA04B}" type="datetimeFigureOut">
              <a:rPr lang="en-GB" smtClean="0"/>
              <a:t>09/10/2024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F74A1-A755-482A-BA5A-ECF4F76E67F9}" type="slidenum">
              <a:rPr lang="en-GB" smtClean="0"/>
              <a:t>‹#›</a:t>
            </a:fld>
            <a:endParaRPr lang="en-GB"/>
          </a:p>
        </p:txBody>
      </p:sp>
    </p:spTree>
    <p:extLst>
      <p:ext uri="{BB962C8B-B14F-4D97-AF65-F5344CB8AC3E}">
        <p14:creationId xmlns:p14="http://schemas.microsoft.com/office/powerpoint/2010/main" val="216056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ED43B8AD-6190-E243-F208-DF20AF3CE2C7}"/>
              </a:ext>
            </a:extLst>
          </p:cNvPr>
          <p:cNvSpPr>
            <a:spLocks noGrp="1" noRot="1" noChangeAspect="1" noChangeArrowheads="1" noTextEdit="1"/>
          </p:cNvSpPr>
          <p:nvPr>
            <p:ph type="sldImg"/>
          </p:nvPr>
        </p:nvSpPr>
        <p:spPr>
          <a:xfrm>
            <a:off x="26988" y="744538"/>
            <a:ext cx="6616700" cy="3722687"/>
          </a:xfrm>
          <a:ln/>
        </p:spPr>
      </p:sp>
      <p:sp>
        <p:nvSpPr>
          <p:cNvPr id="205827" name="Rectangle 3">
            <a:extLst>
              <a:ext uri="{FF2B5EF4-FFF2-40B4-BE49-F238E27FC236}">
                <a16:creationId xmlns:a16="http://schemas.microsoft.com/office/drawing/2014/main" id="{74F90F64-16D4-519D-2B26-AA229E40EC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Photo taking consent. I would also like to introduce Belinda Bradley who has joined us as in North Wales Together as a Planning and Development Officer, and I am particularly pleased that part of her role is supporting our PBS Implementation Strategy. I know Belinda is keen to get to know everyone so please feel free to introduce yourself to her during breaks and lunch.</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1F74A1-A755-482A-BA5A-ECF4F76E67F9}" type="slidenum">
              <a:rPr lang="en-GB" smtClean="0"/>
              <a:t>24</a:t>
            </a:fld>
            <a:endParaRPr lang="en-GB"/>
          </a:p>
        </p:txBody>
      </p:sp>
    </p:spTree>
    <p:extLst>
      <p:ext uri="{BB962C8B-B14F-4D97-AF65-F5344CB8AC3E}">
        <p14:creationId xmlns:p14="http://schemas.microsoft.com/office/powerpoint/2010/main" val="2674050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going to tell you a story. Sadly, not about pirates but about</a:t>
            </a:r>
          </a:p>
        </p:txBody>
      </p:sp>
      <p:sp>
        <p:nvSpPr>
          <p:cNvPr id="4" name="Slide Number Placeholder 3"/>
          <p:cNvSpPr>
            <a:spLocks noGrp="1"/>
          </p:cNvSpPr>
          <p:nvPr>
            <p:ph type="sldNum" sz="quarter" idx="5"/>
          </p:nvPr>
        </p:nvSpPr>
        <p:spPr/>
        <p:txBody>
          <a:bodyPr/>
          <a:lstStyle/>
          <a:p>
            <a:fld id="{0D1F74A1-A755-482A-BA5A-ECF4F76E67F9}" type="slidenum">
              <a:rPr lang="en-GB" smtClean="0"/>
              <a:t>4</a:t>
            </a:fld>
            <a:endParaRPr lang="en-GB"/>
          </a:p>
        </p:txBody>
      </p:sp>
    </p:spTree>
    <p:extLst>
      <p:ext uri="{BB962C8B-B14F-4D97-AF65-F5344CB8AC3E}">
        <p14:creationId xmlns:p14="http://schemas.microsoft.com/office/powerpoint/2010/main" val="690543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NW LD Partnership were able to gain funding from the Regional Integration fund for the following workstreams. Our PBS focus came within the accommodation and workforce workstream that led to me being employed as a Consultant to lead the PBS Implementation Strategy. The work we do is based on the NW LD Strategy</a:t>
            </a:r>
          </a:p>
        </p:txBody>
      </p:sp>
      <p:sp>
        <p:nvSpPr>
          <p:cNvPr id="4" name="Slide Number Placeholder 3"/>
          <p:cNvSpPr>
            <a:spLocks noGrp="1"/>
          </p:cNvSpPr>
          <p:nvPr>
            <p:ph type="sldNum" sz="quarter" idx="5"/>
          </p:nvPr>
        </p:nvSpPr>
        <p:spPr/>
        <p:txBody>
          <a:bodyPr/>
          <a:lstStyle/>
          <a:p>
            <a:fld id="{DACF1959-013C-4BB0-AF85-5FBD63442F9D}" type="slidenum">
              <a:rPr lang="en-GB" smtClean="0"/>
              <a:t>5</a:t>
            </a:fld>
            <a:endParaRPr lang="en-GB"/>
          </a:p>
        </p:txBody>
      </p:sp>
    </p:spTree>
    <p:extLst>
      <p:ext uri="{BB962C8B-B14F-4D97-AF65-F5344CB8AC3E}">
        <p14:creationId xmlns:p14="http://schemas.microsoft.com/office/powerpoint/2010/main" val="41428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the exponential growth of PBS, both nationally and internationally, many providers are aware that in order to be keeping up with best practice, they should be using PBS. </a:t>
            </a:r>
          </a:p>
          <a:p>
            <a:r>
              <a:rPr lang="en-GB" dirty="0"/>
              <a:t>This can often lead to something we call the glossy brochure syndrome – when the organisational brochure proudly proclaims the use of PBS but if you skim beneath the surface the quality just isn’t there.</a:t>
            </a:r>
          </a:p>
          <a:p>
            <a:endParaRPr lang="en-GB" dirty="0"/>
          </a:p>
        </p:txBody>
      </p:sp>
      <p:sp>
        <p:nvSpPr>
          <p:cNvPr id="4" name="Slide Number Placeholder 3"/>
          <p:cNvSpPr>
            <a:spLocks noGrp="1"/>
          </p:cNvSpPr>
          <p:nvPr>
            <p:ph type="sldNum" sz="quarter" idx="5"/>
          </p:nvPr>
        </p:nvSpPr>
        <p:spPr/>
        <p:txBody>
          <a:bodyPr/>
          <a:lstStyle/>
          <a:p>
            <a:fld id="{0D1F74A1-A755-482A-BA5A-ECF4F76E67F9}" type="slidenum">
              <a:rPr lang="en-GB" smtClean="0"/>
              <a:t>6</a:t>
            </a:fld>
            <a:endParaRPr lang="en-GB"/>
          </a:p>
        </p:txBody>
      </p:sp>
    </p:spTree>
    <p:extLst>
      <p:ext uri="{BB962C8B-B14F-4D97-AF65-F5344CB8AC3E}">
        <p14:creationId xmlns:p14="http://schemas.microsoft.com/office/powerpoint/2010/main" val="306695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assembled a group of PBS experts and drivers who probably thought their input would look like this.</a:t>
            </a:r>
          </a:p>
          <a:p>
            <a:r>
              <a:rPr lang="en-GB" dirty="0"/>
              <a:t>But their driving probably looked more like this, it probably looked more like this</a:t>
            </a:r>
          </a:p>
        </p:txBody>
      </p:sp>
      <p:sp>
        <p:nvSpPr>
          <p:cNvPr id="4" name="Slide Number Placeholder 3"/>
          <p:cNvSpPr>
            <a:spLocks noGrp="1"/>
          </p:cNvSpPr>
          <p:nvPr>
            <p:ph type="sldNum" sz="quarter" idx="5"/>
          </p:nvPr>
        </p:nvSpPr>
        <p:spPr/>
        <p:txBody>
          <a:bodyPr/>
          <a:lstStyle/>
          <a:p>
            <a:fld id="{0D1F74A1-A755-482A-BA5A-ECF4F76E67F9}" type="slidenum">
              <a:rPr lang="en-GB" smtClean="0"/>
              <a:t>9</a:t>
            </a:fld>
            <a:endParaRPr lang="en-GB"/>
          </a:p>
        </p:txBody>
      </p:sp>
    </p:spTree>
    <p:extLst>
      <p:ext uri="{BB962C8B-B14F-4D97-AF65-F5344CB8AC3E}">
        <p14:creationId xmlns:p14="http://schemas.microsoft.com/office/powerpoint/2010/main" val="2109888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use the term ‘ good PBS’ to distinguish from the sometimes use of the term to refer to poor quality practice that is not deserving of its name. I would love to tell you about the exponential growth of PBS and how it has led to the ‘Glossy brochure syndrome’ but I don’t have time so feel free to ask later or email me. We decided to make reference to good PBS to be able to tell people that there was a difference</a:t>
            </a:r>
          </a:p>
        </p:txBody>
      </p:sp>
      <p:sp>
        <p:nvSpPr>
          <p:cNvPr id="4" name="Slide Number Placeholder 3"/>
          <p:cNvSpPr>
            <a:spLocks noGrp="1"/>
          </p:cNvSpPr>
          <p:nvPr>
            <p:ph type="sldNum" sz="quarter" idx="5"/>
          </p:nvPr>
        </p:nvSpPr>
        <p:spPr/>
        <p:txBody>
          <a:bodyPr/>
          <a:lstStyle/>
          <a:p>
            <a:fld id="{0D1F74A1-A755-482A-BA5A-ECF4F76E67F9}" type="slidenum">
              <a:rPr lang="en-GB" smtClean="0"/>
              <a:t>10</a:t>
            </a:fld>
            <a:endParaRPr lang="en-GB"/>
          </a:p>
        </p:txBody>
      </p:sp>
    </p:spTree>
    <p:extLst>
      <p:ext uri="{BB962C8B-B14F-4D97-AF65-F5344CB8AC3E}">
        <p14:creationId xmlns:p14="http://schemas.microsoft.com/office/powerpoint/2010/main" val="3022059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identified the following aims:</a:t>
            </a:r>
          </a:p>
        </p:txBody>
      </p:sp>
      <p:sp>
        <p:nvSpPr>
          <p:cNvPr id="4" name="Slide Number Placeholder 3"/>
          <p:cNvSpPr>
            <a:spLocks noGrp="1"/>
          </p:cNvSpPr>
          <p:nvPr>
            <p:ph type="sldNum" sz="quarter" idx="5"/>
          </p:nvPr>
        </p:nvSpPr>
        <p:spPr/>
        <p:txBody>
          <a:bodyPr/>
          <a:lstStyle/>
          <a:p>
            <a:fld id="{0D1F74A1-A755-482A-BA5A-ECF4F76E67F9}" type="slidenum">
              <a:rPr lang="en-GB" smtClean="0"/>
              <a:t>11</a:t>
            </a:fld>
            <a:endParaRPr lang="en-GB"/>
          </a:p>
        </p:txBody>
      </p:sp>
    </p:spTree>
    <p:extLst>
      <p:ext uri="{BB962C8B-B14F-4D97-AF65-F5344CB8AC3E}">
        <p14:creationId xmlns:p14="http://schemas.microsoft.com/office/powerpoint/2010/main" val="2263830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North Wales Together is a Regional project funded through Welsh Government monies until 2027. </a:t>
            </a:r>
          </a:p>
          <a:p>
            <a:pPr marL="285750" indent="-285750">
              <a:buFont typeface="Arial" panose="020B0604020202020204" pitchFamily="34" charset="0"/>
              <a:buChar char="•"/>
            </a:pPr>
            <a:r>
              <a:rPr lang="en-GB" sz="1200" dirty="0"/>
              <a:t>We have recognised that to create maximum potential for PBS growth and quality in our region, we need to raise the awareness of Senior Leaders, Budget Holders and Commissioners and to support the development of PBS champions and leaders within organisations</a:t>
            </a:r>
          </a:p>
          <a:p>
            <a:pPr marL="285750" indent="-285750">
              <a:buFont typeface="Arial" panose="020B0604020202020204" pitchFamily="34" charset="0"/>
              <a:buChar char="•"/>
            </a:pPr>
            <a:r>
              <a:rPr lang="en-GB" sz="1200" dirty="0"/>
              <a:t>Our prioritisation for funding is therefore focusing more now on the provision of training for these cohorts.</a:t>
            </a:r>
          </a:p>
          <a:p>
            <a:pPr marL="285750" indent="-285750">
              <a:buFont typeface="Arial" panose="020B0604020202020204" pitchFamily="34" charset="0"/>
              <a:buChar char="•"/>
            </a:pPr>
            <a:r>
              <a:rPr lang="en-GB" sz="1200" dirty="0"/>
              <a:t>This will be achieved through promoting this model, combined with funding of the BILD Senior Leadership Training programme and Coaches / higher level PBS </a:t>
            </a:r>
            <a:r>
              <a:rPr lang="en-GB" sz="1200" dirty="0" err="1"/>
              <a:t>Btech</a:t>
            </a:r>
            <a:r>
              <a:rPr lang="en-GB" sz="1200" dirty="0"/>
              <a:t> courses.</a:t>
            </a:r>
          </a:p>
          <a:p>
            <a:endParaRPr lang="en-GB" dirty="0"/>
          </a:p>
          <a:p>
            <a:endParaRPr lang="en-GB" dirty="0"/>
          </a:p>
          <a:p>
            <a:r>
              <a:rPr lang="en-GB" dirty="0"/>
              <a:t>The programme work on 6 workstreams, helping to develop approaches that would benefit from being delivered regionally.</a:t>
            </a:r>
          </a:p>
          <a:p>
            <a:endParaRPr lang="en-GB" dirty="0"/>
          </a:p>
          <a:p>
            <a:r>
              <a:rPr lang="en-GB" dirty="0"/>
              <a:t>Examples of the other workstream projects are;</a:t>
            </a:r>
          </a:p>
          <a:p>
            <a:endParaRPr lang="en-GB" dirty="0"/>
          </a:p>
          <a:p>
            <a:pPr marL="171450" indent="-171450">
              <a:buFont typeface="Arial" panose="020B0604020202020204" pitchFamily="34" charset="0"/>
              <a:buChar char="•"/>
            </a:pPr>
            <a:r>
              <a:rPr lang="en-GB" dirty="0"/>
              <a:t>the health check champions, </a:t>
            </a:r>
          </a:p>
          <a:p>
            <a:pPr marL="171450" indent="-171450">
              <a:buFont typeface="Arial" panose="020B0604020202020204" pitchFamily="34" charset="0"/>
              <a:buChar char="•"/>
            </a:pPr>
            <a:r>
              <a:rPr lang="en-GB" dirty="0"/>
              <a:t>Step up Step down developments in BCUHB,</a:t>
            </a:r>
          </a:p>
          <a:p>
            <a:pPr marL="171450" indent="-171450">
              <a:buFont typeface="Arial" panose="020B0604020202020204" pitchFamily="34" charset="0"/>
              <a:buChar char="•"/>
            </a:pPr>
            <a:r>
              <a:rPr lang="en-GB" dirty="0"/>
              <a:t>the family transitions project delivered by Conwy Connect. </a:t>
            </a:r>
          </a:p>
          <a:p>
            <a:pPr marL="171450" indent="-171450">
              <a:buFont typeface="Arial" panose="020B0604020202020204" pitchFamily="34" charset="0"/>
              <a:buChar char="•"/>
            </a:pPr>
            <a:r>
              <a:rPr lang="en-GB" dirty="0"/>
              <a:t>The supported employment model currently being piloted in central and just about to be called up to the whole region. </a:t>
            </a:r>
          </a:p>
          <a:p>
            <a:endParaRPr lang="en-GB" dirty="0"/>
          </a:p>
        </p:txBody>
      </p:sp>
      <p:sp>
        <p:nvSpPr>
          <p:cNvPr id="4" name="Slide Number Placeholder 3"/>
          <p:cNvSpPr>
            <a:spLocks noGrp="1"/>
          </p:cNvSpPr>
          <p:nvPr>
            <p:ph type="sldNum" sz="quarter" idx="5"/>
          </p:nvPr>
        </p:nvSpPr>
        <p:spPr/>
        <p:txBody>
          <a:bodyPr/>
          <a:lstStyle/>
          <a:p>
            <a:fld id="{DACF1959-013C-4BB0-AF85-5FBD63442F9D}" type="slidenum">
              <a:rPr lang="en-GB" smtClean="0"/>
              <a:t>16</a:t>
            </a:fld>
            <a:endParaRPr lang="en-GB"/>
          </a:p>
        </p:txBody>
      </p:sp>
    </p:spTree>
    <p:extLst>
      <p:ext uri="{BB962C8B-B14F-4D97-AF65-F5344CB8AC3E}">
        <p14:creationId xmlns:p14="http://schemas.microsoft.com/office/powerpoint/2010/main" val="8896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1F74A1-A755-482A-BA5A-ECF4F76E67F9}" type="slidenum">
              <a:rPr lang="en-GB" smtClean="0"/>
              <a:t>21</a:t>
            </a:fld>
            <a:endParaRPr lang="en-GB"/>
          </a:p>
        </p:txBody>
      </p:sp>
    </p:spTree>
    <p:extLst>
      <p:ext uri="{BB962C8B-B14F-4D97-AF65-F5344CB8AC3E}">
        <p14:creationId xmlns:p14="http://schemas.microsoft.com/office/powerpoint/2010/main" val="1271774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89070-2EED-4206-BF4D-58D2C19C7B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B14641-4E0E-4E5F-A233-68018C1F2D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F85267A-AD6C-40B8-81B8-3F14B40CC267}"/>
              </a:ext>
            </a:extLst>
          </p:cNvPr>
          <p:cNvSpPr>
            <a:spLocks noGrp="1"/>
          </p:cNvSpPr>
          <p:nvPr>
            <p:ph type="dt" sz="half" idx="10"/>
          </p:nvPr>
        </p:nvSpPr>
        <p:spPr/>
        <p:txBody>
          <a:bodyPr/>
          <a:lstStyle/>
          <a:p>
            <a:fld id="{9A28485E-B80D-4F3B-9E59-62D78CF01FC9}" type="datetimeFigureOut">
              <a:rPr lang="en-GB" smtClean="0"/>
              <a:t>09/10/2024</a:t>
            </a:fld>
            <a:endParaRPr lang="en-GB"/>
          </a:p>
        </p:txBody>
      </p:sp>
      <p:sp>
        <p:nvSpPr>
          <p:cNvPr id="5" name="Footer Placeholder 4">
            <a:extLst>
              <a:ext uri="{FF2B5EF4-FFF2-40B4-BE49-F238E27FC236}">
                <a16:creationId xmlns:a16="http://schemas.microsoft.com/office/drawing/2014/main" id="{2C7B47AA-71D0-4D8C-B143-850E0671A7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98E2CD-A515-4F96-93DF-D27AB1B99B97}"/>
              </a:ext>
            </a:extLst>
          </p:cNvPr>
          <p:cNvSpPr>
            <a:spLocks noGrp="1"/>
          </p:cNvSpPr>
          <p:nvPr>
            <p:ph type="sldNum" sz="quarter" idx="12"/>
          </p:nvPr>
        </p:nvSpPr>
        <p:spPr/>
        <p:txBody>
          <a:bodyPr/>
          <a:lstStyle/>
          <a:p>
            <a:fld id="{A0BB1E48-C9C0-498B-B5B8-058B64D3DA05}" type="slidenum">
              <a:rPr lang="en-GB" smtClean="0"/>
              <a:t>‹#›</a:t>
            </a:fld>
            <a:endParaRPr lang="en-GB"/>
          </a:p>
        </p:txBody>
      </p:sp>
    </p:spTree>
    <p:extLst>
      <p:ext uri="{BB962C8B-B14F-4D97-AF65-F5344CB8AC3E}">
        <p14:creationId xmlns:p14="http://schemas.microsoft.com/office/powerpoint/2010/main" val="2721290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FCAC0-F3A8-48F3-9146-34BFF4FB77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A67B42-09EE-4C60-B237-C2BD4EB1CE1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ADE237-440F-4B7B-B48D-B7F85434F75B}"/>
              </a:ext>
            </a:extLst>
          </p:cNvPr>
          <p:cNvSpPr>
            <a:spLocks noGrp="1"/>
          </p:cNvSpPr>
          <p:nvPr>
            <p:ph type="dt" sz="half" idx="10"/>
          </p:nvPr>
        </p:nvSpPr>
        <p:spPr/>
        <p:txBody>
          <a:bodyPr/>
          <a:lstStyle/>
          <a:p>
            <a:fld id="{9A28485E-B80D-4F3B-9E59-62D78CF01FC9}" type="datetimeFigureOut">
              <a:rPr lang="en-GB" smtClean="0"/>
              <a:t>09/10/2024</a:t>
            </a:fld>
            <a:endParaRPr lang="en-GB"/>
          </a:p>
        </p:txBody>
      </p:sp>
      <p:sp>
        <p:nvSpPr>
          <p:cNvPr id="5" name="Footer Placeholder 4">
            <a:extLst>
              <a:ext uri="{FF2B5EF4-FFF2-40B4-BE49-F238E27FC236}">
                <a16:creationId xmlns:a16="http://schemas.microsoft.com/office/drawing/2014/main" id="{F12890FC-6F67-477F-8A29-2ED30EDC0A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29F702-EAB4-432B-BA6F-32EB6440881D}"/>
              </a:ext>
            </a:extLst>
          </p:cNvPr>
          <p:cNvSpPr>
            <a:spLocks noGrp="1"/>
          </p:cNvSpPr>
          <p:nvPr>
            <p:ph type="sldNum" sz="quarter" idx="12"/>
          </p:nvPr>
        </p:nvSpPr>
        <p:spPr/>
        <p:txBody>
          <a:bodyPr/>
          <a:lstStyle/>
          <a:p>
            <a:fld id="{A0BB1E48-C9C0-498B-B5B8-058B64D3DA05}" type="slidenum">
              <a:rPr lang="en-GB" smtClean="0"/>
              <a:t>‹#›</a:t>
            </a:fld>
            <a:endParaRPr lang="en-GB"/>
          </a:p>
        </p:txBody>
      </p:sp>
    </p:spTree>
    <p:extLst>
      <p:ext uri="{BB962C8B-B14F-4D97-AF65-F5344CB8AC3E}">
        <p14:creationId xmlns:p14="http://schemas.microsoft.com/office/powerpoint/2010/main" val="235151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552056-CBD0-45FE-B578-3FF7CA924F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7F6423-A02C-4D06-8727-765105B5EE6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8A19E1-357A-4645-AC30-C228517F8073}"/>
              </a:ext>
            </a:extLst>
          </p:cNvPr>
          <p:cNvSpPr>
            <a:spLocks noGrp="1"/>
          </p:cNvSpPr>
          <p:nvPr>
            <p:ph type="dt" sz="half" idx="10"/>
          </p:nvPr>
        </p:nvSpPr>
        <p:spPr/>
        <p:txBody>
          <a:bodyPr/>
          <a:lstStyle/>
          <a:p>
            <a:fld id="{9A28485E-B80D-4F3B-9E59-62D78CF01FC9}" type="datetimeFigureOut">
              <a:rPr lang="en-GB" smtClean="0"/>
              <a:t>09/10/2024</a:t>
            </a:fld>
            <a:endParaRPr lang="en-GB"/>
          </a:p>
        </p:txBody>
      </p:sp>
      <p:sp>
        <p:nvSpPr>
          <p:cNvPr id="5" name="Footer Placeholder 4">
            <a:extLst>
              <a:ext uri="{FF2B5EF4-FFF2-40B4-BE49-F238E27FC236}">
                <a16:creationId xmlns:a16="http://schemas.microsoft.com/office/drawing/2014/main" id="{1C09CC0C-B438-48E5-84E6-73AF33F317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6CADA2-D2F9-484A-BB4A-084EC28947C3}"/>
              </a:ext>
            </a:extLst>
          </p:cNvPr>
          <p:cNvSpPr>
            <a:spLocks noGrp="1"/>
          </p:cNvSpPr>
          <p:nvPr>
            <p:ph type="sldNum" sz="quarter" idx="12"/>
          </p:nvPr>
        </p:nvSpPr>
        <p:spPr/>
        <p:txBody>
          <a:bodyPr/>
          <a:lstStyle/>
          <a:p>
            <a:fld id="{A0BB1E48-C9C0-498B-B5B8-058B64D3DA05}" type="slidenum">
              <a:rPr lang="en-GB" smtClean="0"/>
              <a:t>‹#›</a:t>
            </a:fld>
            <a:endParaRPr lang="en-GB"/>
          </a:p>
        </p:txBody>
      </p:sp>
    </p:spTree>
    <p:extLst>
      <p:ext uri="{BB962C8B-B14F-4D97-AF65-F5344CB8AC3E}">
        <p14:creationId xmlns:p14="http://schemas.microsoft.com/office/powerpoint/2010/main" val="3327345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4" name="Picture 3" descr="A group of people sitting next to a person&#10;&#10;Description automatically generated">
            <a:extLst>
              <a:ext uri="{FF2B5EF4-FFF2-40B4-BE49-F238E27FC236}">
                <a16:creationId xmlns:a16="http://schemas.microsoft.com/office/drawing/2014/main" id="{4AF7D064-3FD2-8042-877F-A1141B0F1A60}"/>
              </a:ext>
            </a:extLst>
          </p:cNvPr>
          <p:cNvPicPr>
            <a:picLocks noChangeAspect="1"/>
          </p:cNvPicPr>
          <p:nvPr userDrawn="1"/>
        </p:nvPicPr>
        <p:blipFill>
          <a:blip r:embed="rId2"/>
          <a:stretch>
            <a:fillRect/>
          </a:stretch>
        </p:blipFill>
        <p:spPr>
          <a:xfrm>
            <a:off x="0" y="3292838"/>
            <a:ext cx="12192000" cy="2984500"/>
          </a:xfrm>
          <a:prstGeom prst="rect">
            <a:avLst/>
          </a:prstGeom>
        </p:spPr>
      </p:pic>
    </p:spTree>
    <p:extLst>
      <p:ext uri="{BB962C8B-B14F-4D97-AF65-F5344CB8AC3E}">
        <p14:creationId xmlns:p14="http://schemas.microsoft.com/office/powerpoint/2010/main" val="427298693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6" name="Picture 5">
            <a:extLst>
              <a:ext uri="{FF2B5EF4-FFF2-40B4-BE49-F238E27FC236}">
                <a16:creationId xmlns:a16="http://schemas.microsoft.com/office/drawing/2014/main" id="{38A4FE44-5611-764D-A6AE-AA87C019C28D}"/>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217065052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82E5A7EA-545A-4244-9686-0E869516DFFF}"/>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63073107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5D1CD9AB-DEE5-3A4E-80FA-F8A83398EA1C}"/>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146460316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8D6459D4-E8E1-994B-8D26-6D736958A348}"/>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320777479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8009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4">
    <p:spTree>
      <p:nvGrpSpPr>
        <p:cNvPr id="1" name=""/>
        <p:cNvGrpSpPr/>
        <p:nvPr/>
      </p:nvGrpSpPr>
      <p:grpSpPr>
        <a:xfrm>
          <a:off x="0" y="0"/>
          <a:ext cx="0" cy="0"/>
          <a:chOff x="0" y="0"/>
          <a:chExt cx="0" cy="0"/>
        </a:xfrm>
      </p:grpSpPr>
      <p:sp>
        <p:nvSpPr>
          <p:cNvPr id="7" name="Title 1"/>
          <p:cNvSpPr>
            <a:spLocks noGrp="1"/>
          </p:cNvSpPr>
          <p:nvPr>
            <p:ph type="title"/>
          </p:nvPr>
        </p:nvSpPr>
        <p:spPr>
          <a:xfrm>
            <a:off x="257057" y="1525057"/>
            <a:ext cx="7395993"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a:t>Click to edit Master title style</a:t>
            </a:r>
            <a:endParaRPr lang="en-GB"/>
          </a:p>
        </p:txBody>
      </p:sp>
      <p:sp>
        <p:nvSpPr>
          <p:cNvPr id="8" name="Text Placeholder 7"/>
          <p:cNvSpPr>
            <a:spLocks noGrp="1"/>
          </p:cNvSpPr>
          <p:nvPr>
            <p:ph type="body" sz="quarter" idx="10"/>
          </p:nvPr>
        </p:nvSpPr>
        <p:spPr>
          <a:xfrm>
            <a:off x="305513" y="3531133"/>
            <a:ext cx="11445812"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1"/>
          </p:nvPr>
        </p:nvSpPr>
        <p:spPr>
          <a:xfrm>
            <a:off x="308317" y="2759727"/>
            <a:ext cx="11457697"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cxnSp>
        <p:nvCxnSpPr>
          <p:cNvPr id="5" name="Straight Connector 4"/>
          <p:cNvCxnSpPr/>
          <p:nvPr userDrawn="1"/>
        </p:nvCxnSpPr>
        <p:spPr>
          <a:xfrm>
            <a:off x="425986" y="6621137"/>
            <a:ext cx="11340029"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826000" cy="1314450"/>
          </a:xfrm>
          <a:prstGeom prst="rect">
            <a:avLst/>
          </a:prstGeom>
        </p:spPr>
      </p:pic>
    </p:spTree>
    <p:extLst>
      <p:ext uri="{BB962C8B-B14F-4D97-AF65-F5344CB8AC3E}">
        <p14:creationId xmlns:p14="http://schemas.microsoft.com/office/powerpoint/2010/main" val="4205200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3">
    <p:spTree>
      <p:nvGrpSpPr>
        <p:cNvPr id="1" name=""/>
        <p:cNvGrpSpPr/>
        <p:nvPr/>
      </p:nvGrpSpPr>
      <p:grpSpPr>
        <a:xfrm>
          <a:off x="0" y="0"/>
          <a:ext cx="0" cy="0"/>
          <a:chOff x="0" y="0"/>
          <a:chExt cx="0" cy="0"/>
        </a:xfrm>
      </p:grpSpPr>
      <p:sp>
        <p:nvSpPr>
          <p:cNvPr id="7" name="Title 1"/>
          <p:cNvSpPr>
            <a:spLocks noGrp="1"/>
          </p:cNvSpPr>
          <p:nvPr>
            <p:ph type="title"/>
          </p:nvPr>
        </p:nvSpPr>
        <p:spPr>
          <a:xfrm>
            <a:off x="257057" y="1525057"/>
            <a:ext cx="7395993"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a:t>Click to edit Master title style</a:t>
            </a:r>
            <a:endParaRPr lang="en-GB"/>
          </a:p>
        </p:txBody>
      </p:sp>
      <p:sp>
        <p:nvSpPr>
          <p:cNvPr id="8" name="Text Placeholder 7"/>
          <p:cNvSpPr>
            <a:spLocks noGrp="1"/>
          </p:cNvSpPr>
          <p:nvPr>
            <p:ph type="body" sz="quarter" idx="10"/>
          </p:nvPr>
        </p:nvSpPr>
        <p:spPr>
          <a:xfrm>
            <a:off x="305513" y="3531133"/>
            <a:ext cx="11445812"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1"/>
          </p:nvPr>
        </p:nvSpPr>
        <p:spPr>
          <a:xfrm>
            <a:off x="308317" y="2759727"/>
            <a:ext cx="11457697"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a:t>Click to edit Master text styles</a:t>
            </a:r>
          </a:p>
        </p:txBody>
      </p:sp>
      <p:cxnSp>
        <p:nvCxnSpPr>
          <p:cNvPr id="5" name="Straight Connector 4"/>
          <p:cNvCxnSpPr/>
          <p:nvPr userDrawn="1"/>
        </p:nvCxnSpPr>
        <p:spPr>
          <a:xfrm>
            <a:off x="425986" y="6621137"/>
            <a:ext cx="11340029"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826000" cy="1314450"/>
          </a:xfrm>
          <a:prstGeom prst="rect">
            <a:avLst/>
          </a:prstGeom>
        </p:spPr>
      </p:pic>
    </p:spTree>
    <p:extLst>
      <p:ext uri="{BB962C8B-B14F-4D97-AF65-F5344CB8AC3E}">
        <p14:creationId xmlns:p14="http://schemas.microsoft.com/office/powerpoint/2010/main" val="74917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83CD6-AB40-47D1-91AE-1E7EC99036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3564B7-A891-4B5E-AA8D-4A4F5DB2EB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677D29-F4B5-4AE6-A9BC-6C79655383F0}"/>
              </a:ext>
            </a:extLst>
          </p:cNvPr>
          <p:cNvSpPr>
            <a:spLocks noGrp="1"/>
          </p:cNvSpPr>
          <p:nvPr>
            <p:ph type="dt" sz="half" idx="10"/>
          </p:nvPr>
        </p:nvSpPr>
        <p:spPr/>
        <p:txBody>
          <a:bodyPr/>
          <a:lstStyle/>
          <a:p>
            <a:fld id="{9A28485E-B80D-4F3B-9E59-62D78CF01FC9}" type="datetimeFigureOut">
              <a:rPr lang="en-GB" smtClean="0"/>
              <a:t>09/10/2024</a:t>
            </a:fld>
            <a:endParaRPr lang="en-GB"/>
          </a:p>
        </p:txBody>
      </p:sp>
      <p:sp>
        <p:nvSpPr>
          <p:cNvPr id="5" name="Footer Placeholder 4">
            <a:extLst>
              <a:ext uri="{FF2B5EF4-FFF2-40B4-BE49-F238E27FC236}">
                <a16:creationId xmlns:a16="http://schemas.microsoft.com/office/drawing/2014/main" id="{677F1428-CD58-46B1-8CDE-ED5215F03B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289790-F50E-40D6-BC56-420DBAE57EE8}"/>
              </a:ext>
            </a:extLst>
          </p:cNvPr>
          <p:cNvSpPr>
            <a:spLocks noGrp="1"/>
          </p:cNvSpPr>
          <p:nvPr>
            <p:ph type="sldNum" sz="quarter" idx="12"/>
          </p:nvPr>
        </p:nvSpPr>
        <p:spPr/>
        <p:txBody>
          <a:bodyPr/>
          <a:lstStyle/>
          <a:p>
            <a:fld id="{A0BB1E48-C9C0-498B-B5B8-058B64D3DA05}" type="slidenum">
              <a:rPr lang="en-GB" smtClean="0"/>
              <a:t>‹#›</a:t>
            </a:fld>
            <a:endParaRPr lang="en-GB"/>
          </a:p>
        </p:txBody>
      </p:sp>
    </p:spTree>
    <p:extLst>
      <p:ext uri="{BB962C8B-B14F-4D97-AF65-F5344CB8AC3E}">
        <p14:creationId xmlns:p14="http://schemas.microsoft.com/office/powerpoint/2010/main" val="2948345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A9F34-9EBB-46A1-BE7B-372B39FD1D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7270BE-5AC5-4B6D-A3BA-F8B1294F2C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D28CD46-8F7A-43F7-A622-E2DB341A28FD}"/>
              </a:ext>
            </a:extLst>
          </p:cNvPr>
          <p:cNvSpPr>
            <a:spLocks noGrp="1"/>
          </p:cNvSpPr>
          <p:nvPr>
            <p:ph type="dt" sz="half" idx="10"/>
          </p:nvPr>
        </p:nvSpPr>
        <p:spPr/>
        <p:txBody>
          <a:bodyPr/>
          <a:lstStyle/>
          <a:p>
            <a:fld id="{9A28485E-B80D-4F3B-9E59-62D78CF01FC9}" type="datetimeFigureOut">
              <a:rPr lang="en-GB" smtClean="0"/>
              <a:t>09/10/2024</a:t>
            </a:fld>
            <a:endParaRPr lang="en-GB"/>
          </a:p>
        </p:txBody>
      </p:sp>
      <p:sp>
        <p:nvSpPr>
          <p:cNvPr id="5" name="Footer Placeholder 4">
            <a:extLst>
              <a:ext uri="{FF2B5EF4-FFF2-40B4-BE49-F238E27FC236}">
                <a16:creationId xmlns:a16="http://schemas.microsoft.com/office/drawing/2014/main" id="{AC5D3589-9F52-4C7F-88D0-73EAB3E40A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F0D8C3-D9C0-4CCA-A946-32B00AA08A0D}"/>
              </a:ext>
            </a:extLst>
          </p:cNvPr>
          <p:cNvSpPr>
            <a:spLocks noGrp="1"/>
          </p:cNvSpPr>
          <p:nvPr>
            <p:ph type="sldNum" sz="quarter" idx="12"/>
          </p:nvPr>
        </p:nvSpPr>
        <p:spPr/>
        <p:txBody>
          <a:bodyPr/>
          <a:lstStyle/>
          <a:p>
            <a:fld id="{A0BB1E48-C9C0-498B-B5B8-058B64D3DA05}" type="slidenum">
              <a:rPr lang="en-GB" smtClean="0"/>
              <a:t>‹#›</a:t>
            </a:fld>
            <a:endParaRPr lang="en-GB"/>
          </a:p>
        </p:txBody>
      </p:sp>
    </p:spTree>
    <p:extLst>
      <p:ext uri="{BB962C8B-B14F-4D97-AF65-F5344CB8AC3E}">
        <p14:creationId xmlns:p14="http://schemas.microsoft.com/office/powerpoint/2010/main" val="3915596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1619B-8AF2-4EAD-8D30-15E89E6FE0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FFF7C6-491B-4169-A3CF-282C244D780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7E0E665-B568-424C-80F1-5801060A3EA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87E547-B542-4385-8C7A-7A2EB47DB09B}"/>
              </a:ext>
            </a:extLst>
          </p:cNvPr>
          <p:cNvSpPr>
            <a:spLocks noGrp="1"/>
          </p:cNvSpPr>
          <p:nvPr>
            <p:ph type="dt" sz="half" idx="10"/>
          </p:nvPr>
        </p:nvSpPr>
        <p:spPr/>
        <p:txBody>
          <a:bodyPr/>
          <a:lstStyle/>
          <a:p>
            <a:fld id="{9A28485E-B80D-4F3B-9E59-62D78CF01FC9}" type="datetimeFigureOut">
              <a:rPr lang="en-GB" smtClean="0"/>
              <a:t>09/10/2024</a:t>
            </a:fld>
            <a:endParaRPr lang="en-GB"/>
          </a:p>
        </p:txBody>
      </p:sp>
      <p:sp>
        <p:nvSpPr>
          <p:cNvPr id="6" name="Footer Placeholder 5">
            <a:extLst>
              <a:ext uri="{FF2B5EF4-FFF2-40B4-BE49-F238E27FC236}">
                <a16:creationId xmlns:a16="http://schemas.microsoft.com/office/drawing/2014/main" id="{14C664F9-1719-49CB-BE22-2E69FE61C1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B247D8-4B46-4E58-9C03-39F183E6AA71}"/>
              </a:ext>
            </a:extLst>
          </p:cNvPr>
          <p:cNvSpPr>
            <a:spLocks noGrp="1"/>
          </p:cNvSpPr>
          <p:nvPr>
            <p:ph type="sldNum" sz="quarter" idx="12"/>
          </p:nvPr>
        </p:nvSpPr>
        <p:spPr/>
        <p:txBody>
          <a:bodyPr/>
          <a:lstStyle/>
          <a:p>
            <a:fld id="{A0BB1E48-C9C0-498B-B5B8-058B64D3DA05}" type="slidenum">
              <a:rPr lang="en-GB" smtClean="0"/>
              <a:t>‹#›</a:t>
            </a:fld>
            <a:endParaRPr lang="en-GB"/>
          </a:p>
        </p:txBody>
      </p:sp>
    </p:spTree>
    <p:extLst>
      <p:ext uri="{BB962C8B-B14F-4D97-AF65-F5344CB8AC3E}">
        <p14:creationId xmlns:p14="http://schemas.microsoft.com/office/powerpoint/2010/main" val="3385075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F0CC-2692-402C-99F3-3DD9343E8C5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5B34EC-3E0B-4B25-98C5-10EBDF46B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4F5EB6-6D65-4122-ADCE-6BBF1C3DA3B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5A1CFE7-671C-4F50-899E-4C4B662FB9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381B745-E578-45DC-B823-D5F6F9C63FC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66DD2B2-1E79-4675-86A9-10A7CC3FCB89}"/>
              </a:ext>
            </a:extLst>
          </p:cNvPr>
          <p:cNvSpPr>
            <a:spLocks noGrp="1"/>
          </p:cNvSpPr>
          <p:nvPr>
            <p:ph type="dt" sz="half" idx="10"/>
          </p:nvPr>
        </p:nvSpPr>
        <p:spPr/>
        <p:txBody>
          <a:bodyPr/>
          <a:lstStyle/>
          <a:p>
            <a:fld id="{9A28485E-B80D-4F3B-9E59-62D78CF01FC9}" type="datetimeFigureOut">
              <a:rPr lang="en-GB" smtClean="0"/>
              <a:t>09/10/2024</a:t>
            </a:fld>
            <a:endParaRPr lang="en-GB"/>
          </a:p>
        </p:txBody>
      </p:sp>
      <p:sp>
        <p:nvSpPr>
          <p:cNvPr id="8" name="Footer Placeholder 7">
            <a:extLst>
              <a:ext uri="{FF2B5EF4-FFF2-40B4-BE49-F238E27FC236}">
                <a16:creationId xmlns:a16="http://schemas.microsoft.com/office/drawing/2014/main" id="{D4B5DCE8-E3D6-49EE-8158-9925BDADBA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591BD7-DD33-4A3E-BAAA-22A66EC8E1B8}"/>
              </a:ext>
            </a:extLst>
          </p:cNvPr>
          <p:cNvSpPr>
            <a:spLocks noGrp="1"/>
          </p:cNvSpPr>
          <p:nvPr>
            <p:ph type="sldNum" sz="quarter" idx="12"/>
          </p:nvPr>
        </p:nvSpPr>
        <p:spPr/>
        <p:txBody>
          <a:bodyPr/>
          <a:lstStyle/>
          <a:p>
            <a:fld id="{A0BB1E48-C9C0-498B-B5B8-058B64D3DA05}" type="slidenum">
              <a:rPr lang="en-GB" smtClean="0"/>
              <a:t>‹#›</a:t>
            </a:fld>
            <a:endParaRPr lang="en-GB"/>
          </a:p>
        </p:txBody>
      </p:sp>
    </p:spTree>
    <p:extLst>
      <p:ext uri="{BB962C8B-B14F-4D97-AF65-F5344CB8AC3E}">
        <p14:creationId xmlns:p14="http://schemas.microsoft.com/office/powerpoint/2010/main" val="3077057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FE237-1ACC-4186-B093-229D5A46A4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4ED9599-DD8E-4BFC-8C71-D4C08326A559}"/>
              </a:ext>
            </a:extLst>
          </p:cNvPr>
          <p:cNvSpPr>
            <a:spLocks noGrp="1"/>
          </p:cNvSpPr>
          <p:nvPr>
            <p:ph type="dt" sz="half" idx="10"/>
          </p:nvPr>
        </p:nvSpPr>
        <p:spPr/>
        <p:txBody>
          <a:bodyPr/>
          <a:lstStyle/>
          <a:p>
            <a:fld id="{9A28485E-B80D-4F3B-9E59-62D78CF01FC9}" type="datetimeFigureOut">
              <a:rPr lang="en-GB" smtClean="0"/>
              <a:t>09/10/2024</a:t>
            </a:fld>
            <a:endParaRPr lang="en-GB"/>
          </a:p>
        </p:txBody>
      </p:sp>
      <p:sp>
        <p:nvSpPr>
          <p:cNvPr id="4" name="Footer Placeholder 3">
            <a:extLst>
              <a:ext uri="{FF2B5EF4-FFF2-40B4-BE49-F238E27FC236}">
                <a16:creationId xmlns:a16="http://schemas.microsoft.com/office/drawing/2014/main" id="{5DD62382-78F7-48A2-958D-A1C66CE186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F28E36-0726-4548-9672-E942AACF489C}"/>
              </a:ext>
            </a:extLst>
          </p:cNvPr>
          <p:cNvSpPr>
            <a:spLocks noGrp="1"/>
          </p:cNvSpPr>
          <p:nvPr>
            <p:ph type="sldNum" sz="quarter" idx="12"/>
          </p:nvPr>
        </p:nvSpPr>
        <p:spPr/>
        <p:txBody>
          <a:bodyPr/>
          <a:lstStyle/>
          <a:p>
            <a:fld id="{A0BB1E48-C9C0-498B-B5B8-058B64D3DA05}" type="slidenum">
              <a:rPr lang="en-GB" smtClean="0"/>
              <a:t>‹#›</a:t>
            </a:fld>
            <a:endParaRPr lang="en-GB"/>
          </a:p>
        </p:txBody>
      </p:sp>
    </p:spTree>
    <p:extLst>
      <p:ext uri="{BB962C8B-B14F-4D97-AF65-F5344CB8AC3E}">
        <p14:creationId xmlns:p14="http://schemas.microsoft.com/office/powerpoint/2010/main" val="47388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581016-D280-48C3-AB4C-26C047459770}"/>
              </a:ext>
            </a:extLst>
          </p:cNvPr>
          <p:cNvSpPr>
            <a:spLocks noGrp="1"/>
          </p:cNvSpPr>
          <p:nvPr>
            <p:ph type="dt" sz="half" idx="10"/>
          </p:nvPr>
        </p:nvSpPr>
        <p:spPr/>
        <p:txBody>
          <a:bodyPr/>
          <a:lstStyle/>
          <a:p>
            <a:fld id="{9A28485E-B80D-4F3B-9E59-62D78CF01FC9}" type="datetimeFigureOut">
              <a:rPr lang="en-GB" smtClean="0"/>
              <a:t>09/10/2024</a:t>
            </a:fld>
            <a:endParaRPr lang="en-GB"/>
          </a:p>
        </p:txBody>
      </p:sp>
      <p:sp>
        <p:nvSpPr>
          <p:cNvPr id="3" name="Footer Placeholder 2">
            <a:extLst>
              <a:ext uri="{FF2B5EF4-FFF2-40B4-BE49-F238E27FC236}">
                <a16:creationId xmlns:a16="http://schemas.microsoft.com/office/drawing/2014/main" id="{9A0EBAF2-C9A9-44DD-8D47-E9A0F8007E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FD06D19-2E8C-4D61-BE4B-E3BBFE27A95C}"/>
              </a:ext>
            </a:extLst>
          </p:cNvPr>
          <p:cNvSpPr>
            <a:spLocks noGrp="1"/>
          </p:cNvSpPr>
          <p:nvPr>
            <p:ph type="sldNum" sz="quarter" idx="12"/>
          </p:nvPr>
        </p:nvSpPr>
        <p:spPr/>
        <p:txBody>
          <a:bodyPr/>
          <a:lstStyle/>
          <a:p>
            <a:fld id="{A0BB1E48-C9C0-498B-B5B8-058B64D3DA05}" type="slidenum">
              <a:rPr lang="en-GB" smtClean="0"/>
              <a:t>‹#›</a:t>
            </a:fld>
            <a:endParaRPr lang="en-GB"/>
          </a:p>
        </p:txBody>
      </p:sp>
    </p:spTree>
    <p:extLst>
      <p:ext uri="{BB962C8B-B14F-4D97-AF65-F5344CB8AC3E}">
        <p14:creationId xmlns:p14="http://schemas.microsoft.com/office/powerpoint/2010/main" val="1679946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E3375-5E18-4D25-B229-072802248D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43C3C50-6661-4BF8-9026-142DD0E03D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A7E89A3-E133-414C-B904-6BE9C3DE1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00F875-6824-4DE0-BA0C-7E61C2B13A12}"/>
              </a:ext>
            </a:extLst>
          </p:cNvPr>
          <p:cNvSpPr>
            <a:spLocks noGrp="1"/>
          </p:cNvSpPr>
          <p:nvPr>
            <p:ph type="dt" sz="half" idx="10"/>
          </p:nvPr>
        </p:nvSpPr>
        <p:spPr/>
        <p:txBody>
          <a:bodyPr/>
          <a:lstStyle/>
          <a:p>
            <a:fld id="{9A28485E-B80D-4F3B-9E59-62D78CF01FC9}" type="datetimeFigureOut">
              <a:rPr lang="en-GB" smtClean="0"/>
              <a:t>09/10/2024</a:t>
            </a:fld>
            <a:endParaRPr lang="en-GB"/>
          </a:p>
        </p:txBody>
      </p:sp>
      <p:sp>
        <p:nvSpPr>
          <p:cNvPr id="6" name="Footer Placeholder 5">
            <a:extLst>
              <a:ext uri="{FF2B5EF4-FFF2-40B4-BE49-F238E27FC236}">
                <a16:creationId xmlns:a16="http://schemas.microsoft.com/office/drawing/2014/main" id="{FD25C010-FCE5-4E3B-B594-13F4362646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2B635F-F0E0-4F19-8F35-1A23BFB370B6}"/>
              </a:ext>
            </a:extLst>
          </p:cNvPr>
          <p:cNvSpPr>
            <a:spLocks noGrp="1"/>
          </p:cNvSpPr>
          <p:nvPr>
            <p:ph type="sldNum" sz="quarter" idx="12"/>
          </p:nvPr>
        </p:nvSpPr>
        <p:spPr/>
        <p:txBody>
          <a:bodyPr/>
          <a:lstStyle/>
          <a:p>
            <a:fld id="{A0BB1E48-C9C0-498B-B5B8-058B64D3DA05}" type="slidenum">
              <a:rPr lang="en-GB" smtClean="0"/>
              <a:t>‹#›</a:t>
            </a:fld>
            <a:endParaRPr lang="en-GB"/>
          </a:p>
        </p:txBody>
      </p:sp>
    </p:spTree>
    <p:extLst>
      <p:ext uri="{BB962C8B-B14F-4D97-AF65-F5344CB8AC3E}">
        <p14:creationId xmlns:p14="http://schemas.microsoft.com/office/powerpoint/2010/main" val="154449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B291B-08F9-4B04-8481-913D170F2C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6B0352B-4343-4CEB-AE9A-339BEB2146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430CAB9-1D56-4858-9084-204E34B9E8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0B7717-0857-4CF8-BC87-9F86D501B75D}"/>
              </a:ext>
            </a:extLst>
          </p:cNvPr>
          <p:cNvSpPr>
            <a:spLocks noGrp="1"/>
          </p:cNvSpPr>
          <p:nvPr>
            <p:ph type="dt" sz="half" idx="10"/>
          </p:nvPr>
        </p:nvSpPr>
        <p:spPr/>
        <p:txBody>
          <a:bodyPr/>
          <a:lstStyle/>
          <a:p>
            <a:fld id="{9A28485E-B80D-4F3B-9E59-62D78CF01FC9}" type="datetimeFigureOut">
              <a:rPr lang="en-GB" smtClean="0"/>
              <a:t>09/10/2024</a:t>
            </a:fld>
            <a:endParaRPr lang="en-GB"/>
          </a:p>
        </p:txBody>
      </p:sp>
      <p:sp>
        <p:nvSpPr>
          <p:cNvPr id="6" name="Footer Placeholder 5">
            <a:extLst>
              <a:ext uri="{FF2B5EF4-FFF2-40B4-BE49-F238E27FC236}">
                <a16:creationId xmlns:a16="http://schemas.microsoft.com/office/drawing/2014/main" id="{7604AC8F-5D4C-4608-AFFB-E106A133CF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0BD13C-0AFF-487C-879B-D9B1B46DB818}"/>
              </a:ext>
            </a:extLst>
          </p:cNvPr>
          <p:cNvSpPr>
            <a:spLocks noGrp="1"/>
          </p:cNvSpPr>
          <p:nvPr>
            <p:ph type="sldNum" sz="quarter" idx="12"/>
          </p:nvPr>
        </p:nvSpPr>
        <p:spPr/>
        <p:txBody>
          <a:bodyPr/>
          <a:lstStyle/>
          <a:p>
            <a:fld id="{A0BB1E48-C9C0-498B-B5B8-058B64D3DA05}" type="slidenum">
              <a:rPr lang="en-GB" smtClean="0"/>
              <a:t>‹#›</a:t>
            </a:fld>
            <a:endParaRPr lang="en-GB"/>
          </a:p>
        </p:txBody>
      </p:sp>
    </p:spTree>
    <p:extLst>
      <p:ext uri="{BB962C8B-B14F-4D97-AF65-F5344CB8AC3E}">
        <p14:creationId xmlns:p14="http://schemas.microsoft.com/office/powerpoint/2010/main" val="1696651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A80F61-9610-4E05-88B4-D2995CCA4D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7FBBAA-5DEA-4C1B-8455-4EC77CE0C0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31A34D-81AD-4724-AFCC-498E1FFDF5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8485E-B80D-4F3B-9E59-62D78CF01FC9}" type="datetimeFigureOut">
              <a:rPr lang="en-GB" smtClean="0"/>
              <a:t>09/10/2024</a:t>
            </a:fld>
            <a:endParaRPr lang="en-GB"/>
          </a:p>
        </p:txBody>
      </p:sp>
      <p:sp>
        <p:nvSpPr>
          <p:cNvPr id="5" name="Footer Placeholder 4">
            <a:extLst>
              <a:ext uri="{FF2B5EF4-FFF2-40B4-BE49-F238E27FC236}">
                <a16:creationId xmlns:a16="http://schemas.microsoft.com/office/drawing/2014/main" id="{BDECD322-3120-4E84-A7DE-DB06D131F0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F42C9C8-B379-41C3-813F-FC65255AF7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B1E48-C9C0-498B-B5B8-058B64D3DA05}" type="slidenum">
              <a:rPr lang="en-GB" smtClean="0"/>
              <a:t>‹#›</a:t>
            </a:fld>
            <a:endParaRPr lang="en-GB"/>
          </a:p>
        </p:txBody>
      </p:sp>
    </p:spTree>
    <p:extLst>
      <p:ext uri="{BB962C8B-B14F-4D97-AF65-F5344CB8AC3E}">
        <p14:creationId xmlns:p14="http://schemas.microsoft.com/office/powerpoint/2010/main" val="4044607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902613" y="0"/>
            <a:ext cx="2289387" cy="1717040"/>
          </a:xfrm>
          <a:prstGeom prst="rect">
            <a:avLst/>
          </a:prstGeom>
        </p:spPr>
      </p:pic>
    </p:spTree>
    <p:extLst>
      <p:ext uri="{BB962C8B-B14F-4D97-AF65-F5344CB8AC3E}">
        <p14:creationId xmlns:p14="http://schemas.microsoft.com/office/powerpoint/2010/main" val="386429164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9" r:id="rId6"/>
    <p:sldLayoutId id="2147483670" r:id="rId7"/>
    <p:sldLayoutId id="214748367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bild.org.uk/uk-pbs-alliance/" TargetMode="External"/><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northwalestogether.org/"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Heather.Henry@wrexham.gov.uk" TargetMode="External"/><Relationship Id="rId2" Type="http://schemas.openxmlformats.org/officeDocument/2006/relationships/image" Target="../media/image32.JPG"/><Relationship Id="rId1" Type="http://schemas.openxmlformats.org/officeDocument/2006/relationships/slideLayout" Target="../slideLayouts/slideLayout7.xml"/><Relationship Id="rId6" Type="http://schemas.openxmlformats.org/officeDocument/2006/relationships/hyperlink" Target="mailto:SarahHorton@ynysmon.llyw.cymru" TargetMode="External"/><Relationship Id="rId5" Type="http://schemas.openxmlformats.org/officeDocument/2006/relationships/hyperlink" Target="mailto:andrewguy@gwynedd.llyw.cymru" TargetMode="External"/><Relationship Id="rId4" Type="http://schemas.openxmlformats.org/officeDocument/2006/relationships/hyperlink" Target="mailto:emma.edwards1@conwy.gov.uk"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E9DE39-0D6B-12CA-D8CC-FB75DE837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27639" cy="6841989"/>
          </a:xfrm>
          <a:prstGeom prst="rect">
            <a:avLst/>
          </a:prstGeom>
        </p:spPr>
      </p:pic>
      <p:pic>
        <p:nvPicPr>
          <p:cNvPr id="5" name="Picture 4">
            <a:extLst>
              <a:ext uri="{FF2B5EF4-FFF2-40B4-BE49-F238E27FC236}">
                <a16:creationId xmlns:a16="http://schemas.microsoft.com/office/drawing/2014/main" id="{E8970E37-D4A6-C9EE-6369-4FB3CD06E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831" y="-16011"/>
            <a:ext cx="4875963" cy="6858000"/>
          </a:xfrm>
          <a:prstGeom prst="rect">
            <a:avLst/>
          </a:prstGeom>
        </p:spPr>
      </p:pic>
    </p:spTree>
    <p:extLst>
      <p:ext uri="{BB962C8B-B14F-4D97-AF65-F5344CB8AC3E}">
        <p14:creationId xmlns:p14="http://schemas.microsoft.com/office/powerpoint/2010/main" val="349059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9085-7D04-4468-B849-67FDEAEC2310}"/>
              </a:ext>
            </a:extLst>
          </p:cNvPr>
          <p:cNvSpPr>
            <a:spLocks noGrp="1"/>
          </p:cNvSpPr>
          <p:nvPr>
            <p:ph type="title"/>
          </p:nvPr>
        </p:nvSpPr>
        <p:spPr/>
        <p:txBody>
          <a:bodyPr/>
          <a:lstStyle/>
          <a:p>
            <a:r>
              <a:rPr lang="en-GB" dirty="0"/>
              <a:t>Goal</a:t>
            </a:r>
          </a:p>
        </p:txBody>
      </p:sp>
      <p:sp>
        <p:nvSpPr>
          <p:cNvPr id="3" name="Rectangle 2">
            <a:extLst>
              <a:ext uri="{FF2B5EF4-FFF2-40B4-BE49-F238E27FC236}">
                <a16:creationId xmlns:a16="http://schemas.microsoft.com/office/drawing/2014/main" id="{4CF2E1F7-7D6B-4F63-BBD8-EBA306204078}"/>
              </a:ext>
            </a:extLst>
          </p:cNvPr>
          <p:cNvSpPr/>
          <p:nvPr/>
        </p:nvSpPr>
        <p:spPr>
          <a:xfrm>
            <a:off x="838200" y="1791093"/>
            <a:ext cx="10398551" cy="45248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p>
        </p:txBody>
      </p:sp>
      <p:sp>
        <p:nvSpPr>
          <p:cNvPr id="6" name="Title 1">
            <a:extLst>
              <a:ext uri="{FF2B5EF4-FFF2-40B4-BE49-F238E27FC236}">
                <a16:creationId xmlns:a16="http://schemas.microsoft.com/office/drawing/2014/main" id="{9C82D4D0-9A2B-408C-B67F-31C7B6ED5258}"/>
              </a:ext>
            </a:extLst>
          </p:cNvPr>
          <p:cNvSpPr txBox="1">
            <a:spLocks/>
          </p:cNvSpPr>
          <p:nvPr/>
        </p:nvSpPr>
        <p:spPr>
          <a:xfrm>
            <a:off x="838200" y="28683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pic>
        <p:nvPicPr>
          <p:cNvPr id="7" name="Picture 6">
            <a:extLst>
              <a:ext uri="{FF2B5EF4-FFF2-40B4-BE49-F238E27FC236}">
                <a16:creationId xmlns:a16="http://schemas.microsoft.com/office/drawing/2014/main" id="{39231D52-1C38-1536-5010-9885DC7FB5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7367" y="1076086"/>
            <a:ext cx="7855974" cy="5239873"/>
          </a:xfrm>
          <a:prstGeom prst="rect">
            <a:avLst/>
          </a:prstGeom>
        </p:spPr>
      </p:pic>
      <p:sp>
        <p:nvSpPr>
          <p:cNvPr id="4" name="TextBox 3">
            <a:extLst>
              <a:ext uri="{FF2B5EF4-FFF2-40B4-BE49-F238E27FC236}">
                <a16:creationId xmlns:a16="http://schemas.microsoft.com/office/drawing/2014/main" id="{054A85D9-DC55-48E4-921F-22F0702B3F6D}"/>
              </a:ext>
            </a:extLst>
          </p:cNvPr>
          <p:cNvSpPr txBox="1"/>
          <p:nvPr/>
        </p:nvSpPr>
        <p:spPr>
          <a:xfrm>
            <a:off x="208935" y="2279500"/>
            <a:ext cx="7499555" cy="1077218"/>
          </a:xfrm>
          <a:prstGeom prst="rect">
            <a:avLst/>
          </a:prstGeom>
          <a:noFill/>
        </p:spPr>
        <p:txBody>
          <a:bodyPr wrap="square" rtlCol="0">
            <a:spAutoFit/>
          </a:bodyPr>
          <a:lstStyle/>
          <a:p>
            <a:pPr marL="285750" indent="-285750">
              <a:buFont typeface="Arial" panose="020B0604020202020204" pitchFamily="34" charset="0"/>
              <a:buChar char="•"/>
            </a:pPr>
            <a:r>
              <a:rPr lang="en-GB" sz="3200" dirty="0"/>
              <a:t>To increase the prevalence and quality of good PBS within North Wales</a:t>
            </a:r>
          </a:p>
        </p:txBody>
      </p:sp>
    </p:spTree>
    <p:extLst>
      <p:ext uri="{BB962C8B-B14F-4D97-AF65-F5344CB8AC3E}">
        <p14:creationId xmlns:p14="http://schemas.microsoft.com/office/powerpoint/2010/main" val="3166780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333C7E6-3166-C15E-FDB4-C98952456CE5}"/>
              </a:ext>
            </a:extLst>
          </p:cNvPr>
          <p:cNvSpPr/>
          <p:nvPr/>
        </p:nvSpPr>
        <p:spPr>
          <a:xfrm>
            <a:off x="238355" y="4470"/>
            <a:ext cx="3341922" cy="3429000"/>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Promote awareness of ‘good’ PBS and its worth and benefits</a:t>
            </a:r>
          </a:p>
          <a:p>
            <a:pPr algn="ctr"/>
            <a:endParaRPr lang="en-GB" dirty="0"/>
          </a:p>
        </p:txBody>
      </p:sp>
      <p:sp>
        <p:nvSpPr>
          <p:cNvPr id="12" name="Oval 11">
            <a:extLst>
              <a:ext uri="{FF2B5EF4-FFF2-40B4-BE49-F238E27FC236}">
                <a16:creationId xmlns:a16="http://schemas.microsoft.com/office/drawing/2014/main" id="{06EB19CF-B2D3-C861-9709-F6E42E7D6B0B}"/>
              </a:ext>
            </a:extLst>
          </p:cNvPr>
          <p:cNvSpPr/>
          <p:nvPr/>
        </p:nvSpPr>
        <p:spPr>
          <a:xfrm>
            <a:off x="8765302" y="3487392"/>
            <a:ext cx="3185650" cy="3303275"/>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p>
          <a:p>
            <a:pPr algn="ctr"/>
            <a:r>
              <a:rPr lang="en-GB" sz="2400" dirty="0"/>
              <a:t>Develop a network of PBS practitioners that can share information and support each other</a:t>
            </a:r>
          </a:p>
          <a:p>
            <a:pPr algn="ctr"/>
            <a:endParaRPr lang="en-GB" dirty="0"/>
          </a:p>
        </p:txBody>
      </p:sp>
      <p:sp>
        <p:nvSpPr>
          <p:cNvPr id="13" name="Oval 12">
            <a:extLst>
              <a:ext uri="{FF2B5EF4-FFF2-40B4-BE49-F238E27FC236}">
                <a16:creationId xmlns:a16="http://schemas.microsoft.com/office/drawing/2014/main" id="{8964A764-1CC5-F87D-2E0D-71A4BA7CD847}"/>
              </a:ext>
            </a:extLst>
          </p:cNvPr>
          <p:cNvSpPr/>
          <p:nvPr/>
        </p:nvSpPr>
        <p:spPr>
          <a:xfrm>
            <a:off x="165921" y="3487391"/>
            <a:ext cx="3486790" cy="3303275"/>
          </a:xfrm>
          <a:prstGeom prst="ellipse">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Establish a North Wales PBS Community of Practice</a:t>
            </a:r>
          </a:p>
        </p:txBody>
      </p:sp>
      <p:sp>
        <p:nvSpPr>
          <p:cNvPr id="14" name="Oval 13">
            <a:extLst>
              <a:ext uri="{FF2B5EF4-FFF2-40B4-BE49-F238E27FC236}">
                <a16:creationId xmlns:a16="http://schemas.microsoft.com/office/drawing/2014/main" id="{75683232-CB33-7033-4C56-D3A195C5E7C2}"/>
              </a:ext>
            </a:extLst>
          </p:cNvPr>
          <p:cNvSpPr/>
          <p:nvPr/>
        </p:nvSpPr>
        <p:spPr>
          <a:xfrm>
            <a:off x="4080505" y="1391029"/>
            <a:ext cx="4173166" cy="395915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a:p>
            <a:pPr algn="ctr"/>
            <a:r>
              <a:rPr lang="en-GB" sz="3600" dirty="0"/>
              <a:t>Increase the prevalence and quality of good PBS within North Wales</a:t>
            </a:r>
          </a:p>
          <a:p>
            <a:pPr algn="ctr"/>
            <a:endParaRPr lang="en-GB" dirty="0"/>
          </a:p>
        </p:txBody>
      </p:sp>
      <p:sp>
        <p:nvSpPr>
          <p:cNvPr id="3" name="Oval 2">
            <a:extLst>
              <a:ext uri="{FF2B5EF4-FFF2-40B4-BE49-F238E27FC236}">
                <a16:creationId xmlns:a16="http://schemas.microsoft.com/office/drawing/2014/main" id="{4D30FD23-8718-7744-480B-CD99A8FA8912}"/>
              </a:ext>
            </a:extLst>
          </p:cNvPr>
          <p:cNvSpPr/>
          <p:nvPr/>
        </p:nvSpPr>
        <p:spPr>
          <a:xfrm>
            <a:off x="8609031" y="67333"/>
            <a:ext cx="3341921" cy="3303275"/>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Provide support, guidance and funding to help access accredited PBS training and develop Practice Leadership</a:t>
            </a:r>
          </a:p>
        </p:txBody>
      </p:sp>
    </p:spTree>
    <p:extLst>
      <p:ext uri="{BB962C8B-B14F-4D97-AF65-F5344CB8AC3E}">
        <p14:creationId xmlns:p14="http://schemas.microsoft.com/office/powerpoint/2010/main" val="2823321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D639E3-C027-3DA2-6576-217FC332E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980" y="1588770"/>
            <a:ext cx="8702040" cy="3680460"/>
          </a:xfrm>
          <a:prstGeom prst="rect">
            <a:avLst/>
          </a:prstGeom>
        </p:spPr>
      </p:pic>
      <p:sp>
        <p:nvSpPr>
          <p:cNvPr id="4" name="TextBox 3">
            <a:extLst>
              <a:ext uri="{FF2B5EF4-FFF2-40B4-BE49-F238E27FC236}">
                <a16:creationId xmlns:a16="http://schemas.microsoft.com/office/drawing/2014/main" id="{38429101-3ACC-5D51-F0EE-B503E41DD313}"/>
              </a:ext>
            </a:extLst>
          </p:cNvPr>
          <p:cNvSpPr txBox="1"/>
          <p:nvPr/>
        </p:nvSpPr>
        <p:spPr>
          <a:xfrm>
            <a:off x="2286246" y="337355"/>
            <a:ext cx="8160774" cy="1077218"/>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We joined the UK PBS Alliance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https://www.bild.org.uk/uk-pbs-alliance/</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7E4A737-D2A7-4851-E7B0-5D7BA80CE33E}"/>
              </a:ext>
            </a:extLst>
          </p:cNvPr>
          <p:cNvSpPr txBox="1"/>
          <p:nvPr/>
        </p:nvSpPr>
        <p:spPr>
          <a:xfrm>
            <a:off x="1019974" y="5081420"/>
            <a:ext cx="10152052" cy="156966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Very helpful to hear about the experiences from other networks / alliances and to be able to ask about how challenges were resolved e.g. communicating with members</a:t>
            </a:r>
          </a:p>
        </p:txBody>
      </p:sp>
    </p:spTree>
    <p:extLst>
      <p:ext uri="{BB962C8B-B14F-4D97-AF65-F5344CB8AC3E}">
        <p14:creationId xmlns:p14="http://schemas.microsoft.com/office/powerpoint/2010/main" val="382348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19F029-8520-4E48-4488-B657A74B4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0630" y="259080"/>
            <a:ext cx="9730740" cy="6339840"/>
          </a:xfrm>
          <a:prstGeom prst="rect">
            <a:avLst/>
          </a:prstGeom>
        </p:spPr>
      </p:pic>
    </p:spTree>
    <p:extLst>
      <p:ext uri="{BB962C8B-B14F-4D97-AF65-F5344CB8AC3E}">
        <p14:creationId xmlns:p14="http://schemas.microsoft.com/office/powerpoint/2010/main" val="2890976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75683232-CB33-7033-4C56-D3A195C5E7C2}"/>
              </a:ext>
            </a:extLst>
          </p:cNvPr>
          <p:cNvSpPr/>
          <p:nvPr/>
        </p:nvSpPr>
        <p:spPr>
          <a:xfrm>
            <a:off x="4080505" y="1391029"/>
            <a:ext cx="4173166" cy="395915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a:p>
            <a:pPr algn="ctr"/>
            <a:r>
              <a:rPr lang="en-GB" sz="3600" dirty="0"/>
              <a:t>Increase the prevalence and quality of good PBS within North Wales</a:t>
            </a:r>
          </a:p>
          <a:p>
            <a:pPr algn="ctr"/>
            <a:endParaRPr lang="en-GB" dirty="0"/>
          </a:p>
        </p:txBody>
      </p:sp>
      <p:sp>
        <p:nvSpPr>
          <p:cNvPr id="3" name="Oval 2">
            <a:extLst>
              <a:ext uri="{FF2B5EF4-FFF2-40B4-BE49-F238E27FC236}">
                <a16:creationId xmlns:a16="http://schemas.microsoft.com/office/drawing/2014/main" id="{4D30FD23-8718-7744-480B-CD99A8FA8912}"/>
              </a:ext>
            </a:extLst>
          </p:cNvPr>
          <p:cNvSpPr/>
          <p:nvPr/>
        </p:nvSpPr>
        <p:spPr>
          <a:xfrm>
            <a:off x="8609031" y="67333"/>
            <a:ext cx="3341921" cy="3303275"/>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Provide support, guidance and funding to help access accredited PBS training and develop Practice Leadership</a:t>
            </a:r>
          </a:p>
        </p:txBody>
      </p:sp>
    </p:spTree>
    <p:extLst>
      <p:ext uri="{BB962C8B-B14F-4D97-AF65-F5344CB8AC3E}">
        <p14:creationId xmlns:p14="http://schemas.microsoft.com/office/powerpoint/2010/main" val="3132080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6E9E7-5B5B-8C21-0F38-03E3219AE9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DD2601-7673-4B94-08F5-081E51F95524}"/>
              </a:ext>
            </a:extLst>
          </p:cNvPr>
          <p:cNvSpPr>
            <a:spLocks noGrp="1"/>
          </p:cNvSpPr>
          <p:nvPr>
            <p:ph type="title"/>
          </p:nvPr>
        </p:nvSpPr>
        <p:spPr>
          <a:xfrm>
            <a:off x="293451" y="83444"/>
            <a:ext cx="10515600" cy="1325563"/>
          </a:xfrm>
        </p:spPr>
        <p:txBody>
          <a:bodyPr/>
          <a:lstStyle/>
          <a:p>
            <a:r>
              <a:rPr lang="en-GB" dirty="0"/>
              <a:t>Training</a:t>
            </a:r>
          </a:p>
        </p:txBody>
      </p:sp>
      <p:sp>
        <p:nvSpPr>
          <p:cNvPr id="3" name="Rectangle 2">
            <a:extLst>
              <a:ext uri="{FF2B5EF4-FFF2-40B4-BE49-F238E27FC236}">
                <a16:creationId xmlns:a16="http://schemas.microsoft.com/office/drawing/2014/main" id="{4AED2C12-0496-8ED2-3793-4780858D9C5D}"/>
              </a:ext>
            </a:extLst>
          </p:cNvPr>
          <p:cNvSpPr/>
          <p:nvPr/>
        </p:nvSpPr>
        <p:spPr>
          <a:xfrm>
            <a:off x="838200" y="1791093"/>
            <a:ext cx="10398551" cy="45248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61BA08D5-59DD-E173-C5C3-7D94DEDB1473}"/>
              </a:ext>
            </a:extLst>
          </p:cNvPr>
          <p:cNvSpPr txBox="1"/>
          <p:nvPr/>
        </p:nvSpPr>
        <p:spPr>
          <a:xfrm>
            <a:off x="49630" y="946831"/>
            <a:ext cx="11975690" cy="4524315"/>
          </a:xfrm>
          <a:prstGeom prst="rect">
            <a:avLst/>
          </a:prstGeom>
          <a:noFill/>
        </p:spPr>
        <p:txBody>
          <a:bodyPr wrap="square" rtlCol="0">
            <a:spAutoFit/>
          </a:bodyPr>
          <a:lstStyle/>
          <a:p>
            <a:pPr marL="285750" indent="-285750">
              <a:buFont typeface="Arial" panose="020B0604020202020204" pitchFamily="34" charset="0"/>
              <a:buChar char="•"/>
            </a:pPr>
            <a:r>
              <a:rPr lang="en-GB" sz="3200" dirty="0"/>
              <a:t>Funding for PBS training</a:t>
            </a:r>
          </a:p>
          <a:p>
            <a:pPr marL="285750" indent="-285750">
              <a:buFont typeface="Arial" panose="020B0604020202020204" pitchFamily="34" charset="0"/>
              <a:buChar char="•"/>
            </a:pPr>
            <a:r>
              <a:rPr lang="en-GB" sz="3200" dirty="0"/>
              <a:t>Offer support to organisations to articulate a PBS training and development strategy that embraces Practice Leadership and a Whole Systems approach.</a:t>
            </a:r>
          </a:p>
          <a:p>
            <a:pPr marL="285750" indent="-285750">
              <a:buFont typeface="Arial" panose="020B0604020202020204" pitchFamily="34" charset="0"/>
              <a:buChar char="•"/>
            </a:pPr>
            <a:r>
              <a:rPr lang="en-GB" sz="3200" dirty="0"/>
              <a:t>A train the Trainers model could be an invest to save model focused on longevity</a:t>
            </a:r>
          </a:p>
          <a:p>
            <a:pPr marL="285750" indent="-285750">
              <a:buFont typeface="Arial" panose="020B0604020202020204" pitchFamily="34" charset="0"/>
              <a:buChar char="•"/>
            </a:pPr>
            <a:r>
              <a:rPr lang="en-GB" sz="3200" dirty="0"/>
              <a:t>To arrive at a destination of internal capability and fluency to deliver internal high quality PBS training without further external funding</a:t>
            </a:r>
          </a:p>
          <a:p>
            <a:pPr marL="285750" indent="-285750">
              <a:buFont typeface="Arial" panose="020B0604020202020204" pitchFamily="34" charset="0"/>
              <a:buChar char="•"/>
            </a:pPr>
            <a:r>
              <a:rPr lang="en-GB" sz="3200" dirty="0"/>
              <a:t>Supported by BILD and SBUHB</a:t>
            </a:r>
          </a:p>
        </p:txBody>
      </p:sp>
      <p:sp>
        <p:nvSpPr>
          <p:cNvPr id="6" name="Title 1">
            <a:extLst>
              <a:ext uri="{FF2B5EF4-FFF2-40B4-BE49-F238E27FC236}">
                <a16:creationId xmlns:a16="http://schemas.microsoft.com/office/drawing/2014/main" id="{C1E74D24-6FF9-B8E5-9481-450123424C3A}"/>
              </a:ext>
            </a:extLst>
          </p:cNvPr>
          <p:cNvSpPr txBox="1">
            <a:spLocks/>
          </p:cNvSpPr>
          <p:nvPr/>
        </p:nvSpPr>
        <p:spPr>
          <a:xfrm>
            <a:off x="838200" y="28683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402463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51FA7-4661-DABE-014D-C47DB097A656}"/>
              </a:ext>
            </a:extLst>
          </p:cNvPr>
          <p:cNvSpPr>
            <a:spLocks noGrp="1"/>
          </p:cNvSpPr>
          <p:nvPr>
            <p:ph type="title"/>
          </p:nvPr>
        </p:nvSpPr>
        <p:spPr>
          <a:xfrm>
            <a:off x="1622323" y="0"/>
            <a:ext cx="9797428" cy="1877961"/>
          </a:xfrm>
        </p:spPr>
        <p:txBody>
          <a:bodyPr anchor="b">
            <a:normAutofit/>
          </a:bodyPr>
          <a:lstStyle/>
          <a:p>
            <a:r>
              <a:rPr lang="en-GB" dirty="0"/>
              <a:t>North Wales Together: Supporting BILD PBS Senior Leadership Programme </a:t>
            </a:r>
          </a:p>
        </p:txBody>
      </p:sp>
      <p:sp>
        <p:nvSpPr>
          <p:cNvPr id="3" name="Content Placeholder 2">
            <a:extLst>
              <a:ext uri="{FF2B5EF4-FFF2-40B4-BE49-F238E27FC236}">
                <a16:creationId xmlns:a16="http://schemas.microsoft.com/office/drawing/2014/main" id="{909628E7-F576-F5E8-AC7A-D71203EC9320}"/>
              </a:ext>
            </a:extLst>
          </p:cNvPr>
          <p:cNvSpPr>
            <a:spLocks noGrp="1"/>
          </p:cNvSpPr>
          <p:nvPr>
            <p:ph idx="1"/>
          </p:nvPr>
        </p:nvSpPr>
        <p:spPr>
          <a:xfrm>
            <a:off x="0" y="2198765"/>
            <a:ext cx="5323376" cy="3651250"/>
          </a:xfrm>
        </p:spPr>
        <p:txBody>
          <a:bodyPr>
            <a:noAutofit/>
          </a:bodyPr>
          <a:lstStyle/>
          <a:p>
            <a:pPr marL="285750" indent="-285750">
              <a:lnSpc>
                <a:spcPct val="130000"/>
              </a:lnSpc>
              <a:buFont typeface="Arial" panose="020B0604020202020204" pitchFamily="34" charset="0"/>
              <a:buChar char="•"/>
            </a:pPr>
            <a:r>
              <a:rPr lang="en-GB" sz="2400" dirty="0"/>
              <a:t>NWT are investing in funding a BILD Senior Leadership programme</a:t>
            </a:r>
          </a:p>
          <a:p>
            <a:pPr marL="285750" indent="-285750">
              <a:lnSpc>
                <a:spcPct val="130000"/>
              </a:lnSpc>
              <a:buFont typeface="Arial" panose="020B0604020202020204" pitchFamily="34" charset="0"/>
              <a:buChar char="•"/>
            </a:pPr>
            <a:r>
              <a:rPr lang="en-GB" sz="2400" dirty="0"/>
              <a:t>This course will enable participants to think strategically about what support they need to put in place in order to be able to implement PBS fully within their organisation.</a:t>
            </a:r>
          </a:p>
          <a:p>
            <a:pPr marL="285750" indent="-285750">
              <a:lnSpc>
                <a:spcPct val="130000"/>
              </a:lnSpc>
              <a:buFont typeface="Arial" panose="020B0604020202020204" pitchFamily="34" charset="0"/>
              <a:buChar char="•"/>
            </a:pPr>
            <a:endParaRPr lang="en-GB" sz="2400" dirty="0"/>
          </a:p>
        </p:txBody>
      </p:sp>
      <p:pic>
        <p:nvPicPr>
          <p:cNvPr id="6" name="Picture 5">
            <a:extLst>
              <a:ext uri="{FF2B5EF4-FFF2-40B4-BE49-F238E27FC236}">
                <a16:creationId xmlns:a16="http://schemas.microsoft.com/office/drawing/2014/main" id="{D3E32F71-34D8-B0D4-6DAF-BD3BB49C0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3376" y="2198765"/>
            <a:ext cx="6524740" cy="3462293"/>
          </a:xfrm>
          <a:prstGeom prst="rect">
            <a:avLst/>
          </a:prstGeom>
        </p:spPr>
      </p:pic>
    </p:spTree>
    <p:extLst>
      <p:ext uri="{BB962C8B-B14F-4D97-AF65-F5344CB8AC3E}">
        <p14:creationId xmlns:p14="http://schemas.microsoft.com/office/powerpoint/2010/main" val="3066080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333C7E6-3166-C15E-FDB4-C98952456CE5}"/>
              </a:ext>
            </a:extLst>
          </p:cNvPr>
          <p:cNvSpPr/>
          <p:nvPr/>
        </p:nvSpPr>
        <p:spPr>
          <a:xfrm>
            <a:off x="238355" y="4470"/>
            <a:ext cx="3341922" cy="3429000"/>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Promote awareness of ‘good’ PBS and its worth and benefits</a:t>
            </a:r>
          </a:p>
          <a:p>
            <a:pPr algn="ctr"/>
            <a:endParaRPr lang="en-GB" dirty="0"/>
          </a:p>
        </p:txBody>
      </p:sp>
      <p:sp>
        <p:nvSpPr>
          <p:cNvPr id="14" name="Oval 13">
            <a:extLst>
              <a:ext uri="{FF2B5EF4-FFF2-40B4-BE49-F238E27FC236}">
                <a16:creationId xmlns:a16="http://schemas.microsoft.com/office/drawing/2014/main" id="{75683232-CB33-7033-4C56-D3A195C5E7C2}"/>
              </a:ext>
            </a:extLst>
          </p:cNvPr>
          <p:cNvSpPr/>
          <p:nvPr/>
        </p:nvSpPr>
        <p:spPr>
          <a:xfrm>
            <a:off x="4080505" y="1391029"/>
            <a:ext cx="4173166" cy="395915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a:p>
            <a:pPr algn="ctr"/>
            <a:r>
              <a:rPr lang="en-GB" sz="3600" dirty="0"/>
              <a:t>Increase the prevalence and quality of good PBS within North Wales</a:t>
            </a:r>
          </a:p>
          <a:p>
            <a:pPr algn="ctr"/>
            <a:endParaRPr lang="en-GB" dirty="0"/>
          </a:p>
        </p:txBody>
      </p:sp>
    </p:spTree>
    <p:extLst>
      <p:ext uri="{BB962C8B-B14F-4D97-AF65-F5344CB8AC3E}">
        <p14:creationId xmlns:p14="http://schemas.microsoft.com/office/powerpoint/2010/main" val="4142675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9085-7D04-4468-B849-67FDEAEC2310}"/>
              </a:ext>
            </a:extLst>
          </p:cNvPr>
          <p:cNvSpPr>
            <a:spLocks noGrp="1"/>
          </p:cNvSpPr>
          <p:nvPr>
            <p:ph type="title"/>
          </p:nvPr>
        </p:nvSpPr>
        <p:spPr/>
        <p:txBody>
          <a:bodyPr/>
          <a:lstStyle/>
          <a:p>
            <a:r>
              <a:rPr lang="en-GB" dirty="0"/>
              <a:t>Leaflets</a:t>
            </a:r>
          </a:p>
        </p:txBody>
      </p:sp>
      <p:sp>
        <p:nvSpPr>
          <p:cNvPr id="3" name="Rectangle 2">
            <a:extLst>
              <a:ext uri="{FF2B5EF4-FFF2-40B4-BE49-F238E27FC236}">
                <a16:creationId xmlns:a16="http://schemas.microsoft.com/office/drawing/2014/main" id="{4CF2E1F7-7D6B-4F63-BBD8-EBA306204078}"/>
              </a:ext>
            </a:extLst>
          </p:cNvPr>
          <p:cNvSpPr/>
          <p:nvPr/>
        </p:nvSpPr>
        <p:spPr>
          <a:xfrm>
            <a:off x="838200" y="1791093"/>
            <a:ext cx="10398551" cy="45248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054A85D9-DC55-48E4-921F-22F0702B3F6D}"/>
              </a:ext>
            </a:extLst>
          </p:cNvPr>
          <p:cNvSpPr txBox="1"/>
          <p:nvPr/>
        </p:nvSpPr>
        <p:spPr>
          <a:xfrm>
            <a:off x="659876" y="1593130"/>
            <a:ext cx="10515600" cy="5016758"/>
          </a:xfrm>
          <a:prstGeom prst="rect">
            <a:avLst/>
          </a:prstGeom>
          <a:noFill/>
        </p:spPr>
        <p:txBody>
          <a:bodyPr wrap="square" rtlCol="0">
            <a:spAutoFit/>
          </a:bodyPr>
          <a:lstStyle/>
          <a:p>
            <a:pPr marL="285750" indent="-285750">
              <a:buFont typeface="Arial" panose="020B0604020202020204" pitchFamily="34" charset="0"/>
              <a:buChar char="•"/>
            </a:pPr>
            <a:r>
              <a:rPr lang="en-GB" sz="3200" dirty="0"/>
              <a:t>North Wales Positive Behaviour Support Implementation Strategy. January 2024</a:t>
            </a:r>
          </a:p>
          <a:p>
            <a:pPr marL="285750" indent="-285750">
              <a:buFont typeface="Arial" panose="020B0604020202020204" pitchFamily="34" charset="0"/>
              <a:buChar char="•"/>
            </a:pPr>
            <a:r>
              <a:rPr lang="en-GB" sz="3200" dirty="0"/>
              <a:t> North Wales Positive Behaviour Support – Planning together to make things better (Easy Read). March 2024</a:t>
            </a:r>
          </a:p>
          <a:p>
            <a:pPr marL="285750" indent="-285750">
              <a:buFont typeface="Arial" panose="020B0604020202020204" pitchFamily="34" charset="0"/>
              <a:buChar char="•"/>
            </a:pPr>
            <a:r>
              <a:rPr lang="en-GB" sz="3200" dirty="0"/>
              <a:t>Content:</a:t>
            </a:r>
          </a:p>
          <a:p>
            <a:pPr marL="285750" indent="-285750">
              <a:buFont typeface="Arial" panose="020B0604020202020204" pitchFamily="34" charset="0"/>
              <a:buChar char="•"/>
            </a:pPr>
            <a:r>
              <a:rPr lang="en-GB" sz="3200" dirty="0"/>
              <a:t>What is PBS?</a:t>
            </a:r>
          </a:p>
          <a:p>
            <a:pPr marL="285750" indent="-285750">
              <a:buFont typeface="Arial" panose="020B0604020202020204" pitchFamily="34" charset="0"/>
              <a:buChar char="•"/>
            </a:pPr>
            <a:r>
              <a:rPr lang="en-GB" sz="3200" dirty="0"/>
              <a:t>What is good PBS and what does that look like?</a:t>
            </a:r>
          </a:p>
          <a:p>
            <a:pPr marL="285750" indent="-285750">
              <a:buFont typeface="Arial" panose="020B0604020202020204" pitchFamily="34" charset="0"/>
              <a:buChar char="•"/>
            </a:pPr>
            <a:r>
              <a:rPr lang="en-GB" sz="3200" dirty="0"/>
              <a:t>What are we doing about that?</a:t>
            </a:r>
          </a:p>
          <a:p>
            <a:pPr marL="285750" indent="-285750">
              <a:buFont typeface="Arial" panose="020B0604020202020204" pitchFamily="34" charset="0"/>
              <a:buChar char="•"/>
            </a:pPr>
            <a:r>
              <a:rPr lang="en-GB" sz="3200" dirty="0"/>
              <a:t>How to get help with PBS development in North Wales</a:t>
            </a:r>
          </a:p>
          <a:p>
            <a:pPr marL="285750" indent="-285750">
              <a:buFont typeface="Arial" panose="020B0604020202020204" pitchFamily="34" charset="0"/>
              <a:buChar char="•"/>
            </a:pPr>
            <a:endParaRPr lang="en-GB" sz="3200" dirty="0"/>
          </a:p>
        </p:txBody>
      </p:sp>
    </p:spTree>
    <p:extLst>
      <p:ext uri="{BB962C8B-B14F-4D97-AF65-F5344CB8AC3E}">
        <p14:creationId xmlns:p14="http://schemas.microsoft.com/office/powerpoint/2010/main" val="2227873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DE10F8-DCC2-74FF-8E98-AD7E98CF9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176" y="0"/>
            <a:ext cx="4844438" cy="6858000"/>
          </a:xfrm>
          <a:prstGeom prst="rect">
            <a:avLst/>
          </a:prstGeom>
        </p:spPr>
      </p:pic>
      <p:pic>
        <p:nvPicPr>
          <p:cNvPr id="5" name="Picture 4">
            <a:extLst>
              <a:ext uri="{FF2B5EF4-FFF2-40B4-BE49-F238E27FC236}">
                <a16:creationId xmlns:a16="http://schemas.microsoft.com/office/drawing/2014/main" id="{4F0BD91E-EB38-C7D1-DFBA-69506567A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734" y="0"/>
            <a:ext cx="4854958" cy="6858000"/>
          </a:xfrm>
          <a:prstGeom prst="rect">
            <a:avLst/>
          </a:prstGeom>
        </p:spPr>
      </p:pic>
      <p:sp>
        <p:nvSpPr>
          <p:cNvPr id="7" name="Oval 6">
            <a:extLst>
              <a:ext uri="{FF2B5EF4-FFF2-40B4-BE49-F238E27FC236}">
                <a16:creationId xmlns:a16="http://schemas.microsoft.com/office/drawing/2014/main" id="{7F708783-4F4A-1D17-4C5D-25507E2F81DE}"/>
              </a:ext>
            </a:extLst>
          </p:cNvPr>
          <p:cNvSpPr/>
          <p:nvPr/>
        </p:nvSpPr>
        <p:spPr>
          <a:xfrm>
            <a:off x="6575794" y="68827"/>
            <a:ext cx="1702340" cy="53094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80C1DEB-FB0A-7837-B4A0-AE225A7A0034}"/>
              </a:ext>
            </a:extLst>
          </p:cNvPr>
          <p:cNvSpPr/>
          <p:nvPr/>
        </p:nvSpPr>
        <p:spPr>
          <a:xfrm>
            <a:off x="7120647" y="2324911"/>
            <a:ext cx="4241259" cy="38910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376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rectangular object with text&#10;&#10;Description automatically generated">
            <a:extLst>
              <a:ext uri="{FF2B5EF4-FFF2-40B4-BE49-F238E27FC236}">
                <a16:creationId xmlns:a16="http://schemas.microsoft.com/office/drawing/2014/main" id="{F3005D76-9FC2-DEE9-043F-A5A8A4E64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06" y="0"/>
            <a:ext cx="12419045" cy="6979298"/>
          </a:xfrm>
          <a:prstGeom prst="rect">
            <a:avLst/>
          </a:prstGeom>
        </p:spPr>
      </p:pic>
      <p:sp>
        <p:nvSpPr>
          <p:cNvPr id="2" name="Title 1">
            <a:extLst>
              <a:ext uri="{FF2B5EF4-FFF2-40B4-BE49-F238E27FC236}">
                <a16:creationId xmlns:a16="http://schemas.microsoft.com/office/drawing/2014/main" id="{45F387DE-12A4-49C9-BC6A-6EDF599FEF2A}"/>
              </a:ext>
            </a:extLst>
          </p:cNvPr>
          <p:cNvSpPr>
            <a:spLocks noGrp="1"/>
          </p:cNvSpPr>
          <p:nvPr>
            <p:ph type="ctrTitle"/>
          </p:nvPr>
        </p:nvSpPr>
        <p:spPr>
          <a:xfrm>
            <a:off x="534955" y="1308975"/>
            <a:ext cx="5007429" cy="2387600"/>
          </a:xfrm>
        </p:spPr>
        <p:txBody>
          <a:bodyPr>
            <a:normAutofit fontScale="90000"/>
          </a:bodyPr>
          <a:lstStyle/>
          <a:p>
            <a:r>
              <a:rPr lang="en-GB" sz="4400" b="1" dirty="0"/>
              <a:t>North Wales</a:t>
            </a:r>
            <a:r>
              <a:rPr lang="en-GB" b="1" dirty="0"/>
              <a:t> </a:t>
            </a:r>
            <a:br>
              <a:rPr lang="en-GB" b="1" dirty="0"/>
            </a:br>
            <a:r>
              <a:rPr lang="en-GB" sz="4000" b="1" dirty="0"/>
              <a:t>Positive Behavioural Support (PBS) Implementation Strategy</a:t>
            </a:r>
            <a:endParaRPr lang="en-GB" b="1" dirty="0"/>
          </a:p>
        </p:txBody>
      </p:sp>
      <p:sp>
        <p:nvSpPr>
          <p:cNvPr id="3" name="Subtitle 2">
            <a:extLst>
              <a:ext uri="{FF2B5EF4-FFF2-40B4-BE49-F238E27FC236}">
                <a16:creationId xmlns:a16="http://schemas.microsoft.com/office/drawing/2014/main" id="{0D42A91D-E67F-4B7D-BEDB-E1876518B3B3}"/>
              </a:ext>
            </a:extLst>
          </p:cNvPr>
          <p:cNvSpPr>
            <a:spLocks noGrp="1"/>
          </p:cNvSpPr>
          <p:nvPr>
            <p:ph type="subTitle" idx="1"/>
          </p:nvPr>
        </p:nvSpPr>
        <p:spPr>
          <a:xfrm>
            <a:off x="1524000" y="3696576"/>
            <a:ext cx="9144000" cy="3161424"/>
          </a:xfrm>
        </p:spPr>
        <p:txBody>
          <a:bodyPr>
            <a:normAutofit fontScale="40000" lnSpcReduction="20000"/>
          </a:bodyPr>
          <a:lstStyle/>
          <a:p>
            <a:r>
              <a:rPr lang="en-GB" sz="7000" b="1" dirty="0"/>
              <a:t>Shell Williams</a:t>
            </a:r>
          </a:p>
          <a:p>
            <a:r>
              <a:rPr lang="en-GB" sz="4000" dirty="0"/>
              <a:t>North Wales Flyers Coordinator / </a:t>
            </a:r>
            <a:r>
              <a:rPr lang="en-GB" sz="4000" dirty="0" err="1"/>
              <a:t>Cydlynydd</a:t>
            </a:r>
            <a:r>
              <a:rPr lang="en-GB" sz="4000" dirty="0"/>
              <a:t> </a:t>
            </a:r>
            <a:r>
              <a:rPr lang="en-GB" sz="4000" dirty="0" err="1"/>
              <a:t>ar</a:t>
            </a:r>
            <a:r>
              <a:rPr lang="en-GB" sz="4000" dirty="0"/>
              <a:t> </a:t>
            </a:r>
            <a:r>
              <a:rPr lang="en-GB" sz="4000" dirty="0" err="1"/>
              <a:t>gyfer</a:t>
            </a:r>
            <a:r>
              <a:rPr lang="en-GB" sz="4000" dirty="0"/>
              <a:t> </a:t>
            </a:r>
            <a:r>
              <a:rPr lang="en-GB" sz="4000" dirty="0" err="1"/>
              <a:t>Ehedwyr</a:t>
            </a:r>
            <a:r>
              <a:rPr lang="en-GB" sz="4000" dirty="0"/>
              <a:t> </a:t>
            </a:r>
            <a:r>
              <a:rPr lang="en-GB" sz="4000" dirty="0" err="1"/>
              <a:t>Gogledd</a:t>
            </a:r>
            <a:r>
              <a:rPr lang="en-GB" sz="4000" dirty="0"/>
              <a:t> Cymru</a:t>
            </a:r>
          </a:p>
          <a:p>
            <a:r>
              <a:rPr lang="en-GB" sz="7000" b="1" dirty="0"/>
              <a:t>Jonathan Crabb</a:t>
            </a:r>
          </a:p>
          <a:p>
            <a:r>
              <a:rPr lang="en-GB" sz="4000" dirty="0"/>
              <a:t>North Wales PBS Specialist Lead / </a:t>
            </a:r>
            <a:r>
              <a:rPr lang="cy" sz="4000" b="0" i="0" strike="noStrike" cap="none" spc="0" baseline="0" dirty="0">
                <a:solidFill>
                  <a:srgbClr val="000000"/>
                </a:solidFill>
                <a:effectLst/>
                <a:latin typeface="Calibri"/>
                <a:ea typeface="Calibri"/>
                <a:cs typeface="Calibri"/>
              </a:rPr>
              <a:t>Arweinydd Arbenigol CYC Gogledd Cymru  </a:t>
            </a:r>
          </a:p>
          <a:p>
            <a:endParaRPr lang="en-GB" sz="3800" dirty="0"/>
          </a:p>
          <a:p>
            <a:r>
              <a:rPr lang="en-GB" sz="5100" dirty="0"/>
              <a:t>North Wales Together / </a:t>
            </a:r>
            <a:r>
              <a:rPr lang="cy" sz="5100" b="0" i="0" strike="noStrike" cap="none" spc="0" baseline="0" dirty="0">
                <a:solidFill>
                  <a:srgbClr val="000000"/>
                </a:solidFill>
                <a:effectLst/>
                <a:latin typeface="Calibri"/>
                <a:ea typeface="Calibri"/>
                <a:cs typeface="Calibri"/>
              </a:rPr>
              <a:t>Gogledd Cymru Gyda’n Gilydd</a:t>
            </a:r>
          </a:p>
          <a:p>
            <a:endParaRPr lang="en-GB" sz="3800" dirty="0"/>
          </a:p>
          <a:p>
            <a:r>
              <a:rPr lang="en-GB" sz="2900" dirty="0"/>
              <a:t>North Wales CoP / </a:t>
            </a:r>
            <a:r>
              <a:rPr lang="cy" sz="2900" b="0" i="0" strike="noStrike" cap="none" spc="0" baseline="0" dirty="0">
                <a:solidFill>
                  <a:srgbClr val="000000"/>
                </a:solidFill>
                <a:effectLst/>
                <a:latin typeface="Calibri"/>
                <a:ea typeface="Calibri"/>
                <a:cs typeface="Calibri"/>
              </a:rPr>
              <a:t>Cymuned Ymarfer Gogledd Cymru</a:t>
            </a:r>
          </a:p>
          <a:p>
            <a:endParaRPr lang="en-GB" dirty="0"/>
          </a:p>
          <a:p>
            <a:r>
              <a:rPr lang="en-GB" sz="2900" dirty="0"/>
              <a:t>October 10</a:t>
            </a:r>
            <a:r>
              <a:rPr lang="en-GB" sz="2900" baseline="30000" dirty="0"/>
              <a:t>th</a:t>
            </a:r>
            <a:r>
              <a:rPr lang="en-GB" sz="2900" dirty="0"/>
              <a:t> 2024 / 10</a:t>
            </a:r>
            <a:r>
              <a:rPr lang="cy" sz="2900" b="0" i="0" strike="noStrike" cap="none" spc="0" baseline="0" dirty="0">
                <a:solidFill>
                  <a:srgbClr val="000000"/>
                </a:solidFill>
                <a:effectLst/>
                <a:latin typeface="Calibri"/>
                <a:ea typeface="Calibri"/>
                <a:cs typeface="Calibri"/>
              </a:rPr>
              <a:t> Hydref 2024</a:t>
            </a:r>
          </a:p>
          <a:p>
            <a:endParaRPr lang="en-GB" dirty="0"/>
          </a:p>
          <a:p>
            <a:endParaRPr lang="en-GB" dirty="0"/>
          </a:p>
        </p:txBody>
      </p:sp>
      <p:sp>
        <p:nvSpPr>
          <p:cNvPr id="7" name="Title 1">
            <a:extLst>
              <a:ext uri="{FF2B5EF4-FFF2-40B4-BE49-F238E27FC236}">
                <a16:creationId xmlns:a16="http://schemas.microsoft.com/office/drawing/2014/main" id="{C0F2BAB9-9558-8878-D535-9856A7AFD144}"/>
              </a:ext>
            </a:extLst>
          </p:cNvPr>
          <p:cNvSpPr txBox="1">
            <a:spLocks/>
          </p:cNvSpPr>
          <p:nvPr/>
        </p:nvSpPr>
        <p:spPr>
          <a:xfrm>
            <a:off x="5977631" y="1308975"/>
            <a:ext cx="4867922" cy="2387600"/>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cy" sz="5400" b="1" dirty="0">
                <a:solidFill>
                  <a:srgbClr val="7030A0"/>
                </a:solidFill>
                <a:latin typeface="Calibri Light"/>
                <a:ea typeface="Calibri Light"/>
                <a:cs typeface="Calibri Light"/>
              </a:rPr>
              <a:t>Strategaeth Gweithredu Cefnogaeth Ymddygiad Cadarnhaol (CYC) Gogledd Cymru</a:t>
            </a:r>
          </a:p>
        </p:txBody>
      </p:sp>
    </p:spTree>
    <p:extLst>
      <p:ext uri="{BB962C8B-B14F-4D97-AF65-F5344CB8AC3E}">
        <p14:creationId xmlns:p14="http://schemas.microsoft.com/office/powerpoint/2010/main" val="4118048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8964A764-1CC5-F87D-2E0D-71A4BA7CD847}"/>
              </a:ext>
            </a:extLst>
          </p:cNvPr>
          <p:cNvSpPr/>
          <p:nvPr/>
        </p:nvSpPr>
        <p:spPr>
          <a:xfrm>
            <a:off x="165921" y="3487391"/>
            <a:ext cx="3486790" cy="3303275"/>
          </a:xfrm>
          <a:prstGeom prst="ellipse">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Establish a North Wales PBS Community of Practice</a:t>
            </a:r>
          </a:p>
        </p:txBody>
      </p:sp>
      <p:sp>
        <p:nvSpPr>
          <p:cNvPr id="14" name="Oval 13">
            <a:extLst>
              <a:ext uri="{FF2B5EF4-FFF2-40B4-BE49-F238E27FC236}">
                <a16:creationId xmlns:a16="http://schemas.microsoft.com/office/drawing/2014/main" id="{75683232-CB33-7033-4C56-D3A195C5E7C2}"/>
              </a:ext>
            </a:extLst>
          </p:cNvPr>
          <p:cNvSpPr/>
          <p:nvPr/>
        </p:nvSpPr>
        <p:spPr>
          <a:xfrm>
            <a:off x="4080505" y="1391029"/>
            <a:ext cx="4173166" cy="395915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a:p>
            <a:pPr algn="ctr"/>
            <a:r>
              <a:rPr lang="en-GB" sz="3600" dirty="0"/>
              <a:t>Increase the prevalence and quality of good PBS within North Wales</a:t>
            </a:r>
          </a:p>
          <a:p>
            <a:pPr algn="ctr"/>
            <a:endParaRPr lang="en-GB" dirty="0"/>
          </a:p>
        </p:txBody>
      </p:sp>
    </p:spTree>
    <p:extLst>
      <p:ext uri="{BB962C8B-B14F-4D97-AF65-F5344CB8AC3E}">
        <p14:creationId xmlns:p14="http://schemas.microsoft.com/office/powerpoint/2010/main" val="1269809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92F09-9554-B180-99BD-7DA51E26FCFB}"/>
              </a:ext>
            </a:extLst>
          </p:cNvPr>
          <p:cNvSpPr>
            <a:spLocks noGrp="1"/>
          </p:cNvSpPr>
          <p:nvPr>
            <p:ph type="title"/>
          </p:nvPr>
        </p:nvSpPr>
        <p:spPr/>
        <p:txBody>
          <a:bodyPr/>
          <a:lstStyle/>
          <a:p>
            <a:r>
              <a:rPr lang="en-GB" dirty="0"/>
              <a:t>Inaugural North Wales PBS CoP January 2024</a:t>
            </a:r>
          </a:p>
        </p:txBody>
      </p:sp>
      <p:sp>
        <p:nvSpPr>
          <p:cNvPr id="3" name="TextBox 2">
            <a:extLst>
              <a:ext uri="{FF2B5EF4-FFF2-40B4-BE49-F238E27FC236}">
                <a16:creationId xmlns:a16="http://schemas.microsoft.com/office/drawing/2014/main" id="{43DCC6DD-D8AD-38D0-4CD4-112D00215CBB}"/>
              </a:ext>
            </a:extLst>
          </p:cNvPr>
          <p:cNvSpPr txBox="1"/>
          <p:nvPr/>
        </p:nvSpPr>
        <p:spPr>
          <a:xfrm>
            <a:off x="768485" y="1690688"/>
            <a:ext cx="10585315" cy="5570756"/>
          </a:xfrm>
          <a:prstGeom prst="rect">
            <a:avLst/>
          </a:prstGeom>
          <a:noFill/>
        </p:spPr>
        <p:txBody>
          <a:bodyPr wrap="square" rtlCol="0">
            <a:spAutoFit/>
          </a:bodyPr>
          <a:lstStyle/>
          <a:p>
            <a:pPr marL="285750" indent="-285750">
              <a:buFont typeface="Arial" panose="020B0604020202020204" pitchFamily="34" charset="0"/>
              <a:buChar char="•"/>
            </a:pPr>
            <a:r>
              <a:rPr lang="en-GB" sz="2800" dirty="0"/>
              <a:t>Inspired by All Wales CB CoP and Active Support CoP</a:t>
            </a:r>
          </a:p>
          <a:p>
            <a:pPr marL="285750" indent="-285750">
              <a:buFont typeface="Arial" panose="020B0604020202020204" pitchFamily="34" charset="0"/>
              <a:buChar char="•"/>
            </a:pPr>
            <a:r>
              <a:rPr lang="en-GB" sz="2800" dirty="0"/>
              <a:t>Sold out of initial venue (capacity 50) after 48 hours</a:t>
            </a:r>
          </a:p>
          <a:p>
            <a:pPr marL="285750" indent="-285750">
              <a:buFont typeface="Arial" panose="020B0604020202020204" pitchFamily="34" charset="0"/>
              <a:buChar char="•"/>
            </a:pPr>
            <a:r>
              <a:rPr lang="en-GB" sz="2800" dirty="0"/>
              <a:t>Booked bigger venue (150) and filled it to capacity</a:t>
            </a:r>
          </a:p>
          <a:p>
            <a:pPr marL="285750" indent="-285750">
              <a:buFont typeface="Arial" panose="020B0604020202020204" pitchFamily="34" charset="0"/>
              <a:buChar char="•"/>
            </a:pPr>
            <a:r>
              <a:rPr lang="en-GB" sz="2800" b="1" dirty="0"/>
              <a:t>Key ingredients:</a:t>
            </a:r>
          </a:p>
          <a:p>
            <a:pPr marL="285750" indent="-285750">
              <a:buFont typeface="Arial" panose="020B0604020202020204" pitchFamily="34" charset="0"/>
              <a:buChar char="•"/>
            </a:pPr>
            <a:r>
              <a:rPr lang="en-GB" sz="2800" dirty="0"/>
              <a:t>Face to face</a:t>
            </a:r>
          </a:p>
          <a:p>
            <a:pPr marL="285750" indent="-285750">
              <a:buFont typeface="Arial" panose="020B0604020202020204" pitchFamily="34" charset="0"/>
              <a:buChar char="•"/>
            </a:pPr>
            <a:r>
              <a:rPr lang="en-GB" sz="2800" dirty="0"/>
              <a:t>Stories  from experts by experience</a:t>
            </a:r>
          </a:p>
          <a:p>
            <a:pPr marL="285750" indent="-285750">
              <a:buFont typeface="Arial" panose="020B0604020202020204" pitchFamily="34" charset="0"/>
              <a:buChar char="•"/>
            </a:pPr>
            <a:r>
              <a:rPr lang="en-GB" sz="2800" dirty="0"/>
              <a:t>Stories from local service providers</a:t>
            </a:r>
          </a:p>
          <a:p>
            <a:pPr marL="285750" indent="-285750">
              <a:buFont typeface="Arial" panose="020B0604020202020204" pitchFamily="34" charset="0"/>
              <a:buChar char="•"/>
            </a:pPr>
            <a:r>
              <a:rPr lang="en-GB" sz="2800" dirty="0"/>
              <a:t>Presentations from local and National experts</a:t>
            </a:r>
          </a:p>
          <a:p>
            <a:pPr marL="285750" indent="-285750">
              <a:buFont typeface="Arial" panose="020B0604020202020204" pitchFamily="34" charset="0"/>
              <a:buChar char="•"/>
            </a:pPr>
            <a:r>
              <a:rPr lang="en-GB" sz="2800" dirty="0"/>
              <a:t>Engagement session</a:t>
            </a:r>
          </a:p>
          <a:p>
            <a:pPr marL="285750" indent="-285750">
              <a:buFont typeface="Arial" panose="020B0604020202020204" pitchFamily="34" charset="0"/>
              <a:buChar char="•"/>
            </a:pPr>
            <a:r>
              <a:rPr lang="en-GB" sz="2800" dirty="0"/>
              <a:t>Networking opportunities</a:t>
            </a:r>
          </a:p>
          <a:p>
            <a:pPr marL="285750" indent="-285750">
              <a:buFont typeface="Arial" panose="020B0604020202020204" pitchFamily="34" charset="0"/>
              <a:buChar char="•"/>
            </a:pPr>
            <a:r>
              <a:rPr lang="en-GB" sz="2800" dirty="0"/>
              <a:t>And Tony Osgood!</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418844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105268-AF36-077A-3D08-728FA8E39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9756" y="0"/>
            <a:ext cx="4816929" cy="6858000"/>
          </a:xfrm>
          <a:prstGeom prst="rect">
            <a:avLst/>
          </a:prstGeom>
        </p:spPr>
      </p:pic>
      <p:pic>
        <p:nvPicPr>
          <p:cNvPr id="4" name="Picture 3">
            <a:extLst>
              <a:ext uri="{FF2B5EF4-FFF2-40B4-BE49-F238E27FC236}">
                <a16:creationId xmlns:a16="http://schemas.microsoft.com/office/drawing/2014/main" id="{61E4FC6B-83F9-DB16-BE44-F3F6B9A86ED6}"/>
              </a:ext>
            </a:extLst>
          </p:cNvPr>
          <p:cNvPicPr>
            <a:picLocks noChangeAspect="1"/>
          </p:cNvPicPr>
          <p:nvPr/>
        </p:nvPicPr>
        <p:blipFill>
          <a:blip r:embed="rId3"/>
          <a:stretch>
            <a:fillRect/>
          </a:stretch>
        </p:blipFill>
        <p:spPr>
          <a:xfrm>
            <a:off x="280953" y="0"/>
            <a:ext cx="4723665" cy="6626724"/>
          </a:xfrm>
          <a:prstGeom prst="rect">
            <a:avLst/>
          </a:prstGeom>
        </p:spPr>
      </p:pic>
    </p:spTree>
    <p:extLst>
      <p:ext uri="{BB962C8B-B14F-4D97-AF65-F5344CB8AC3E}">
        <p14:creationId xmlns:p14="http://schemas.microsoft.com/office/powerpoint/2010/main" val="238861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06EB19CF-B2D3-C861-9709-F6E42E7D6B0B}"/>
              </a:ext>
            </a:extLst>
          </p:cNvPr>
          <p:cNvSpPr/>
          <p:nvPr/>
        </p:nvSpPr>
        <p:spPr>
          <a:xfrm>
            <a:off x="8765302" y="3487392"/>
            <a:ext cx="3185650" cy="3303275"/>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p>
          <a:p>
            <a:pPr algn="ctr"/>
            <a:r>
              <a:rPr lang="en-GB" sz="2400" dirty="0"/>
              <a:t>Develop a network of PBS practitioners that can share information and support each other</a:t>
            </a:r>
          </a:p>
          <a:p>
            <a:pPr algn="ctr"/>
            <a:endParaRPr lang="en-GB" dirty="0"/>
          </a:p>
        </p:txBody>
      </p:sp>
      <p:sp>
        <p:nvSpPr>
          <p:cNvPr id="14" name="Oval 13">
            <a:extLst>
              <a:ext uri="{FF2B5EF4-FFF2-40B4-BE49-F238E27FC236}">
                <a16:creationId xmlns:a16="http://schemas.microsoft.com/office/drawing/2014/main" id="{75683232-CB33-7033-4C56-D3A195C5E7C2}"/>
              </a:ext>
            </a:extLst>
          </p:cNvPr>
          <p:cNvSpPr/>
          <p:nvPr/>
        </p:nvSpPr>
        <p:spPr>
          <a:xfrm>
            <a:off x="4080505" y="1391029"/>
            <a:ext cx="4173166" cy="3959158"/>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p>
          <a:p>
            <a:pPr algn="ctr"/>
            <a:r>
              <a:rPr lang="en-GB" sz="3600" dirty="0"/>
              <a:t>Increase the prevalence and quality of good PBS within North Wales</a:t>
            </a:r>
          </a:p>
          <a:p>
            <a:pPr algn="ctr"/>
            <a:endParaRPr lang="en-GB" dirty="0"/>
          </a:p>
        </p:txBody>
      </p:sp>
    </p:spTree>
    <p:extLst>
      <p:ext uri="{BB962C8B-B14F-4D97-AF65-F5344CB8AC3E}">
        <p14:creationId xmlns:p14="http://schemas.microsoft.com/office/powerpoint/2010/main" val="3199365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9085-7D04-4468-B849-67FDEAEC2310}"/>
              </a:ext>
            </a:extLst>
          </p:cNvPr>
          <p:cNvSpPr>
            <a:spLocks noGrp="1"/>
          </p:cNvSpPr>
          <p:nvPr>
            <p:ph type="title"/>
          </p:nvPr>
        </p:nvSpPr>
        <p:spPr/>
        <p:txBody>
          <a:bodyPr/>
          <a:lstStyle/>
          <a:p>
            <a:r>
              <a:rPr lang="en-GB" dirty="0"/>
              <a:t>Network of PBS practitioners</a:t>
            </a:r>
            <a:br>
              <a:rPr lang="en-GB" dirty="0"/>
            </a:br>
            <a:endParaRPr lang="en-GB" dirty="0"/>
          </a:p>
        </p:txBody>
      </p:sp>
      <p:sp>
        <p:nvSpPr>
          <p:cNvPr id="3" name="Rectangle 2">
            <a:extLst>
              <a:ext uri="{FF2B5EF4-FFF2-40B4-BE49-F238E27FC236}">
                <a16:creationId xmlns:a16="http://schemas.microsoft.com/office/drawing/2014/main" id="{4CF2E1F7-7D6B-4F63-BBD8-EBA306204078}"/>
              </a:ext>
            </a:extLst>
          </p:cNvPr>
          <p:cNvSpPr/>
          <p:nvPr/>
        </p:nvSpPr>
        <p:spPr>
          <a:xfrm>
            <a:off x="838200" y="1791093"/>
            <a:ext cx="10398551" cy="45248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054A85D9-DC55-48E4-921F-22F0702B3F6D}"/>
              </a:ext>
            </a:extLst>
          </p:cNvPr>
          <p:cNvSpPr txBox="1"/>
          <p:nvPr/>
        </p:nvSpPr>
        <p:spPr>
          <a:xfrm>
            <a:off x="659876" y="1593130"/>
            <a:ext cx="10515600" cy="3046988"/>
          </a:xfrm>
          <a:prstGeom prst="rect">
            <a:avLst/>
          </a:prstGeom>
          <a:noFill/>
        </p:spPr>
        <p:txBody>
          <a:bodyPr wrap="square" rtlCol="0">
            <a:spAutoFit/>
          </a:bodyPr>
          <a:lstStyle/>
          <a:p>
            <a:pPr marL="285750" indent="-285750">
              <a:buFont typeface="Arial" panose="020B0604020202020204" pitchFamily="34" charset="0"/>
              <a:buChar char="•"/>
            </a:pPr>
            <a:r>
              <a:rPr lang="en-GB" sz="3200" dirty="0"/>
              <a:t>Network was launched at first PBS + AS CoP January 31</a:t>
            </a:r>
            <a:r>
              <a:rPr lang="en-GB" sz="3200" baseline="30000" dirty="0"/>
              <a:t>st</a:t>
            </a:r>
            <a:r>
              <a:rPr lang="en-GB" sz="3200" dirty="0"/>
              <a:t> 2024</a:t>
            </a:r>
          </a:p>
          <a:p>
            <a:pPr marL="285750" indent="-285750">
              <a:buFont typeface="Arial" panose="020B0604020202020204" pitchFamily="34" charset="0"/>
              <a:buChar char="•"/>
            </a:pPr>
            <a:r>
              <a:rPr lang="en-GB" sz="3200" dirty="0"/>
              <a:t>Establish means whereby North Wales PBS Practitioners can help inform, develop and support each other</a:t>
            </a:r>
          </a:p>
          <a:p>
            <a:pPr marL="285750" indent="-285750">
              <a:buFont typeface="Arial" panose="020B0604020202020204" pitchFamily="34" charset="0"/>
              <a:buChar char="•"/>
            </a:pPr>
            <a:r>
              <a:rPr lang="en-GB" sz="3200" dirty="0"/>
              <a:t>Information and presentations from CoP on our Website: </a:t>
            </a:r>
            <a:r>
              <a:rPr lang="en-GB" sz="3200" dirty="0">
                <a:hlinkClick r:id="rId3"/>
              </a:rPr>
              <a:t>https://northwalestogether.org/</a:t>
            </a:r>
            <a:endParaRPr lang="en-GB" sz="3200" dirty="0"/>
          </a:p>
        </p:txBody>
      </p:sp>
    </p:spTree>
    <p:extLst>
      <p:ext uri="{BB962C8B-B14F-4D97-AF65-F5344CB8AC3E}">
        <p14:creationId xmlns:p14="http://schemas.microsoft.com/office/powerpoint/2010/main" val="1180892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4B8A77-D510-ACCC-63F2-72CA94F341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48523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rectangular object with text&#10;&#10;Description automatically generated">
            <a:extLst>
              <a:ext uri="{FF2B5EF4-FFF2-40B4-BE49-F238E27FC236}">
                <a16:creationId xmlns:a16="http://schemas.microsoft.com/office/drawing/2014/main" id="{F3005D76-9FC2-DEE9-043F-A5A8A4E64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06" y="0"/>
            <a:ext cx="12419045" cy="6979298"/>
          </a:xfrm>
          <a:prstGeom prst="rect">
            <a:avLst/>
          </a:prstGeom>
        </p:spPr>
      </p:pic>
      <p:sp>
        <p:nvSpPr>
          <p:cNvPr id="13" name="TextBox 12">
            <a:extLst>
              <a:ext uri="{FF2B5EF4-FFF2-40B4-BE49-F238E27FC236}">
                <a16:creationId xmlns:a16="http://schemas.microsoft.com/office/drawing/2014/main" id="{6837B738-F0B2-51AE-EC74-1D8A5F63B2DB}"/>
              </a:ext>
            </a:extLst>
          </p:cNvPr>
          <p:cNvSpPr txBox="1"/>
          <p:nvPr/>
        </p:nvSpPr>
        <p:spPr>
          <a:xfrm>
            <a:off x="3110558" y="6435544"/>
            <a:ext cx="6287728" cy="369332"/>
          </a:xfrm>
          <a:prstGeom prst="rect">
            <a:avLst/>
          </a:prstGeom>
          <a:noFill/>
        </p:spPr>
        <p:txBody>
          <a:bodyPr wrap="square">
            <a:spAutoFit/>
          </a:bodyPr>
          <a:lstStyle/>
          <a:p>
            <a:r>
              <a:rPr lang="en-GB" dirty="0"/>
              <a:t>https://northwalestogether.org/active-support/</a:t>
            </a:r>
          </a:p>
        </p:txBody>
      </p:sp>
      <p:pic>
        <p:nvPicPr>
          <p:cNvPr id="3" name="Picture 2">
            <a:extLst>
              <a:ext uri="{FF2B5EF4-FFF2-40B4-BE49-F238E27FC236}">
                <a16:creationId xmlns:a16="http://schemas.microsoft.com/office/drawing/2014/main" id="{43ECB9C7-D56E-C35B-95F9-3D0D48198C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117" y="1252138"/>
            <a:ext cx="8254823" cy="5183406"/>
          </a:xfrm>
          <a:prstGeom prst="rect">
            <a:avLst/>
          </a:prstGeom>
        </p:spPr>
      </p:pic>
    </p:spTree>
    <p:extLst>
      <p:ext uri="{BB962C8B-B14F-4D97-AF65-F5344CB8AC3E}">
        <p14:creationId xmlns:p14="http://schemas.microsoft.com/office/powerpoint/2010/main" val="1392341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D707A3-6CAE-9D6D-EECA-A2EB19CEF477}"/>
              </a:ext>
            </a:extLst>
          </p:cNvPr>
          <p:cNvSpPr txBox="1"/>
          <p:nvPr/>
        </p:nvSpPr>
        <p:spPr>
          <a:xfrm>
            <a:off x="449669" y="0"/>
            <a:ext cx="10593422" cy="923330"/>
          </a:xfrm>
          <a:prstGeom prst="rect">
            <a:avLst/>
          </a:prstGeom>
          <a:noFill/>
        </p:spPr>
        <p:txBody>
          <a:bodyPr wrap="square" rtlCol="0">
            <a:spAutoFit/>
          </a:bodyPr>
          <a:lstStyle/>
          <a:p>
            <a:r>
              <a:rPr lang="en-GB" sz="5400" dirty="0"/>
              <a:t>County Groups</a:t>
            </a:r>
          </a:p>
        </p:txBody>
      </p:sp>
      <p:sp>
        <p:nvSpPr>
          <p:cNvPr id="3" name="TextBox 2">
            <a:extLst>
              <a:ext uri="{FF2B5EF4-FFF2-40B4-BE49-F238E27FC236}">
                <a16:creationId xmlns:a16="http://schemas.microsoft.com/office/drawing/2014/main" id="{C078CBCC-A2AC-F46B-2165-A046612ADB98}"/>
              </a:ext>
            </a:extLst>
          </p:cNvPr>
          <p:cNvSpPr txBox="1"/>
          <p:nvPr/>
        </p:nvSpPr>
        <p:spPr>
          <a:xfrm>
            <a:off x="173634" y="828734"/>
            <a:ext cx="12018366" cy="6678751"/>
          </a:xfrm>
          <a:prstGeom prst="rect">
            <a:avLst/>
          </a:prstGeom>
          <a:noFill/>
        </p:spPr>
        <p:txBody>
          <a:bodyPr wrap="square" rtlCol="0">
            <a:spAutoFit/>
          </a:bodyPr>
          <a:lstStyle/>
          <a:p>
            <a:pPr marL="285750" indent="-285750">
              <a:buFont typeface="Arial" panose="020B0604020202020204" pitchFamily="34" charset="0"/>
              <a:buChar char="•"/>
            </a:pPr>
            <a:r>
              <a:rPr lang="en-GB" sz="2800" dirty="0"/>
              <a:t>Localised model of supporting PBS engagement and development</a:t>
            </a:r>
          </a:p>
          <a:p>
            <a:pPr marL="285750" indent="-285750">
              <a:buFont typeface="Arial" panose="020B0604020202020204" pitchFamily="34" charset="0"/>
              <a:buChar char="•"/>
            </a:pPr>
            <a:r>
              <a:rPr lang="en-GB" sz="2800" dirty="0"/>
              <a:t>Ownership by the county</a:t>
            </a:r>
          </a:p>
          <a:p>
            <a:pPr marL="285750" indent="-285750">
              <a:buFont typeface="Arial" panose="020B0604020202020204" pitchFamily="34" charset="0"/>
              <a:buChar char="•"/>
            </a:pPr>
            <a:r>
              <a:rPr lang="en-GB" sz="2800" dirty="0"/>
              <a:t>Chair does not have to be a PBS expert (member of steering group)</a:t>
            </a:r>
          </a:p>
          <a:p>
            <a:pPr marL="285750" indent="-285750">
              <a:buFont typeface="Arial" panose="020B0604020202020204" pitchFamily="34" charset="0"/>
              <a:buChar char="•"/>
            </a:pPr>
            <a:r>
              <a:rPr lang="en-GB" sz="2800" dirty="0"/>
              <a:t>Chair needs to have well established networks with providers</a:t>
            </a:r>
          </a:p>
          <a:p>
            <a:pPr marL="285750" indent="-285750">
              <a:buFont typeface="Arial" panose="020B0604020202020204" pitchFamily="34" charset="0"/>
              <a:buChar char="•"/>
            </a:pPr>
            <a:r>
              <a:rPr lang="en-GB" sz="2800" dirty="0"/>
              <a:t>Create opportunity to talk about and develop PBS</a:t>
            </a:r>
          </a:p>
          <a:p>
            <a:pPr marL="285750" indent="-285750">
              <a:buFont typeface="Arial" panose="020B0604020202020204" pitchFamily="34" charset="0"/>
              <a:buChar char="•"/>
            </a:pPr>
            <a:r>
              <a:rPr lang="en-GB" sz="2800" dirty="0"/>
              <a:t>Develop TOR (the hardest bit!)</a:t>
            </a:r>
          </a:p>
          <a:p>
            <a:pPr marL="285750" indent="-285750">
              <a:buFont typeface="Arial" panose="020B0604020202020204" pitchFamily="34" charset="0"/>
              <a:buChar char="•"/>
            </a:pPr>
            <a:r>
              <a:rPr lang="en-GB" sz="2800" dirty="0"/>
              <a:t>Goal: To increase the prevalence and enhance the quality of PBS in X county</a:t>
            </a:r>
          </a:p>
          <a:p>
            <a:pPr marL="285750" indent="-285750">
              <a:buFont typeface="Arial" panose="020B0604020202020204" pitchFamily="34" charset="0"/>
              <a:buChar char="•"/>
            </a:pPr>
            <a:r>
              <a:rPr lang="en-GB" sz="2800" dirty="0"/>
              <a:t>Supportive environment that recognises everyone will be in a different stage of their PBS journey</a:t>
            </a:r>
          </a:p>
          <a:p>
            <a:pPr marL="285750" indent="-285750">
              <a:buFont typeface="Arial" panose="020B0604020202020204" pitchFamily="34" charset="0"/>
              <a:buChar char="•"/>
            </a:pPr>
            <a:r>
              <a:rPr lang="en-GB" sz="2800" dirty="0"/>
              <a:t>A ‘round robin’ inviting each attendee to provide an update on how they are developing and implementing PBS</a:t>
            </a:r>
          </a:p>
          <a:p>
            <a:pPr marL="285750" indent="-285750">
              <a:buFont typeface="Arial" panose="020B0604020202020204" pitchFamily="34" charset="0"/>
              <a:buChar char="•"/>
            </a:pPr>
            <a:r>
              <a:rPr lang="en-GB" sz="2800" dirty="0"/>
              <a:t>Sharing of information &amp; resources by participants</a:t>
            </a:r>
          </a:p>
          <a:p>
            <a:pPr marL="285750" indent="-285750">
              <a:buFont typeface="Arial" panose="020B0604020202020204" pitchFamily="34" charset="0"/>
              <a:buChar char="•"/>
            </a:pPr>
            <a:r>
              <a:rPr lang="en-GB" sz="2800" dirty="0"/>
              <a:t>NWT to provide local  and national update from UK PBS Alliance</a:t>
            </a:r>
          </a:p>
          <a:p>
            <a:pPr marL="285750" indent="-285750">
              <a:buFont typeface="Arial" panose="020B0604020202020204" pitchFamily="34" charset="0"/>
              <a:buChar char="•"/>
            </a:pPr>
            <a:r>
              <a:rPr lang="en-GB" sz="2800" dirty="0"/>
              <a:t>Link to the North Wales PBS Network and Community of Practice</a:t>
            </a:r>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215414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1D5F72-9F71-23A4-209F-FAB520445788}"/>
              </a:ext>
            </a:extLst>
          </p:cNvPr>
          <p:cNvSpPr txBox="1"/>
          <p:nvPr/>
        </p:nvSpPr>
        <p:spPr>
          <a:xfrm>
            <a:off x="1125166" y="134500"/>
            <a:ext cx="9941668" cy="523220"/>
          </a:xfrm>
          <a:prstGeom prst="rect">
            <a:avLst/>
          </a:prstGeom>
          <a:noFill/>
        </p:spPr>
        <p:txBody>
          <a:bodyPr wrap="square" rtlCol="0">
            <a:spAutoFit/>
          </a:bodyPr>
          <a:lstStyle/>
          <a:p>
            <a:r>
              <a:rPr lang="en-GB" sz="2800" b="1" dirty="0"/>
              <a:t>North Wales County Groups</a:t>
            </a:r>
          </a:p>
        </p:txBody>
      </p:sp>
      <p:pic>
        <p:nvPicPr>
          <p:cNvPr id="4" name="Picture 3">
            <a:extLst>
              <a:ext uri="{FF2B5EF4-FFF2-40B4-BE49-F238E27FC236}">
                <a16:creationId xmlns:a16="http://schemas.microsoft.com/office/drawing/2014/main" id="{2CE896C4-BED4-43D8-CB3D-ED0B41204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638" y="1280804"/>
            <a:ext cx="7040880" cy="4693920"/>
          </a:xfrm>
          <a:prstGeom prst="rect">
            <a:avLst/>
          </a:prstGeom>
        </p:spPr>
      </p:pic>
      <p:sp>
        <p:nvSpPr>
          <p:cNvPr id="5" name="TextBox 4">
            <a:extLst>
              <a:ext uri="{FF2B5EF4-FFF2-40B4-BE49-F238E27FC236}">
                <a16:creationId xmlns:a16="http://schemas.microsoft.com/office/drawing/2014/main" id="{3B226089-0581-BD6E-336C-38C9ECC10318}"/>
              </a:ext>
            </a:extLst>
          </p:cNvPr>
          <p:cNvSpPr txBox="1"/>
          <p:nvPr/>
        </p:nvSpPr>
        <p:spPr>
          <a:xfrm>
            <a:off x="7885471" y="657720"/>
            <a:ext cx="4306529" cy="5940088"/>
          </a:xfrm>
          <a:prstGeom prst="rect">
            <a:avLst/>
          </a:prstGeom>
          <a:noFill/>
        </p:spPr>
        <p:txBody>
          <a:bodyPr wrap="square" rtlCol="0">
            <a:spAutoFit/>
          </a:bodyPr>
          <a:lstStyle/>
          <a:p>
            <a:r>
              <a:rPr lang="en-GB" sz="2000" b="1" dirty="0"/>
              <a:t>Wrexham</a:t>
            </a:r>
            <a:r>
              <a:rPr lang="en-GB" sz="2000" dirty="0"/>
              <a:t> – up and running</a:t>
            </a:r>
          </a:p>
          <a:p>
            <a:r>
              <a:rPr lang="en-GB" sz="2000" dirty="0"/>
              <a:t>Heather Henry</a:t>
            </a:r>
          </a:p>
          <a:p>
            <a:r>
              <a:rPr lang="en-GB" sz="2000" dirty="0">
                <a:hlinkClick r:id="rId3"/>
              </a:rPr>
              <a:t>Heather.Henry@wrexham.gov.uk</a:t>
            </a:r>
            <a:endParaRPr lang="en-GB" sz="2000" dirty="0"/>
          </a:p>
          <a:p>
            <a:endParaRPr lang="en-GB" sz="2000" dirty="0"/>
          </a:p>
          <a:p>
            <a:r>
              <a:rPr lang="en-GB" sz="2000" b="1" dirty="0"/>
              <a:t>Conwy</a:t>
            </a:r>
            <a:r>
              <a:rPr lang="en-GB" sz="2000" dirty="0"/>
              <a:t> – up and running</a:t>
            </a:r>
          </a:p>
          <a:p>
            <a:r>
              <a:rPr lang="en-GB" sz="2000" dirty="0"/>
              <a:t>Emma Edwards</a:t>
            </a:r>
          </a:p>
          <a:p>
            <a:r>
              <a:rPr lang="en-GB" sz="2000" dirty="0">
                <a:hlinkClick r:id="rId4"/>
              </a:rPr>
              <a:t>emma.edwards1@conwy.gov.uk</a:t>
            </a:r>
            <a:endParaRPr lang="en-GB" sz="2000" dirty="0"/>
          </a:p>
          <a:p>
            <a:endParaRPr lang="en-GB" sz="2000" dirty="0"/>
          </a:p>
          <a:p>
            <a:r>
              <a:rPr lang="en-GB" sz="2000" b="1" dirty="0"/>
              <a:t>Gwynedd</a:t>
            </a:r>
            <a:r>
              <a:rPr lang="en-GB" sz="2000" dirty="0"/>
              <a:t> – just launched</a:t>
            </a:r>
          </a:p>
          <a:p>
            <a:r>
              <a:rPr lang="en-GB" sz="2000" dirty="0"/>
              <a:t>Andrew Guy</a:t>
            </a:r>
          </a:p>
          <a:p>
            <a:r>
              <a:rPr lang="en-GB" sz="2000" dirty="0" err="1">
                <a:hlinkClick r:id="rId5"/>
              </a:rPr>
              <a:t>andrewguy@gwynedd.llyw.cymru</a:t>
            </a:r>
            <a:endParaRPr lang="en-GB" sz="2000" dirty="0"/>
          </a:p>
          <a:p>
            <a:endParaRPr lang="en-GB" sz="2000" dirty="0"/>
          </a:p>
          <a:p>
            <a:r>
              <a:rPr lang="en-GB" sz="2000" b="1" dirty="0"/>
              <a:t>Anglesey</a:t>
            </a:r>
            <a:r>
              <a:rPr lang="en-GB" sz="2000" dirty="0"/>
              <a:t> – about to launch</a:t>
            </a:r>
          </a:p>
          <a:p>
            <a:r>
              <a:rPr lang="en-GB" sz="2000" dirty="0"/>
              <a:t>Sarah Horton</a:t>
            </a:r>
          </a:p>
          <a:p>
            <a:r>
              <a:rPr lang="en-GB" sz="2000" dirty="0" err="1">
                <a:hlinkClick r:id="rId6"/>
              </a:rPr>
              <a:t>SarahHorton@ynysmon.llyw.cymru</a:t>
            </a:r>
            <a:endParaRPr lang="en-GB" sz="2000" dirty="0"/>
          </a:p>
          <a:p>
            <a:endParaRPr lang="en-GB" sz="2000" dirty="0"/>
          </a:p>
          <a:p>
            <a:r>
              <a:rPr lang="en-GB" sz="2000" b="1" dirty="0"/>
              <a:t>Denbighshire</a:t>
            </a:r>
            <a:r>
              <a:rPr lang="en-GB" sz="2000" dirty="0"/>
              <a:t> – searching for Champion</a:t>
            </a:r>
          </a:p>
          <a:p>
            <a:endParaRPr lang="en-GB" sz="2000" dirty="0"/>
          </a:p>
          <a:p>
            <a:r>
              <a:rPr lang="en-GB" sz="2000" b="1" dirty="0"/>
              <a:t>Flintshire</a:t>
            </a:r>
            <a:r>
              <a:rPr lang="en-GB" sz="2000" dirty="0"/>
              <a:t> – Searching for Champion</a:t>
            </a:r>
          </a:p>
        </p:txBody>
      </p:sp>
    </p:spTree>
    <p:extLst>
      <p:ext uri="{BB962C8B-B14F-4D97-AF65-F5344CB8AC3E}">
        <p14:creationId xmlns:p14="http://schemas.microsoft.com/office/powerpoint/2010/main" val="1911622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FA8EBEC-E0BC-B3D0-E25F-87BA001B4E24}"/>
              </a:ext>
            </a:extLst>
          </p:cNvPr>
          <p:cNvGrpSpPr/>
          <p:nvPr/>
        </p:nvGrpSpPr>
        <p:grpSpPr>
          <a:xfrm>
            <a:off x="2421036" y="100780"/>
            <a:ext cx="7349928" cy="6656439"/>
            <a:chOff x="486382" y="108155"/>
            <a:chExt cx="7349928" cy="6656439"/>
          </a:xfrm>
        </p:grpSpPr>
        <p:sp>
          <p:nvSpPr>
            <p:cNvPr id="4" name="Oval 3">
              <a:extLst>
                <a:ext uri="{FF2B5EF4-FFF2-40B4-BE49-F238E27FC236}">
                  <a16:creationId xmlns:a16="http://schemas.microsoft.com/office/drawing/2014/main" id="{1709D658-C2B7-8670-BED8-4C65E3454E1D}"/>
                </a:ext>
              </a:extLst>
            </p:cNvPr>
            <p:cNvSpPr/>
            <p:nvPr/>
          </p:nvSpPr>
          <p:spPr>
            <a:xfrm>
              <a:off x="486382" y="108155"/>
              <a:ext cx="7349928" cy="6656439"/>
            </a:xfrm>
            <a:prstGeom prst="ellipse">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id="{C0155B1B-FBBB-9A8F-5CA7-5D31E0DFD0B3}"/>
                </a:ext>
              </a:extLst>
            </p:cNvPr>
            <p:cNvSpPr/>
            <p:nvPr/>
          </p:nvSpPr>
          <p:spPr>
            <a:xfrm>
              <a:off x="2072461" y="1653806"/>
              <a:ext cx="4220184" cy="3930916"/>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Oval 1">
              <a:extLst>
                <a:ext uri="{FF2B5EF4-FFF2-40B4-BE49-F238E27FC236}">
                  <a16:creationId xmlns:a16="http://schemas.microsoft.com/office/drawing/2014/main" id="{2E975F42-8ED9-6698-F8E9-5D51308FAFE8}"/>
                </a:ext>
              </a:extLst>
            </p:cNvPr>
            <p:cNvSpPr/>
            <p:nvPr/>
          </p:nvSpPr>
          <p:spPr>
            <a:xfrm>
              <a:off x="3217762" y="2667261"/>
              <a:ext cx="1887166" cy="178989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County Groups</a:t>
              </a:r>
            </a:p>
          </p:txBody>
        </p:sp>
        <p:sp>
          <p:nvSpPr>
            <p:cNvPr id="5" name="TextBox 4">
              <a:extLst>
                <a:ext uri="{FF2B5EF4-FFF2-40B4-BE49-F238E27FC236}">
                  <a16:creationId xmlns:a16="http://schemas.microsoft.com/office/drawing/2014/main" id="{354E5B54-2771-6519-17CC-137FCEEB0BB6}"/>
                </a:ext>
              </a:extLst>
            </p:cNvPr>
            <p:cNvSpPr txBox="1"/>
            <p:nvPr/>
          </p:nvSpPr>
          <p:spPr>
            <a:xfrm>
              <a:off x="2789537" y="2121048"/>
              <a:ext cx="3099985" cy="677108"/>
            </a:xfrm>
            <a:prstGeom prst="rect">
              <a:avLst/>
            </a:prstGeom>
            <a:noFill/>
          </p:spPr>
          <p:txBody>
            <a:bodyPr wrap="square" rtlCol="0">
              <a:spAutoFit/>
            </a:bodyPr>
            <a:lstStyle/>
            <a:p>
              <a:r>
                <a:rPr lang="en-GB" sz="2000" b="1" dirty="0">
                  <a:solidFill>
                    <a:schemeClr val="tx1"/>
                  </a:solidFill>
                </a:rPr>
                <a:t>North Wales PBS Network</a:t>
              </a:r>
            </a:p>
            <a:p>
              <a:endParaRPr lang="en-GB" dirty="0"/>
            </a:p>
          </p:txBody>
        </p:sp>
      </p:grpSp>
      <p:sp>
        <p:nvSpPr>
          <p:cNvPr id="6" name="TextBox 5">
            <a:extLst>
              <a:ext uri="{FF2B5EF4-FFF2-40B4-BE49-F238E27FC236}">
                <a16:creationId xmlns:a16="http://schemas.microsoft.com/office/drawing/2014/main" id="{46C2F17C-E241-A918-A1F2-596C746105D4}"/>
              </a:ext>
            </a:extLst>
          </p:cNvPr>
          <p:cNvSpPr txBox="1"/>
          <p:nvPr/>
        </p:nvSpPr>
        <p:spPr>
          <a:xfrm>
            <a:off x="5152416" y="855207"/>
            <a:ext cx="3099985" cy="677108"/>
          </a:xfrm>
          <a:prstGeom prst="rect">
            <a:avLst/>
          </a:prstGeom>
          <a:noFill/>
        </p:spPr>
        <p:txBody>
          <a:bodyPr wrap="square" rtlCol="0">
            <a:spAutoFit/>
          </a:bodyPr>
          <a:lstStyle/>
          <a:p>
            <a:r>
              <a:rPr lang="en-GB" sz="2000" b="1" dirty="0"/>
              <a:t>UK PBS Alliance</a:t>
            </a:r>
            <a:endParaRPr lang="en-GB" sz="2000" b="1" dirty="0">
              <a:solidFill>
                <a:schemeClr val="tx1"/>
              </a:solidFill>
            </a:endParaRPr>
          </a:p>
          <a:p>
            <a:endParaRPr lang="en-GB" dirty="0"/>
          </a:p>
        </p:txBody>
      </p:sp>
      <p:sp>
        <p:nvSpPr>
          <p:cNvPr id="27" name="Arrow: Left-Right 26">
            <a:extLst>
              <a:ext uri="{FF2B5EF4-FFF2-40B4-BE49-F238E27FC236}">
                <a16:creationId xmlns:a16="http://schemas.microsoft.com/office/drawing/2014/main" id="{4834AF49-585F-8D47-3F56-EE4D8F0C2A4A}"/>
              </a:ext>
            </a:extLst>
          </p:cNvPr>
          <p:cNvSpPr/>
          <p:nvPr/>
        </p:nvSpPr>
        <p:spPr>
          <a:xfrm>
            <a:off x="4367822" y="3258023"/>
            <a:ext cx="1186774" cy="481519"/>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Left-Right 27">
            <a:extLst>
              <a:ext uri="{FF2B5EF4-FFF2-40B4-BE49-F238E27FC236}">
                <a16:creationId xmlns:a16="http://schemas.microsoft.com/office/drawing/2014/main" id="{85DDAC14-0CF1-8BFE-AA2C-AE8BA95E1C9A}"/>
              </a:ext>
            </a:extLst>
          </p:cNvPr>
          <p:cNvSpPr/>
          <p:nvPr/>
        </p:nvSpPr>
        <p:spPr>
          <a:xfrm>
            <a:off x="6699897" y="3258023"/>
            <a:ext cx="2311996" cy="481519"/>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Up-Down 28">
            <a:extLst>
              <a:ext uri="{FF2B5EF4-FFF2-40B4-BE49-F238E27FC236}">
                <a16:creationId xmlns:a16="http://schemas.microsoft.com/office/drawing/2014/main" id="{97C586C3-52A3-ABAB-A06F-F1D6898B58D2}"/>
              </a:ext>
            </a:extLst>
          </p:cNvPr>
          <p:cNvSpPr/>
          <p:nvPr/>
        </p:nvSpPr>
        <p:spPr>
          <a:xfrm>
            <a:off x="5852939" y="4716449"/>
            <a:ext cx="528536" cy="1721796"/>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Left-Right 30">
            <a:extLst>
              <a:ext uri="{FF2B5EF4-FFF2-40B4-BE49-F238E27FC236}">
                <a16:creationId xmlns:a16="http://schemas.microsoft.com/office/drawing/2014/main" id="{20D094D4-EB4C-9A68-3A74-29B4E9CA46AF}"/>
              </a:ext>
            </a:extLst>
          </p:cNvPr>
          <p:cNvSpPr/>
          <p:nvPr/>
        </p:nvSpPr>
        <p:spPr>
          <a:xfrm>
            <a:off x="155643" y="5885234"/>
            <a:ext cx="3229583" cy="97276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Communication</a:t>
            </a:r>
          </a:p>
        </p:txBody>
      </p:sp>
    </p:spTree>
    <p:extLst>
      <p:ext uri="{BB962C8B-B14F-4D97-AF65-F5344CB8AC3E}">
        <p14:creationId xmlns:p14="http://schemas.microsoft.com/office/powerpoint/2010/main" val="2771791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colorful lines&#10;&#10;Description automatically generated">
            <a:extLst>
              <a:ext uri="{FF2B5EF4-FFF2-40B4-BE49-F238E27FC236}">
                <a16:creationId xmlns:a16="http://schemas.microsoft.com/office/drawing/2014/main" id="{EAFEBFDB-5DF3-A4F4-6107-E30C37DB9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122" name="Rectangle 2">
            <a:extLst>
              <a:ext uri="{FF2B5EF4-FFF2-40B4-BE49-F238E27FC236}">
                <a16:creationId xmlns:a16="http://schemas.microsoft.com/office/drawing/2014/main" id="{2857299B-EC0D-25BA-AB65-17B737CF5972}"/>
              </a:ext>
            </a:extLst>
          </p:cNvPr>
          <p:cNvSpPr>
            <a:spLocks noGrp="1"/>
          </p:cNvSpPr>
          <p:nvPr>
            <p:ph type="title"/>
          </p:nvPr>
        </p:nvSpPr>
        <p:spPr/>
        <p:txBody>
          <a:bodyPr/>
          <a:lstStyle/>
          <a:p>
            <a:r>
              <a:rPr lang="cy" sz="4000" b="1" i="0" strike="noStrike" cap="none" spc="0" baseline="0" dirty="0">
                <a:solidFill>
                  <a:srgbClr val="7030A0"/>
                </a:solidFill>
                <a:effectLst/>
                <a:latin typeface="+mn-lt"/>
                <a:ea typeface="Arial"/>
                <a:cs typeface="Arial"/>
              </a:rPr>
              <a:t>Gwybodaeth ymarferol</a:t>
            </a:r>
            <a:br>
              <a:rPr lang="en-GB" altLang="en-US" sz="4000" b="1" dirty="0">
                <a:latin typeface="+mn-lt"/>
                <a:cs typeface="Arial" panose="020B0604020202020204" pitchFamily="34" charset="0"/>
              </a:rPr>
            </a:br>
            <a:r>
              <a:rPr lang="en-GB" altLang="en-US" sz="4000" b="1" dirty="0">
                <a:latin typeface="+mn-lt"/>
                <a:cs typeface="Arial" panose="020B0604020202020204" pitchFamily="34" charset="0"/>
              </a:rPr>
              <a:t>Housekeeping</a:t>
            </a:r>
            <a:endParaRPr lang="en-US" altLang="en-US" sz="4000" b="1" dirty="0">
              <a:latin typeface="+mn-lt"/>
              <a:cs typeface="Arial" panose="020B0604020202020204" pitchFamily="34" charset="0"/>
            </a:endParaRPr>
          </a:p>
        </p:txBody>
      </p:sp>
      <p:sp>
        <p:nvSpPr>
          <p:cNvPr id="5123" name="Rectangle 3">
            <a:extLst>
              <a:ext uri="{FF2B5EF4-FFF2-40B4-BE49-F238E27FC236}">
                <a16:creationId xmlns:a16="http://schemas.microsoft.com/office/drawing/2014/main" id="{03698EE8-56B0-E983-C065-5910B9353066}"/>
              </a:ext>
            </a:extLst>
          </p:cNvPr>
          <p:cNvSpPr>
            <a:spLocks noGrp="1"/>
          </p:cNvSpPr>
          <p:nvPr>
            <p:ph type="body" sz="half" idx="1"/>
          </p:nvPr>
        </p:nvSpPr>
        <p:spPr>
          <a:xfrm>
            <a:off x="838199" y="1825625"/>
            <a:ext cx="5891075" cy="4351338"/>
          </a:xfrm>
        </p:spPr>
        <p:txBody>
          <a:bodyPr/>
          <a:lstStyle/>
          <a:p>
            <a:pPr eaLnBrk="1" hangingPunct="1"/>
            <a:r>
              <a:rPr lang="en-GB" altLang="en-US" dirty="0">
                <a:cs typeface="Arial" panose="020B0604020202020204" pitchFamily="34" charset="0"/>
              </a:rPr>
              <a:t>Introductions </a:t>
            </a:r>
          </a:p>
          <a:p>
            <a:pPr eaLnBrk="1" hangingPunct="1"/>
            <a:r>
              <a:rPr lang="en-GB" altLang="en-US" dirty="0">
                <a:cs typeface="Arial" panose="020B0604020202020204" pitchFamily="34" charset="0"/>
              </a:rPr>
              <a:t>Toilets</a:t>
            </a:r>
          </a:p>
          <a:p>
            <a:pPr eaLnBrk="1" hangingPunct="1"/>
            <a:r>
              <a:rPr lang="en-GB" altLang="en-US" dirty="0">
                <a:cs typeface="Arial" panose="020B0604020202020204" pitchFamily="34" charset="0"/>
              </a:rPr>
              <a:t>Lunch and breaks</a:t>
            </a:r>
          </a:p>
          <a:p>
            <a:pPr eaLnBrk="1" hangingPunct="1"/>
            <a:r>
              <a:rPr lang="en-GB" altLang="en-US" dirty="0">
                <a:cs typeface="Arial" panose="020B0604020202020204" pitchFamily="34" charset="0"/>
              </a:rPr>
              <a:t>Timekeeping</a:t>
            </a:r>
          </a:p>
          <a:p>
            <a:pPr eaLnBrk="1" hangingPunct="1"/>
            <a:r>
              <a:rPr lang="en-GB" altLang="en-US" dirty="0">
                <a:cs typeface="Arial" panose="020B0604020202020204" pitchFamily="34" charset="0"/>
              </a:rPr>
              <a:t>Fire exits</a:t>
            </a:r>
          </a:p>
          <a:p>
            <a:pPr eaLnBrk="1" hangingPunct="1"/>
            <a:r>
              <a:rPr lang="en-GB" altLang="en-US" dirty="0">
                <a:cs typeface="Arial" panose="020B0604020202020204" pitchFamily="34" charset="0"/>
              </a:rPr>
              <a:t>Mobile phones</a:t>
            </a:r>
          </a:p>
          <a:p>
            <a:pPr eaLnBrk="1" hangingPunct="1"/>
            <a:r>
              <a:rPr lang="en-GB" altLang="en-US" dirty="0">
                <a:cs typeface="Arial" panose="020B0604020202020204" pitchFamily="34" charset="0"/>
              </a:rPr>
              <a:t>Respecting and valuing each other</a:t>
            </a:r>
          </a:p>
          <a:p>
            <a:endParaRPr lang="en-US" altLang="en-US" sz="3200" dirty="0"/>
          </a:p>
        </p:txBody>
      </p:sp>
      <p:sp>
        <p:nvSpPr>
          <p:cNvPr id="6" name="Rectangle 3">
            <a:extLst>
              <a:ext uri="{FF2B5EF4-FFF2-40B4-BE49-F238E27FC236}">
                <a16:creationId xmlns:a16="http://schemas.microsoft.com/office/drawing/2014/main" id="{095EC000-C2C3-7BF0-C13F-85BD525B8258}"/>
              </a:ext>
            </a:extLst>
          </p:cNvPr>
          <p:cNvSpPr txBox="1">
            <a:spLocks/>
          </p:cNvSpPr>
          <p:nvPr/>
        </p:nvSpPr>
        <p:spPr>
          <a:xfrm>
            <a:off x="6628659" y="1825625"/>
            <a:ext cx="589107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y" dirty="0">
                <a:solidFill>
                  <a:srgbClr val="000000"/>
                </a:solidFill>
                <a:ea typeface="Arial"/>
                <a:cs typeface="Arial"/>
              </a:rPr>
              <a:t>Cyflwyniadau </a:t>
            </a:r>
          </a:p>
          <a:p>
            <a:r>
              <a:rPr lang="cy" dirty="0">
                <a:solidFill>
                  <a:srgbClr val="000000"/>
                </a:solidFill>
                <a:ea typeface="Arial"/>
                <a:cs typeface="Arial"/>
              </a:rPr>
              <a:t>Toiledau</a:t>
            </a:r>
          </a:p>
          <a:p>
            <a:r>
              <a:rPr lang="cy" dirty="0">
                <a:solidFill>
                  <a:srgbClr val="000000"/>
                </a:solidFill>
                <a:ea typeface="Arial"/>
                <a:cs typeface="Arial"/>
              </a:rPr>
              <a:t>Cinio ac egwyl</a:t>
            </a:r>
          </a:p>
          <a:p>
            <a:r>
              <a:rPr lang="cy" dirty="0">
                <a:solidFill>
                  <a:srgbClr val="000000"/>
                </a:solidFill>
                <a:ea typeface="Arial"/>
                <a:cs typeface="Arial"/>
              </a:rPr>
              <a:t>Cadw amser</a:t>
            </a:r>
            <a:endParaRPr lang="en-GB" altLang="en-US" dirty="0">
              <a:cs typeface="Arial" panose="020B0604020202020204" pitchFamily="34" charset="0"/>
            </a:endParaRPr>
          </a:p>
          <a:p>
            <a:r>
              <a:rPr lang="cy" dirty="0">
                <a:solidFill>
                  <a:srgbClr val="000000"/>
                </a:solidFill>
                <a:ea typeface="Arial"/>
                <a:cs typeface="Arial"/>
              </a:rPr>
              <a:t>Allanfeydd tân</a:t>
            </a:r>
          </a:p>
          <a:p>
            <a:r>
              <a:rPr lang="cy" dirty="0">
                <a:solidFill>
                  <a:srgbClr val="000000"/>
                </a:solidFill>
                <a:ea typeface="Arial"/>
                <a:cs typeface="Arial"/>
              </a:rPr>
              <a:t>Ffonau symudol</a:t>
            </a:r>
          </a:p>
          <a:p>
            <a:r>
              <a:rPr lang="cy" dirty="0">
                <a:solidFill>
                  <a:srgbClr val="000000"/>
                </a:solidFill>
                <a:ea typeface="Arial"/>
                <a:cs typeface="Arial"/>
              </a:rPr>
              <a:t>Parchu a gwerthfawrogi ein gilydd </a:t>
            </a:r>
          </a:p>
          <a:p>
            <a:endParaRPr lang="en-US" altLang="en-US" sz="3200" dirty="0"/>
          </a:p>
        </p:txBody>
      </p:sp>
      <p:pic>
        <p:nvPicPr>
          <p:cNvPr id="2" name="Picture 1">
            <a:extLst>
              <a:ext uri="{FF2B5EF4-FFF2-40B4-BE49-F238E27FC236}">
                <a16:creationId xmlns:a16="http://schemas.microsoft.com/office/drawing/2014/main" id="{881DB277-6A4C-38A9-5EF9-FC198C9DD084}"/>
              </a:ext>
            </a:extLst>
          </p:cNvPr>
          <p:cNvPicPr>
            <a:picLocks noChangeAspect="1"/>
          </p:cNvPicPr>
          <p:nvPr/>
        </p:nvPicPr>
        <p:blipFill>
          <a:blip r:embed="rId4"/>
          <a:stretch>
            <a:fillRect/>
          </a:stretch>
        </p:blipFill>
        <p:spPr>
          <a:xfrm>
            <a:off x="5820003" y="57150"/>
            <a:ext cx="3331458" cy="17684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6E9E7-5B5B-8C21-0F38-03E3219AE9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DD2601-7673-4B94-08F5-081E51F95524}"/>
              </a:ext>
            </a:extLst>
          </p:cNvPr>
          <p:cNvSpPr>
            <a:spLocks noGrp="1"/>
          </p:cNvSpPr>
          <p:nvPr>
            <p:ph type="title"/>
          </p:nvPr>
        </p:nvSpPr>
        <p:spPr>
          <a:xfrm>
            <a:off x="293451" y="83444"/>
            <a:ext cx="10515600" cy="1325563"/>
          </a:xfrm>
        </p:spPr>
        <p:txBody>
          <a:bodyPr/>
          <a:lstStyle/>
          <a:p>
            <a:r>
              <a:rPr lang="en-GB" b="1" dirty="0"/>
              <a:t>Values</a:t>
            </a:r>
          </a:p>
        </p:txBody>
      </p:sp>
      <p:sp>
        <p:nvSpPr>
          <p:cNvPr id="3" name="Rectangle 2">
            <a:extLst>
              <a:ext uri="{FF2B5EF4-FFF2-40B4-BE49-F238E27FC236}">
                <a16:creationId xmlns:a16="http://schemas.microsoft.com/office/drawing/2014/main" id="{4AED2C12-0496-8ED2-3793-4780858D9C5D}"/>
              </a:ext>
            </a:extLst>
          </p:cNvPr>
          <p:cNvSpPr/>
          <p:nvPr/>
        </p:nvSpPr>
        <p:spPr>
          <a:xfrm>
            <a:off x="838200" y="1791093"/>
            <a:ext cx="10398551" cy="45248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61BA08D5-59DD-E173-C5C3-7D94DEDB1473}"/>
              </a:ext>
            </a:extLst>
          </p:cNvPr>
          <p:cNvSpPr txBox="1"/>
          <p:nvPr/>
        </p:nvSpPr>
        <p:spPr>
          <a:xfrm>
            <a:off x="0" y="1193052"/>
            <a:ext cx="11975690" cy="4031873"/>
          </a:xfrm>
          <a:prstGeom prst="rect">
            <a:avLst/>
          </a:prstGeom>
          <a:noFill/>
        </p:spPr>
        <p:txBody>
          <a:bodyPr wrap="square" rtlCol="0">
            <a:spAutoFit/>
          </a:bodyPr>
          <a:lstStyle/>
          <a:p>
            <a:pPr marL="285750" indent="-285750">
              <a:buFont typeface="Arial" panose="020B0604020202020204" pitchFamily="34" charset="0"/>
              <a:buChar char="•"/>
            </a:pPr>
            <a:r>
              <a:rPr lang="en-GB" sz="3200" dirty="0"/>
              <a:t>Inclusion</a:t>
            </a:r>
          </a:p>
          <a:p>
            <a:pPr marL="285750" indent="-285750">
              <a:buFont typeface="Arial" panose="020B0604020202020204" pitchFamily="34" charset="0"/>
              <a:buChar char="•"/>
            </a:pPr>
            <a:r>
              <a:rPr lang="en-GB" sz="3200" dirty="0"/>
              <a:t>Kindness</a:t>
            </a:r>
          </a:p>
          <a:p>
            <a:pPr marL="285750" indent="-285750">
              <a:buFont typeface="Arial" panose="020B0604020202020204" pitchFamily="34" charset="0"/>
              <a:buChar char="•"/>
            </a:pPr>
            <a:r>
              <a:rPr lang="en-GB" sz="3200" dirty="0"/>
              <a:t>Empathy</a:t>
            </a:r>
          </a:p>
          <a:p>
            <a:pPr marL="285750" indent="-285750">
              <a:buFont typeface="Arial" panose="020B0604020202020204" pitchFamily="34" charset="0"/>
              <a:buChar char="•"/>
            </a:pPr>
            <a:r>
              <a:rPr lang="en-GB" sz="3200" dirty="0"/>
              <a:t>Co-production</a:t>
            </a:r>
          </a:p>
          <a:p>
            <a:pPr marL="285750" indent="-285750">
              <a:buFont typeface="Arial" panose="020B0604020202020204" pitchFamily="34" charset="0"/>
              <a:buChar char="•"/>
            </a:pPr>
            <a:r>
              <a:rPr lang="en-GB" sz="3200" dirty="0"/>
              <a:t>Openness and honesty</a:t>
            </a:r>
          </a:p>
          <a:p>
            <a:pPr marL="285750" indent="-285750">
              <a:buFont typeface="Arial" panose="020B0604020202020204" pitchFamily="34" charset="0"/>
              <a:buChar char="•"/>
            </a:pPr>
            <a:r>
              <a:rPr lang="en-GB" sz="3200" dirty="0"/>
              <a:t>Desire and willingness to help others</a:t>
            </a:r>
          </a:p>
          <a:p>
            <a:pPr marL="285750" indent="-285750">
              <a:buFont typeface="Arial" panose="020B0604020202020204" pitchFamily="34" charset="0"/>
              <a:buChar char="•"/>
            </a:pPr>
            <a:r>
              <a:rPr lang="en-GB" sz="3200" dirty="0"/>
              <a:t>Good partnership working and teamwork</a:t>
            </a:r>
          </a:p>
          <a:p>
            <a:pPr marL="285750" indent="-285750">
              <a:buFont typeface="Arial" panose="020B0604020202020204" pitchFamily="34" charset="0"/>
              <a:buChar char="•"/>
            </a:pPr>
            <a:r>
              <a:rPr lang="en-GB" sz="3200" dirty="0"/>
              <a:t>The value of stories </a:t>
            </a:r>
          </a:p>
        </p:txBody>
      </p:sp>
      <p:sp>
        <p:nvSpPr>
          <p:cNvPr id="6" name="Title 1">
            <a:extLst>
              <a:ext uri="{FF2B5EF4-FFF2-40B4-BE49-F238E27FC236}">
                <a16:creationId xmlns:a16="http://schemas.microsoft.com/office/drawing/2014/main" id="{C1E74D24-6FF9-B8E5-9481-450123424C3A}"/>
              </a:ext>
            </a:extLst>
          </p:cNvPr>
          <p:cNvSpPr txBox="1">
            <a:spLocks/>
          </p:cNvSpPr>
          <p:nvPr/>
        </p:nvSpPr>
        <p:spPr>
          <a:xfrm>
            <a:off x="838200" y="286831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155379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9085-7D04-4468-B849-67FDEAEC2310}"/>
              </a:ext>
            </a:extLst>
          </p:cNvPr>
          <p:cNvSpPr>
            <a:spLocks noGrp="1"/>
          </p:cNvSpPr>
          <p:nvPr>
            <p:ph type="title"/>
          </p:nvPr>
        </p:nvSpPr>
        <p:spPr/>
        <p:txBody>
          <a:bodyPr/>
          <a:lstStyle/>
          <a:p>
            <a:r>
              <a:rPr lang="en-GB" dirty="0"/>
              <a:t>Conclusion</a:t>
            </a:r>
            <a:br>
              <a:rPr lang="en-GB" dirty="0"/>
            </a:br>
            <a:endParaRPr lang="en-GB" dirty="0"/>
          </a:p>
        </p:txBody>
      </p:sp>
      <p:sp>
        <p:nvSpPr>
          <p:cNvPr id="3" name="Rectangle 2">
            <a:extLst>
              <a:ext uri="{FF2B5EF4-FFF2-40B4-BE49-F238E27FC236}">
                <a16:creationId xmlns:a16="http://schemas.microsoft.com/office/drawing/2014/main" id="{4CF2E1F7-7D6B-4F63-BBD8-EBA306204078}"/>
              </a:ext>
            </a:extLst>
          </p:cNvPr>
          <p:cNvSpPr/>
          <p:nvPr/>
        </p:nvSpPr>
        <p:spPr>
          <a:xfrm>
            <a:off x="838200" y="1791093"/>
            <a:ext cx="10398551" cy="45248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054A85D9-DC55-48E4-921F-22F0702B3F6D}"/>
              </a:ext>
            </a:extLst>
          </p:cNvPr>
          <p:cNvSpPr txBox="1"/>
          <p:nvPr/>
        </p:nvSpPr>
        <p:spPr>
          <a:xfrm>
            <a:off x="659876" y="1593130"/>
            <a:ext cx="10515600" cy="3046988"/>
          </a:xfrm>
          <a:prstGeom prst="rect">
            <a:avLst/>
          </a:prstGeom>
          <a:noFill/>
        </p:spPr>
        <p:txBody>
          <a:bodyPr wrap="square" rtlCol="0">
            <a:spAutoFit/>
          </a:bodyPr>
          <a:lstStyle/>
          <a:p>
            <a:pPr marL="285750" indent="-285750">
              <a:buFont typeface="Arial" panose="020B0604020202020204" pitchFamily="34" charset="0"/>
              <a:buChar char="•"/>
            </a:pPr>
            <a:r>
              <a:rPr lang="en-GB" sz="3200" dirty="0"/>
              <a:t>If you provide support to people with learning disabilities in North Wales and are interested in developing PBS, you are welcome to talk to us at </a:t>
            </a:r>
          </a:p>
          <a:p>
            <a:pPr marL="285750" indent="-285750">
              <a:buFont typeface="Arial" panose="020B0604020202020204" pitchFamily="34" charset="0"/>
              <a:buChar char="•"/>
            </a:pPr>
            <a:r>
              <a:rPr lang="en-GB" sz="3200" dirty="0"/>
              <a:t>Ldtransformation@flintshire.gov.uk</a:t>
            </a:r>
          </a:p>
          <a:p>
            <a:pPr marL="285750" indent="-285750">
              <a:buFont typeface="Arial" panose="020B0604020202020204" pitchFamily="34" charset="0"/>
              <a:buChar char="•"/>
            </a:pPr>
            <a:r>
              <a:rPr lang="en-GB" sz="3200" dirty="0"/>
              <a:t>Thank you for listening </a:t>
            </a:r>
            <a:r>
              <a:rPr lang="en-GB" sz="3200" dirty="0">
                <a:sym typeface="Wingdings" panose="05000000000000000000" pitchFamily="2" charset="2"/>
              </a:rPr>
              <a:t></a:t>
            </a:r>
            <a:endParaRPr lang="en-GB" sz="3200" dirty="0"/>
          </a:p>
          <a:p>
            <a:pPr marL="285750" indent="-285750">
              <a:buFont typeface="Arial" panose="020B0604020202020204" pitchFamily="34" charset="0"/>
              <a:buChar char="•"/>
            </a:pPr>
            <a:endParaRPr lang="en-GB" sz="3200" dirty="0"/>
          </a:p>
        </p:txBody>
      </p:sp>
    </p:spTree>
    <p:extLst>
      <p:ext uri="{BB962C8B-B14F-4D97-AF65-F5344CB8AC3E}">
        <p14:creationId xmlns:p14="http://schemas.microsoft.com/office/powerpoint/2010/main" val="130918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FE700B-4546-A83B-8AE3-AB70C8E91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3" y="1755032"/>
            <a:ext cx="7985760" cy="4495800"/>
          </a:xfrm>
          <a:prstGeom prst="rect">
            <a:avLst/>
          </a:prstGeom>
        </p:spPr>
      </p:pic>
      <p:sp>
        <p:nvSpPr>
          <p:cNvPr id="4" name="TextBox 3">
            <a:extLst>
              <a:ext uri="{FF2B5EF4-FFF2-40B4-BE49-F238E27FC236}">
                <a16:creationId xmlns:a16="http://schemas.microsoft.com/office/drawing/2014/main" id="{7DBE0598-D3CD-1C09-19C6-4241CDD1E35C}"/>
              </a:ext>
            </a:extLst>
          </p:cNvPr>
          <p:cNvSpPr txBox="1"/>
          <p:nvPr/>
        </p:nvSpPr>
        <p:spPr>
          <a:xfrm>
            <a:off x="564204" y="262647"/>
            <a:ext cx="11205009" cy="1077218"/>
          </a:xfrm>
          <a:prstGeom prst="rect">
            <a:avLst/>
          </a:prstGeom>
          <a:noFill/>
        </p:spPr>
        <p:txBody>
          <a:bodyPr wrap="square" rtlCol="0">
            <a:spAutoFit/>
          </a:bodyPr>
          <a:lstStyle/>
          <a:p>
            <a:r>
              <a:rPr lang="en-GB" sz="3200" dirty="0"/>
              <a:t>What we’ve been doing about PBS in North Wales over the last two years (and particularly since January)</a:t>
            </a:r>
          </a:p>
        </p:txBody>
      </p:sp>
      <p:pic>
        <p:nvPicPr>
          <p:cNvPr id="6" name="Picture 5">
            <a:extLst>
              <a:ext uri="{FF2B5EF4-FFF2-40B4-BE49-F238E27FC236}">
                <a16:creationId xmlns:a16="http://schemas.microsoft.com/office/drawing/2014/main" id="{A69CA064-F59C-7493-7FA4-3BAC0D8CE6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2963" y="2171824"/>
            <a:ext cx="4070082" cy="3245228"/>
          </a:xfrm>
          <a:prstGeom prst="rect">
            <a:avLst/>
          </a:prstGeom>
        </p:spPr>
      </p:pic>
      <p:sp>
        <p:nvSpPr>
          <p:cNvPr id="7" name="TextBox 6">
            <a:extLst>
              <a:ext uri="{FF2B5EF4-FFF2-40B4-BE49-F238E27FC236}">
                <a16:creationId xmlns:a16="http://schemas.microsoft.com/office/drawing/2014/main" id="{3C95C06F-900D-66A7-54B0-8FC9A8E7972E}"/>
              </a:ext>
            </a:extLst>
          </p:cNvPr>
          <p:cNvSpPr txBox="1"/>
          <p:nvPr/>
        </p:nvSpPr>
        <p:spPr>
          <a:xfrm>
            <a:off x="8414426" y="5311302"/>
            <a:ext cx="3551432" cy="523220"/>
          </a:xfrm>
          <a:prstGeom prst="rect">
            <a:avLst/>
          </a:prstGeom>
          <a:noFill/>
        </p:spPr>
        <p:txBody>
          <a:bodyPr wrap="square" rtlCol="0">
            <a:spAutoFit/>
          </a:bodyPr>
          <a:lstStyle/>
          <a:p>
            <a:r>
              <a:rPr lang="en-GB" sz="2800" dirty="0"/>
              <a:t>In 25 minutes Aaargh!</a:t>
            </a:r>
          </a:p>
        </p:txBody>
      </p:sp>
    </p:spTree>
    <p:extLst>
      <p:ext uri="{BB962C8B-B14F-4D97-AF65-F5344CB8AC3E}">
        <p14:creationId xmlns:p14="http://schemas.microsoft.com/office/powerpoint/2010/main" val="274152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51FA7-4661-DABE-014D-C47DB097A656}"/>
              </a:ext>
            </a:extLst>
          </p:cNvPr>
          <p:cNvSpPr>
            <a:spLocks noGrp="1"/>
          </p:cNvSpPr>
          <p:nvPr>
            <p:ph type="title"/>
          </p:nvPr>
        </p:nvSpPr>
        <p:spPr>
          <a:xfrm>
            <a:off x="3920544" y="-433919"/>
            <a:ext cx="4780129" cy="1639888"/>
          </a:xfrm>
        </p:spPr>
        <p:txBody>
          <a:bodyPr anchor="b">
            <a:normAutofit/>
          </a:bodyPr>
          <a:lstStyle/>
          <a:p>
            <a:r>
              <a:rPr lang="en-GB" dirty="0"/>
              <a:t>Background</a:t>
            </a:r>
          </a:p>
        </p:txBody>
      </p:sp>
      <p:sp>
        <p:nvSpPr>
          <p:cNvPr id="3" name="Content Placeholder 2">
            <a:extLst>
              <a:ext uri="{FF2B5EF4-FFF2-40B4-BE49-F238E27FC236}">
                <a16:creationId xmlns:a16="http://schemas.microsoft.com/office/drawing/2014/main" id="{909628E7-F576-F5E8-AC7A-D71203EC9320}"/>
              </a:ext>
            </a:extLst>
          </p:cNvPr>
          <p:cNvSpPr>
            <a:spLocks noGrp="1"/>
          </p:cNvSpPr>
          <p:nvPr>
            <p:ph idx="1"/>
          </p:nvPr>
        </p:nvSpPr>
        <p:spPr>
          <a:xfrm>
            <a:off x="0" y="1126720"/>
            <a:ext cx="6008914" cy="3651250"/>
          </a:xfrm>
        </p:spPr>
        <p:txBody>
          <a:bodyPr>
            <a:noAutofit/>
          </a:bodyPr>
          <a:lstStyle/>
          <a:p>
            <a:pPr>
              <a:lnSpc>
                <a:spcPct val="130000"/>
              </a:lnSpc>
            </a:pPr>
            <a:r>
              <a:rPr lang="en-GB" sz="2400" dirty="0"/>
              <a:t>North Wales Together</a:t>
            </a:r>
          </a:p>
          <a:p>
            <a:pPr>
              <a:lnSpc>
                <a:spcPct val="130000"/>
              </a:lnSpc>
            </a:pPr>
            <a:r>
              <a:rPr lang="en-GB" sz="2400" dirty="0"/>
              <a:t>Regional integration Funded to 2027</a:t>
            </a:r>
          </a:p>
          <a:p>
            <a:pPr>
              <a:lnSpc>
                <a:spcPct val="130000"/>
              </a:lnSpc>
            </a:pPr>
            <a:r>
              <a:rPr lang="en-GB" sz="2400" dirty="0"/>
              <a:t>Innovation and delivery of projects that </a:t>
            </a:r>
          </a:p>
          <a:p>
            <a:pPr marL="0" indent="0">
              <a:lnSpc>
                <a:spcPct val="130000"/>
              </a:lnSpc>
              <a:buNone/>
            </a:pPr>
            <a:r>
              <a:rPr lang="en-GB" sz="2400" dirty="0"/>
              <a:t>  will benefit from being delivered regionally</a:t>
            </a:r>
          </a:p>
          <a:p>
            <a:pPr>
              <a:lnSpc>
                <a:spcPct val="130000"/>
              </a:lnSpc>
            </a:pPr>
            <a:r>
              <a:rPr lang="en-GB" sz="2400" b="1" dirty="0"/>
              <a:t>Accommodation model of care</a:t>
            </a:r>
          </a:p>
          <a:p>
            <a:pPr marL="285750" indent="-285750">
              <a:lnSpc>
                <a:spcPct val="130000"/>
              </a:lnSpc>
              <a:buFont typeface="Arial" panose="020B0604020202020204" pitchFamily="34" charset="0"/>
              <a:buChar char="•"/>
            </a:pPr>
            <a:r>
              <a:rPr lang="en-GB" sz="2400" dirty="0"/>
              <a:t>Accommodation planning</a:t>
            </a:r>
          </a:p>
          <a:p>
            <a:pPr marL="285750" indent="-285750">
              <a:lnSpc>
                <a:spcPct val="130000"/>
              </a:lnSpc>
              <a:buFont typeface="Arial" panose="020B0604020202020204" pitchFamily="34" charset="0"/>
              <a:buChar char="•"/>
            </a:pPr>
            <a:r>
              <a:rPr lang="en-GB" sz="2400" dirty="0"/>
              <a:t>Workforce (including PBS)</a:t>
            </a:r>
          </a:p>
          <a:p>
            <a:pPr marL="285750" indent="-285750">
              <a:lnSpc>
                <a:spcPct val="130000"/>
              </a:lnSpc>
              <a:buFont typeface="Arial" panose="020B0604020202020204" pitchFamily="34" charset="0"/>
              <a:buChar char="•"/>
            </a:pPr>
            <a:r>
              <a:rPr lang="en-GB" sz="2400" dirty="0"/>
              <a:t>Intermediate care</a:t>
            </a:r>
          </a:p>
          <a:p>
            <a:pPr marL="285750" indent="-285750">
              <a:lnSpc>
                <a:spcPct val="130000"/>
              </a:lnSpc>
              <a:buFont typeface="Arial" panose="020B0604020202020204" pitchFamily="34" charset="0"/>
              <a:buChar char="•"/>
            </a:pPr>
            <a:r>
              <a:rPr lang="en-GB" sz="2400" dirty="0"/>
              <a:t>Appointed Consultant to lead the strategy</a:t>
            </a:r>
          </a:p>
        </p:txBody>
      </p:sp>
      <p:pic>
        <p:nvPicPr>
          <p:cNvPr id="5" name="Picture 4">
            <a:extLst>
              <a:ext uri="{FF2B5EF4-FFF2-40B4-BE49-F238E27FC236}">
                <a16:creationId xmlns:a16="http://schemas.microsoft.com/office/drawing/2014/main" id="{C1FF9711-04BA-1460-A06A-A869B70BD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786" y="1451463"/>
            <a:ext cx="6524740" cy="3326507"/>
          </a:xfrm>
          <a:prstGeom prst="rect">
            <a:avLst/>
          </a:prstGeom>
        </p:spPr>
      </p:pic>
    </p:spTree>
    <p:extLst>
      <p:ext uri="{BB962C8B-B14F-4D97-AF65-F5344CB8AC3E}">
        <p14:creationId xmlns:p14="http://schemas.microsoft.com/office/powerpoint/2010/main" val="173494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9F395D-3A74-1A7A-D284-3D8651982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290" y="30480"/>
            <a:ext cx="10599420" cy="6797040"/>
          </a:xfrm>
          <a:prstGeom prst="rect">
            <a:avLst/>
          </a:prstGeom>
        </p:spPr>
      </p:pic>
      <p:pic>
        <p:nvPicPr>
          <p:cNvPr id="2" name="Picture 1">
            <a:extLst>
              <a:ext uri="{FF2B5EF4-FFF2-40B4-BE49-F238E27FC236}">
                <a16:creationId xmlns:a16="http://schemas.microsoft.com/office/drawing/2014/main" id="{17573DF6-0812-9E88-FEE4-67F404DCBD06}"/>
              </a:ext>
            </a:extLst>
          </p:cNvPr>
          <p:cNvPicPr>
            <a:picLocks noChangeAspect="1"/>
          </p:cNvPicPr>
          <p:nvPr/>
        </p:nvPicPr>
        <p:blipFill>
          <a:blip r:embed="rId4"/>
          <a:stretch>
            <a:fillRect/>
          </a:stretch>
        </p:blipFill>
        <p:spPr>
          <a:xfrm>
            <a:off x="796290" y="30480"/>
            <a:ext cx="4564671" cy="2329262"/>
          </a:xfrm>
          <a:prstGeom prst="rect">
            <a:avLst/>
          </a:prstGeom>
        </p:spPr>
      </p:pic>
      <p:pic>
        <p:nvPicPr>
          <p:cNvPr id="3" name="Picture 2">
            <a:extLst>
              <a:ext uri="{FF2B5EF4-FFF2-40B4-BE49-F238E27FC236}">
                <a16:creationId xmlns:a16="http://schemas.microsoft.com/office/drawing/2014/main" id="{134DE3D1-C560-9411-E62C-C70BFDDBE830}"/>
              </a:ext>
            </a:extLst>
          </p:cNvPr>
          <p:cNvPicPr>
            <a:picLocks noChangeAspect="1"/>
          </p:cNvPicPr>
          <p:nvPr/>
        </p:nvPicPr>
        <p:blipFill>
          <a:blip r:embed="rId5"/>
          <a:stretch>
            <a:fillRect/>
          </a:stretch>
        </p:blipFill>
        <p:spPr>
          <a:xfrm>
            <a:off x="665438" y="30480"/>
            <a:ext cx="4695523" cy="2329262"/>
          </a:xfrm>
          <a:prstGeom prst="rect">
            <a:avLst/>
          </a:prstGeom>
        </p:spPr>
      </p:pic>
    </p:spTree>
    <p:extLst>
      <p:ext uri="{BB962C8B-B14F-4D97-AF65-F5344CB8AC3E}">
        <p14:creationId xmlns:p14="http://schemas.microsoft.com/office/powerpoint/2010/main" val="13021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9085-7D04-4468-B849-67FDEAEC2310}"/>
              </a:ext>
            </a:extLst>
          </p:cNvPr>
          <p:cNvSpPr>
            <a:spLocks noGrp="1"/>
          </p:cNvSpPr>
          <p:nvPr>
            <p:ph type="title"/>
          </p:nvPr>
        </p:nvSpPr>
        <p:spPr>
          <a:xfrm>
            <a:off x="779675" y="0"/>
            <a:ext cx="10515600" cy="1325563"/>
          </a:xfrm>
        </p:spPr>
        <p:txBody>
          <a:bodyPr/>
          <a:lstStyle/>
          <a:p>
            <a:r>
              <a:rPr lang="en-GB" dirty="0"/>
              <a:t>Good PBS?</a:t>
            </a:r>
          </a:p>
        </p:txBody>
      </p:sp>
      <p:sp>
        <p:nvSpPr>
          <p:cNvPr id="3" name="Rectangle 2">
            <a:extLst>
              <a:ext uri="{FF2B5EF4-FFF2-40B4-BE49-F238E27FC236}">
                <a16:creationId xmlns:a16="http://schemas.microsoft.com/office/drawing/2014/main" id="{4CF2E1F7-7D6B-4F63-BBD8-EBA306204078}"/>
              </a:ext>
            </a:extLst>
          </p:cNvPr>
          <p:cNvSpPr/>
          <p:nvPr/>
        </p:nvSpPr>
        <p:spPr>
          <a:xfrm>
            <a:off x="838200" y="1791093"/>
            <a:ext cx="10398551" cy="45248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054A85D9-DC55-48E4-921F-22F0702B3F6D}"/>
              </a:ext>
            </a:extLst>
          </p:cNvPr>
          <p:cNvSpPr txBox="1"/>
          <p:nvPr/>
        </p:nvSpPr>
        <p:spPr>
          <a:xfrm>
            <a:off x="610714" y="993362"/>
            <a:ext cx="10515600" cy="5509200"/>
          </a:xfrm>
          <a:prstGeom prst="rect">
            <a:avLst/>
          </a:prstGeom>
          <a:noFill/>
        </p:spPr>
        <p:txBody>
          <a:bodyPr wrap="square" rtlCol="0">
            <a:spAutoFit/>
          </a:bodyPr>
          <a:lstStyle/>
          <a:p>
            <a:pPr marL="285750" indent="-285750">
              <a:buFont typeface="Arial" panose="020B0604020202020204" pitchFamily="34" charset="0"/>
              <a:buChar char="•"/>
            </a:pPr>
            <a:r>
              <a:rPr lang="en-GB" sz="3200" dirty="0"/>
              <a:t>Person not involved</a:t>
            </a:r>
          </a:p>
          <a:p>
            <a:pPr marL="285750" indent="-285750">
              <a:buFont typeface="Arial" panose="020B0604020202020204" pitchFamily="34" charset="0"/>
              <a:buChar char="•"/>
            </a:pPr>
            <a:r>
              <a:rPr lang="en-GB" sz="3200" dirty="0"/>
              <a:t>Not based on functional behavioural assessment</a:t>
            </a:r>
          </a:p>
          <a:p>
            <a:pPr marL="285750" indent="-285750">
              <a:buFont typeface="Arial" panose="020B0604020202020204" pitchFamily="34" charset="0"/>
              <a:buChar char="•"/>
            </a:pPr>
            <a:r>
              <a:rPr lang="en-GB" sz="3200" dirty="0"/>
              <a:t>Scattergun approach to training</a:t>
            </a:r>
          </a:p>
          <a:p>
            <a:pPr marL="285750" indent="-285750">
              <a:buFont typeface="Arial" panose="020B0604020202020204" pitchFamily="34" charset="0"/>
              <a:buChar char="•"/>
            </a:pPr>
            <a:r>
              <a:rPr lang="en-GB" sz="3200" dirty="0"/>
              <a:t>No whole system approach</a:t>
            </a:r>
          </a:p>
          <a:p>
            <a:pPr marL="285750" indent="-285750">
              <a:buFont typeface="Arial" panose="020B0604020202020204" pitchFamily="34" charset="0"/>
              <a:buChar char="•"/>
            </a:pPr>
            <a:r>
              <a:rPr lang="en-GB" sz="3200" dirty="0"/>
              <a:t>Staff not trained in PBS</a:t>
            </a:r>
          </a:p>
          <a:p>
            <a:pPr marL="285750" indent="-285750">
              <a:buFont typeface="Arial" panose="020B0604020202020204" pitchFamily="34" charset="0"/>
              <a:buChar char="•"/>
            </a:pPr>
            <a:r>
              <a:rPr lang="en-GB" sz="3200" dirty="0"/>
              <a:t>Staff not trained in the use of X’s PBSP</a:t>
            </a:r>
          </a:p>
          <a:p>
            <a:pPr marL="285750" indent="-285750">
              <a:buFont typeface="Arial" panose="020B0604020202020204" pitchFamily="34" charset="0"/>
              <a:buChar char="•"/>
            </a:pPr>
            <a:r>
              <a:rPr lang="en-GB" sz="3200" dirty="0"/>
              <a:t>PBSP lives in a drawer and is wheeled out for special occasions (e.g. audit or annual review)</a:t>
            </a:r>
          </a:p>
          <a:p>
            <a:pPr marL="285750" indent="-285750">
              <a:buFont typeface="Arial" panose="020B0604020202020204" pitchFamily="34" charset="0"/>
              <a:buChar char="•"/>
            </a:pPr>
            <a:r>
              <a:rPr lang="en-GB" sz="3200" dirty="0"/>
              <a:t>Focus on problem behaviour rather than quality of life</a:t>
            </a:r>
          </a:p>
          <a:p>
            <a:pPr marL="285750" indent="-285750">
              <a:buFont typeface="Arial" panose="020B0604020202020204" pitchFamily="34" charset="0"/>
              <a:buChar char="•"/>
            </a:pPr>
            <a:r>
              <a:rPr lang="en-GB" sz="3200" dirty="0"/>
              <a:t>Lack of consistency and practice leadership</a:t>
            </a:r>
          </a:p>
          <a:p>
            <a:pPr marL="285750" indent="-285750">
              <a:buFont typeface="Arial" panose="020B0604020202020204" pitchFamily="34" charset="0"/>
              <a:buChar char="•"/>
            </a:pPr>
            <a:r>
              <a:rPr lang="en-GB" sz="3200" dirty="0"/>
              <a:t>PBS?</a:t>
            </a:r>
          </a:p>
        </p:txBody>
      </p:sp>
    </p:spTree>
    <p:extLst>
      <p:ext uri="{BB962C8B-B14F-4D97-AF65-F5344CB8AC3E}">
        <p14:creationId xmlns:p14="http://schemas.microsoft.com/office/powerpoint/2010/main" val="356887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A4FB8C-FA8E-D933-ED51-E035ACF68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90" y="30480"/>
            <a:ext cx="10599420" cy="6797040"/>
          </a:xfrm>
          <a:prstGeom prst="rect">
            <a:avLst/>
          </a:prstGeom>
        </p:spPr>
      </p:pic>
    </p:spTree>
    <p:extLst>
      <p:ext uri="{BB962C8B-B14F-4D97-AF65-F5344CB8AC3E}">
        <p14:creationId xmlns:p14="http://schemas.microsoft.com/office/powerpoint/2010/main" val="2329332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3DBB4A-8237-B3FA-03C4-D011213B7642}"/>
              </a:ext>
            </a:extLst>
          </p:cNvPr>
          <p:cNvSpPr txBox="1"/>
          <p:nvPr/>
        </p:nvSpPr>
        <p:spPr>
          <a:xfrm>
            <a:off x="0" y="97707"/>
            <a:ext cx="12192000" cy="584775"/>
          </a:xfrm>
          <a:prstGeom prst="rect">
            <a:avLst/>
          </a:prstGeom>
          <a:noFill/>
        </p:spPr>
        <p:txBody>
          <a:bodyPr wrap="square" rtlCol="0">
            <a:spAutoFit/>
          </a:bodyPr>
          <a:lstStyle/>
          <a:p>
            <a:r>
              <a:rPr lang="en-GB" sz="3200" dirty="0"/>
              <a:t>Establish a North Wales steering group of PBS experts and drivers:</a:t>
            </a:r>
          </a:p>
        </p:txBody>
      </p:sp>
      <p:sp>
        <p:nvSpPr>
          <p:cNvPr id="3" name="TextBox 2">
            <a:extLst>
              <a:ext uri="{FF2B5EF4-FFF2-40B4-BE49-F238E27FC236}">
                <a16:creationId xmlns:a16="http://schemas.microsoft.com/office/drawing/2014/main" id="{9A89950F-2BD3-671D-B349-1077144E55D1}"/>
              </a:ext>
            </a:extLst>
          </p:cNvPr>
          <p:cNvSpPr txBox="1"/>
          <p:nvPr/>
        </p:nvSpPr>
        <p:spPr>
          <a:xfrm>
            <a:off x="0" y="748089"/>
            <a:ext cx="7056120" cy="6524863"/>
          </a:xfrm>
          <a:prstGeom prst="rect">
            <a:avLst/>
          </a:prstGeom>
          <a:noFill/>
        </p:spPr>
        <p:txBody>
          <a:bodyPr wrap="square" rtlCol="0">
            <a:spAutoFit/>
          </a:bodyPr>
          <a:lstStyle/>
          <a:p>
            <a:pPr marL="285750" indent="-285750">
              <a:buFont typeface="Arial" panose="020B0604020202020204" pitchFamily="34" charset="0"/>
              <a:buChar char="•"/>
            </a:pPr>
            <a:r>
              <a:rPr lang="en-GB" sz="2000" dirty="0"/>
              <a:t>Carrie Shield – Specialist Behavioural Support Service (BCUHB)</a:t>
            </a:r>
          </a:p>
          <a:p>
            <a:pPr marL="285750" indent="-285750">
              <a:buFont typeface="Arial" panose="020B0604020202020204" pitchFamily="34" charset="0"/>
              <a:buChar char="•"/>
            </a:pPr>
            <a:r>
              <a:rPr lang="en-GB" sz="2000" dirty="0"/>
              <a:t>Dr Alan </a:t>
            </a:r>
            <a:r>
              <a:rPr lang="en-GB" sz="2000" dirty="0" err="1"/>
              <a:t>Dowey</a:t>
            </a:r>
            <a:r>
              <a:rPr lang="en-GB" sz="2000" dirty="0"/>
              <a:t> - Consultant Clinical Psychologist / Head of Adult Clinical Psychology (Learning Disabilities) (BCUHB)</a:t>
            </a:r>
          </a:p>
          <a:p>
            <a:pPr marL="285750" indent="-285750">
              <a:buFont typeface="Arial" panose="020B0604020202020204" pitchFamily="34" charset="0"/>
              <a:buChar char="•"/>
            </a:pPr>
            <a:r>
              <a:rPr lang="en-GB" sz="2000" dirty="0"/>
              <a:t>Andrew Guy – PBS Lead, Gwynedd County Council</a:t>
            </a:r>
          </a:p>
          <a:p>
            <a:pPr marL="285750" indent="-285750">
              <a:buFont typeface="Arial" panose="020B0604020202020204" pitchFamily="34" charset="0"/>
              <a:buChar char="•"/>
            </a:pPr>
            <a:r>
              <a:rPr lang="en-GB" sz="2000" dirty="0"/>
              <a:t>David O’Brien - Senior Improvement Manager, Improvement Cymru</a:t>
            </a:r>
          </a:p>
          <a:p>
            <a:pPr marL="285750" indent="-285750">
              <a:buFont typeface="Arial" panose="020B0604020202020204" pitchFamily="34" charset="0"/>
              <a:buChar char="•"/>
            </a:pPr>
            <a:r>
              <a:rPr lang="en-GB" sz="2000" dirty="0"/>
              <a:t>Sarah Horton – Children and Families Support Services Manager, Anglesey County Council</a:t>
            </a:r>
          </a:p>
          <a:p>
            <a:pPr marL="285750" indent="-285750">
              <a:buFont typeface="Arial" panose="020B0604020202020204" pitchFamily="34" charset="0"/>
              <a:buChar char="•"/>
            </a:pPr>
            <a:r>
              <a:rPr lang="en-GB" sz="2000" dirty="0"/>
              <a:t>Dr Jason Devereux – Advanced Nurse Practitioner in PBS (BCUHB)</a:t>
            </a:r>
          </a:p>
          <a:p>
            <a:pPr marL="285750" indent="-285750">
              <a:buFont typeface="Arial" panose="020B0604020202020204" pitchFamily="34" charset="0"/>
              <a:buChar char="•"/>
            </a:pPr>
            <a:r>
              <a:rPr lang="en-GB" sz="2000" dirty="0"/>
              <a:t>Emma Edwards – Community Support Coordinator, Conwy Council</a:t>
            </a:r>
          </a:p>
          <a:p>
            <a:pPr marL="285750" indent="-285750">
              <a:buFont typeface="Arial" panose="020B0604020202020204" pitchFamily="34" charset="0"/>
              <a:buChar char="•"/>
            </a:pPr>
            <a:r>
              <a:rPr lang="en-GB" sz="2000" dirty="0"/>
              <a:t>Heather Henry – Project Team Manager, Wrexham Council</a:t>
            </a:r>
          </a:p>
          <a:p>
            <a:pPr marL="285750" indent="-285750">
              <a:buFont typeface="Arial" panose="020B0604020202020204" pitchFamily="34" charset="0"/>
              <a:buChar char="•"/>
            </a:pPr>
            <a:r>
              <a:rPr lang="en-GB" sz="2000" dirty="0"/>
              <a:t>Jo Price – Education &amp; Development Lead – BILD</a:t>
            </a:r>
          </a:p>
          <a:p>
            <a:pPr marL="285750" indent="-285750">
              <a:buFont typeface="Arial" panose="020B0604020202020204" pitchFamily="34" charset="0"/>
              <a:buChar char="•"/>
            </a:pPr>
            <a:r>
              <a:rPr lang="en-GB" sz="2000" dirty="0"/>
              <a:t>Shell Williams – North Wales Flyers Coordinator (Self Advocacy Network)</a:t>
            </a:r>
          </a:p>
          <a:p>
            <a:pPr marL="285750" indent="-285750">
              <a:buFont typeface="Arial" panose="020B0604020202020204" pitchFamily="34" charset="0"/>
              <a:buChar char="•"/>
            </a:pPr>
            <a:r>
              <a:rPr lang="en-GB" sz="2000" dirty="0"/>
              <a:t>Belinda Bradley - Planning and Development Officer, North Wales Together </a:t>
            </a:r>
          </a:p>
          <a:p>
            <a:pPr marL="285750" indent="-285750">
              <a:buFont typeface="Arial" panose="020B0604020202020204" pitchFamily="34" charset="0"/>
              <a:buChar char="•"/>
            </a:pPr>
            <a:r>
              <a:rPr lang="en-GB" sz="2000" dirty="0"/>
              <a:t>Kathryn Whitfield – Programme Manager, NWT</a:t>
            </a:r>
          </a:p>
          <a:p>
            <a:pPr marL="285750" indent="-285750">
              <a:buFont typeface="Arial" panose="020B0604020202020204" pitchFamily="34" charset="0"/>
              <a:buChar char="•"/>
            </a:pPr>
            <a:r>
              <a:rPr lang="en-GB" sz="2000" dirty="0"/>
              <a:t>Jonathan Crabb – PBS Specialist Lead, North Wales Together</a:t>
            </a:r>
            <a:endParaRPr lang="en-GB" sz="2400" dirty="0"/>
          </a:p>
          <a:p>
            <a:endParaRPr lang="en-GB" dirty="0"/>
          </a:p>
        </p:txBody>
      </p:sp>
      <p:pic>
        <p:nvPicPr>
          <p:cNvPr id="5" name="Picture 4">
            <a:extLst>
              <a:ext uri="{FF2B5EF4-FFF2-40B4-BE49-F238E27FC236}">
                <a16:creationId xmlns:a16="http://schemas.microsoft.com/office/drawing/2014/main" id="{78054D14-4075-BFBA-FEC2-398F43678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6120" y="594360"/>
            <a:ext cx="5135880" cy="2834640"/>
          </a:xfrm>
          <a:prstGeom prst="rect">
            <a:avLst/>
          </a:prstGeom>
        </p:spPr>
      </p:pic>
      <p:pic>
        <p:nvPicPr>
          <p:cNvPr id="7" name="Picture 6">
            <a:extLst>
              <a:ext uri="{FF2B5EF4-FFF2-40B4-BE49-F238E27FC236}">
                <a16:creationId xmlns:a16="http://schemas.microsoft.com/office/drawing/2014/main" id="{25E42B77-C694-B1C4-7DB1-3BC357D688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6120" y="3429000"/>
            <a:ext cx="5135880" cy="3423920"/>
          </a:xfrm>
          <a:prstGeom prst="rect">
            <a:avLst/>
          </a:prstGeom>
        </p:spPr>
      </p:pic>
    </p:spTree>
    <p:extLst>
      <p:ext uri="{BB962C8B-B14F-4D97-AF65-F5344CB8AC3E}">
        <p14:creationId xmlns:p14="http://schemas.microsoft.com/office/powerpoint/2010/main" val="261319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additive="base">
                                        <p:cTn id="4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 calcmode="lin" valueType="num">
                                      <p:cBhvr additive="base">
                                        <p:cTn id="4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 calcmode="lin" valueType="num">
                                      <p:cBhvr additive="base">
                                        <p:cTn id="5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 calcmode="lin" valueType="num">
                                      <p:cBhvr additive="base">
                                        <p:cTn id="54"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 calcmode="lin" valueType="num">
                                      <p:cBhvr additive="base">
                                        <p:cTn id="58"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heel(1)">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5" restart="whenNotActive" fill="hold" evtFilter="cancelBubble" nodeType="interactiveSeq">
                <p:stCondLst>
                  <p:cond evt="onClick" delay="0">
                    <p:tgtEl>
                      <p:spTgt spid="2"/>
                    </p:tgtEl>
                  </p:cond>
                </p:stCondLst>
                <p:endSync evt="end" delay="0">
                  <p:rtn val="all"/>
                </p:endSync>
                <p:childTnLst>
                  <p:par>
                    <p:cTn id="66" fill="hold">
                      <p:stCondLst>
                        <p:cond delay="0"/>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3685</TotalTime>
  <Words>1723</Words>
  <Application>Microsoft Office PowerPoint</Application>
  <PresentationFormat>Widescreen</PresentationFormat>
  <Paragraphs>204</Paragraphs>
  <Slides>31</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Calibri</vt:lpstr>
      <vt:lpstr>Calibri Light</vt:lpstr>
      <vt:lpstr>Wingdings</vt:lpstr>
      <vt:lpstr>Office Theme</vt:lpstr>
      <vt:lpstr>Title slides</vt:lpstr>
      <vt:lpstr>PowerPoint Presentation</vt:lpstr>
      <vt:lpstr>North Wales  Positive Behavioural Support (PBS) Implementation Strategy</vt:lpstr>
      <vt:lpstr>Gwybodaeth ymarferol Housekeeping</vt:lpstr>
      <vt:lpstr>PowerPoint Presentation</vt:lpstr>
      <vt:lpstr>Background</vt:lpstr>
      <vt:lpstr>PowerPoint Presentation</vt:lpstr>
      <vt:lpstr>Good PBS?</vt:lpstr>
      <vt:lpstr>PowerPoint Presentation</vt:lpstr>
      <vt:lpstr>PowerPoint Presentation</vt:lpstr>
      <vt:lpstr>Goal</vt:lpstr>
      <vt:lpstr>PowerPoint Presentation</vt:lpstr>
      <vt:lpstr>PowerPoint Presentation</vt:lpstr>
      <vt:lpstr>PowerPoint Presentation</vt:lpstr>
      <vt:lpstr>PowerPoint Presentation</vt:lpstr>
      <vt:lpstr>Training</vt:lpstr>
      <vt:lpstr>North Wales Together: Supporting BILD PBS Senior Leadership Programme </vt:lpstr>
      <vt:lpstr>PowerPoint Presentation</vt:lpstr>
      <vt:lpstr>Leaflets</vt:lpstr>
      <vt:lpstr>PowerPoint Presentation</vt:lpstr>
      <vt:lpstr>PowerPoint Presentation</vt:lpstr>
      <vt:lpstr>Inaugural North Wales PBS CoP January 2024</vt:lpstr>
      <vt:lpstr>PowerPoint Presentation</vt:lpstr>
      <vt:lpstr>PowerPoint Presentation</vt:lpstr>
      <vt:lpstr>Network of PBS practitioners </vt:lpstr>
      <vt:lpstr>PowerPoint Presentation</vt:lpstr>
      <vt:lpstr>PowerPoint Presentation</vt:lpstr>
      <vt:lpstr>PowerPoint Presentation</vt:lpstr>
      <vt:lpstr>PowerPoint Presentation</vt:lpstr>
      <vt:lpstr>PowerPoint Presentation</vt:lpstr>
      <vt:lpstr>Values</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Wales Positive Behavioural Support (PBS) Implementation Strategy</dc:title>
  <dc:creator>J C</dc:creator>
  <cp:lastModifiedBy>Jonathan Crabb</cp:lastModifiedBy>
  <cp:revision>144</cp:revision>
  <dcterms:created xsi:type="dcterms:W3CDTF">2023-04-06T17:39:20Z</dcterms:created>
  <dcterms:modified xsi:type="dcterms:W3CDTF">2024-10-09T09:08:49Z</dcterms:modified>
</cp:coreProperties>
</file>