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56" r:id="rId2"/>
    <p:sldId id="262" r:id="rId3"/>
    <p:sldId id="264" r:id="rId4"/>
    <p:sldId id="263" r:id="rId5"/>
    <p:sldId id="257" r:id="rId6"/>
    <p:sldId id="260" r:id="rId7"/>
    <p:sldId id="265" r:id="rId8"/>
    <p:sldId id="258" r:id="rId9"/>
    <p:sldId id="266" r:id="rId10"/>
    <p:sldId id="259"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4660"/>
  </p:normalViewPr>
  <p:slideViewPr>
    <p:cSldViewPr snapToGrid="0">
      <p:cViewPr varScale="1">
        <p:scale>
          <a:sx n="85" d="100"/>
          <a:sy n="85" d="100"/>
        </p:scale>
        <p:origin x="174" y="84"/>
      </p:cViewPr>
      <p:guideLst/>
    </p:cSldViewPr>
  </p:slideViewPr>
  <p:notesTextViewPr>
    <p:cViewPr>
      <p:scale>
        <a:sx n="1" d="1"/>
        <a:sy n="1" d="1"/>
      </p:scale>
      <p:origin x="0" y="0"/>
    </p:cViewPr>
  </p:notesTextViewPr>
  <p:notesViewPr>
    <p:cSldViewPr snapToGrid="0">
      <p:cViewPr varScale="1">
        <p:scale>
          <a:sx n="87" d="100"/>
          <a:sy n="87" d="100"/>
        </p:scale>
        <p:origin x="3840"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ata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rawing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rawing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76997AD-B41C-42B2-B40F-8AF46DF991D3}"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D13AD699-3CEB-46B2-9FF5-1D6CEE079435}">
      <dgm:prSet/>
      <dgm:spPr/>
      <dgm:t>
        <a:bodyPr/>
        <a:lstStyle/>
        <a:p>
          <a:r>
            <a:rPr lang="en-GB" b="0" baseline="0" dirty="0"/>
            <a:t>A health and social care network serves as a system that facilitates communication, collaboration, and information exchange among various healthcare and social care entities. </a:t>
          </a:r>
          <a:endParaRPr lang="en-US" dirty="0"/>
        </a:p>
      </dgm:t>
    </dgm:pt>
    <dgm:pt modelId="{1CDFF39B-C8F3-485A-8615-5540D7040DF5}" type="parTrans" cxnId="{E5C73901-385E-475C-B4E9-041B48EA4710}">
      <dgm:prSet/>
      <dgm:spPr/>
      <dgm:t>
        <a:bodyPr/>
        <a:lstStyle/>
        <a:p>
          <a:endParaRPr lang="en-US"/>
        </a:p>
      </dgm:t>
    </dgm:pt>
    <dgm:pt modelId="{1F904FAF-4CF3-4AA3-9EF6-6EDB253D4AB4}" type="sibTrans" cxnId="{E5C73901-385E-475C-B4E9-041B48EA4710}">
      <dgm:prSet/>
      <dgm:spPr/>
      <dgm:t>
        <a:bodyPr/>
        <a:lstStyle/>
        <a:p>
          <a:endParaRPr lang="en-US"/>
        </a:p>
      </dgm:t>
    </dgm:pt>
    <dgm:pt modelId="{534DD275-5087-43F6-8232-7F7BC953AF62}">
      <dgm:prSet/>
      <dgm:spPr/>
      <dgm:t>
        <a:bodyPr/>
        <a:lstStyle/>
        <a:p>
          <a:r>
            <a:rPr lang="en-GB" b="0" baseline="0" dirty="0"/>
            <a:t>The primary purpose of such a network is to improve the quality, efficiency, and effectiveness of healthcare and social services. </a:t>
          </a:r>
          <a:endParaRPr lang="en-US" dirty="0"/>
        </a:p>
      </dgm:t>
    </dgm:pt>
    <dgm:pt modelId="{0EBB98D7-7A32-471A-9142-129C58A6A01E}" type="parTrans" cxnId="{A6487A5B-3D53-43D8-9E57-9767EAF1EBD9}">
      <dgm:prSet/>
      <dgm:spPr/>
      <dgm:t>
        <a:bodyPr/>
        <a:lstStyle/>
        <a:p>
          <a:endParaRPr lang="en-US"/>
        </a:p>
      </dgm:t>
    </dgm:pt>
    <dgm:pt modelId="{7734AD56-E083-4996-9995-AF7518F51C30}" type="sibTrans" cxnId="{A6487A5B-3D53-43D8-9E57-9767EAF1EBD9}">
      <dgm:prSet/>
      <dgm:spPr/>
      <dgm:t>
        <a:bodyPr/>
        <a:lstStyle/>
        <a:p>
          <a:endParaRPr lang="en-US"/>
        </a:p>
      </dgm:t>
    </dgm:pt>
    <dgm:pt modelId="{6A3BAF35-EA9B-4149-8C1F-8FCFAC7323DB}">
      <dgm:prSet/>
      <dgm:spPr/>
      <dgm:t>
        <a:bodyPr/>
        <a:lstStyle/>
        <a:p>
          <a:r>
            <a:rPr lang="en-GB" b="0" baseline="0" dirty="0"/>
            <a:t>In summary, a health and social care network plays a crucial role in fostering collaboration, improving information flow, and enhancing the overall quality of care and support provided to individuals in need of healthcare and social services.</a:t>
          </a:r>
          <a:endParaRPr lang="en-US" dirty="0"/>
        </a:p>
      </dgm:t>
    </dgm:pt>
    <dgm:pt modelId="{256209DF-5143-4DED-AA4B-6A0DB2A721FA}" type="parTrans" cxnId="{FF8E0C74-F1D8-4E8E-A50D-FEF048DB93A8}">
      <dgm:prSet/>
      <dgm:spPr/>
      <dgm:t>
        <a:bodyPr/>
        <a:lstStyle/>
        <a:p>
          <a:endParaRPr lang="en-US"/>
        </a:p>
      </dgm:t>
    </dgm:pt>
    <dgm:pt modelId="{414877F6-85DB-48F4-8C5F-56DDC7D05535}" type="sibTrans" cxnId="{FF8E0C74-F1D8-4E8E-A50D-FEF048DB93A8}">
      <dgm:prSet/>
      <dgm:spPr/>
      <dgm:t>
        <a:bodyPr/>
        <a:lstStyle/>
        <a:p>
          <a:endParaRPr lang="en-US"/>
        </a:p>
      </dgm:t>
    </dgm:pt>
    <dgm:pt modelId="{E2DD0567-4A6D-4993-9179-EEF7AE29A040}" type="pres">
      <dgm:prSet presAssocID="{A76997AD-B41C-42B2-B40F-8AF46DF991D3}" presName="root" presStyleCnt="0">
        <dgm:presLayoutVars>
          <dgm:dir/>
          <dgm:resizeHandles val="exact"/>
        </dgm:presLayoutVars>
      </dgm:prSet>
      <dgm:spPr/>
    </dgm:pt>
    <dgm:pt modelId="{F0E8A298-58B7-41E8-8133-D7FC19689F8C}" type="pres">
      <dgm:prSet presAssocID="{D13AD699-3CEB-46B2-9FF5-1D6CEE079435}" presName="compNode" presStyleCnt="0"/>
      <dgm:spPr/>
    </dgm:pt>
    <dgm:pt modelId="{68AB8481-7E16-45B5-9ADB-6D0B8422EA97}" type="pres">
      <dgm:prSet presAssocID="{D13AD699-3CEB-46B2-9FF5-1D6CEE079435}" presName="bgRect" presStyleLbl="bgShp" presStyleIdx="0" presStyleCnt="3"/>
      <dgm:spPr/>
    </dgm:pt>
    <dgm:pt modelId="{93C74010-9555-4A6D-8238-50ECA5A7B1A0}" type="pres">
      <dgm:prSet presAssocID="{D13AD699-3CEB-46B2-9FF5-1D6CEE079435}"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onnections"/>
        </a:ext>
      </dgm:extLst>
    </dgm:pt>
    <dgm:pt modelId="{31B37FF6-0AEF-47E9-BC00-9C35E02036E5}" type="pres">
      <dgm:prSet presAssocID="{D13AD699-3CEB-46B2-9FF5-1D6CEE079435}" presName="spaceRect" presStyleCnt="0"/>
      <dgm:spPr/>
    </dgm:pt>
    <dgm:pt modelId="{20834AE8-0014-40D3-900B-49AACA547FEF}" type="pres">
      <dgm:prSet presAssocID="{D13AD699-3CEB-46B2-9FF5-1D6CEE079435}" presName="parTx" presStyleLbl="revTx" presStyleIdx="0" presStyleCnt="3" custLinFactNeighborX="-4683" custLinFactNeighborY="-168">
        <dgm:presLayoutVars>
          <dgm:chMax val="0"/>
          <dgm:chPref val="0"/>
        </dgm:presLayoutVars>
      </dgm:prSet>
      <dgm:spPr/>
    </dgm:pt>
    <dgm:pt modelId="{FAFE9E10-FCA6-4802-889B-62133EF93BFB}" type="pres">
      <dgm:prSet presAssocID="{1F904FAF-4CF3-4AA3-9EF6-6EDB253D4AB4}" presName="sibTrans" presStyleCnt="0"/>
      <dgm:spPr/>
    </dgm:pt>
    <dgm:pt modelId="{BF8EAE96-2B6B-431C-A1BF-CA157A0E428E}" type="pres">
      <dgm:prSet presAssocID="{534DD275-5087-43F6-8232-7F7BC953AF62}" presName="compNode" presStyleCnt="0"/>
      <dgm:spPr/>
    </dgm:pt>
    <dgm:pt modelId="{4F0FDEC5-752B-4D68-BC99-EB639A090139}" type="pres">
      <dgm:prSet presAssocID="{534DD275-5087-43F6-8232-7F7BC953AF62}" presName="bgRect" presStyleLbl="bgShp" presStyleIdx="1" presStyleCnt="3"/>
      <dgm:spPr/>
    </dgm:pt>
    <dgm:pt modelId="{E7D7B798-00D6-4F56-AE85-99D8A11BD013}" type="pres">
      <dgm:prSet presAssocID="{534DD275-5087-43F6-8232-7F7BC953AF62}"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octor"/>
        </a:ext>
      </dgm:extLst>
    </dgm:pt>
    <dgm:pt modelId="{88C8B1CA-63A6-4F33-A2AE-4BD6605D1FA0}" type="pres">
      <dgm:prSet presAssocID="{534DD275-5087-43F6-8232-7F7BC953AF62}" presName="spaceRect" presStyleCnt="0"/>
      <dgm:spPr/>
    </dgm:pt>
    <dgm:pt modelId="{871C3787-34E3-484A-B41E-EE5B4D14D555}" type="pres">
      <dgm:prSet presAssocID="{534DD275-5087-43F6-8232-7F7BC953AF62}" presName="parTx" presStyleLbl="revTx" presStyleIdx="1" presStyleCnt="3" custLinFactNeighborX="-4683" custLinFactNeighborY="1741">
        <dgm:presLayoutVars>
          <dgm:chMax val="0"/>
          <dgm:chPref val="0"/>
        </dgm:presLayoutVars>
      </dgm:prSet>
      <dgm:spPr/>
    </dgm:pt>
    <dgm:pt modelId="{A55C2F36-3915-4B5E-88A8-149AC0266735}" type="pres">
      <dgm:prSet presAssocID="{7734AD56-E083-4996-9995-AF7518F51C30}" presName="sibTrans" presStyleCnt="0"/>
      <dgm:spPr/>
    </dgm:pt>
    <dgm:pt modelId="{D7462999-26B4-4397-BFB7-1BEF35CE7FB3}" type="pres">
      <dgm:prSet presAssocID="{6A3BAF35-EA9B-4149-8C1F-8FCFAC7323DB}" presName="compNode" presStyleCnt="0"/>
      <dgm:spPr/>
    </dgm:pt>
    <dgm:pt modelId="{B0B12D8C-6AB1-4F4D-BF4A-04AE256BD357}" type="pres">
      <dgm:prSet presAssocID="{6A3BAF35-EA9B-4149-8C1F-8FCFAC7323DB}" presName="bgRect" presStyleLbl="bgShp" presStyleIdx="2" presStyleCnt="3"/>
      <dgm:spPr/>
    </dgm:pt>
    <dgm:pt modelId="{16318159-5035-49E9-8211-AA1C6F0F9247}" type="pres">
      <dgm:prSet presAssocID="{6A3BAF35-EA9B-4149-8C1F-8FCFAC7323DB}"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andshake"/>
        </a:ext>
      </dgm:extLst>
    </dgm:pt>
    <dgm:pt modelId="{3EB374E2-40BC-4C85-AC7D-B9E638C58DE8}" type="pres">
      <dgm:prSet presAssocID="{6A3BAF35-EA9B-4149-8C1F-8FCFAC7323DB}" presName="spaceRect" presStyleCnt="0"/>
      <dgm:spPr/>
    </dgm:pt>
    <dgm:pt modelId="{78C56BA9-0F4B-4261-A23D-500AC2DE8260}" type="pres">
      <dgm:prSet presAssocID="{6A3BAF35-EA9B-4149-8C1F-8FCFAC7323DB}" presName="parTx" presStyleLbl="revTx" presStyleIdx="2" presStyleCnt="3" custLinFactNeighborX="-4683" custLinFactNeighborY="-580">
        <dgm:presLayoutVars>
          <dgm:chMax val="0"/>
          <dgm:chPref val="0"/>
        </dgm:presLayoutVars>
      </dgm:prSet>
      <dgm:spPr/>
    </dgm:pt>
  </dgm:ptLst>
  <dgm:cxnLst>
    <dgm:cxn modelId="{E5C73901-385E-475C-B4E9-041B48EA4710}" srcId="{A76997AD-B41C-42B2-B40F-8AF46DF991D3}" destId="{D13AD699-3CEB-46B2-9FF5-1D6CEE079435}" srcOrd="0" destOrd="0" parTransId="{1CDFF39B-C8F3-485A-8615-5540D7040DF5}" sibTransId="{1F904FAF-4CF3-4AA3-9EF6-6EDB253D4AB4}"/>
    <dgm:cxn modelId="{A6487A5B-3D53-43D8-9E57-9767EAF1EBD9}" srcId="{A76997AD-B41C-42B2-B40F-8AF46DF991D3}" destId="{534DD275-5087-43F6-8232-7F7BC953AF62}" srcOrd="1" destOrd="0" parTransId="{0EBB98D7-7A32-471A-9142-129C58A6A01E}" sibTransId="{7734AD56-E083-4996-9995-AF7518F51C30}"/>
    <dgm:cxn modelId="{FD53176E-8592-40FA-8117-12BF3FF99B10}" type="presOf" srcId="{534DD275-5087-43F6-8232-7F7BC953AF62}" destId="{871C3787-34E3-484A-B41E-EE5B4D14D555}" srcOrd="0" destOrd="0" presId="urn:microsoft.com/office/officeart/2018/2/layout/IconVerticalSolidList"/>
    <dgm:cxn modelId="{FF8E0C74-F1D8-4E8E-A50D-FEF048DB93A8}" srcId="{A76997AD-B41C-42B2-B40F-8AF46DF991D3}" destId="{6A3BAF35-EA9B-4149-8C1F-8FCFAC7323DB}" srcOrd="2" destOrd="0" parTransId="{256209DF-5143-4DED-AA4B-6A0DB2A721FA}" sibTransId="{414877F6-85DB-48F4-8C5F-56DDC7D05535}"/>
    <dgm:cxn modelId="{95DC3379-F8A6-449F-9A1C-A182B65DF4A2}" type="presOf" srcId="{6A3BAF35-EA9B-4149-8C1F-8FCFAC7323DB}" destId="{78C56BA9-0F4B-4261-A23D-500AC2DE8260}" srcOrd="0" destOrd="0" presId="urn:microsoft.com/office/officeart/2018/2/layout/IconVerticalSolidList"/>
    <dgm:cxn modelId="{E7FD228E-774F-437B-8A71-DD93C2559A09}" type="presOf" srcId="{A76997AD-B41C-42B2-B40F-8AF46DF991D3}" destId="{E2DD0567-4A6D-4993-9179-EEF7AE29A040}" srcOrd="0" destOrd="0" presId="urn:microsoft.com/office/officeart/2018/2/layout/IconVerticalSolidList"/>
    <dgm:cxn modelId="{F1FFED93-978B-44D8-987D-689CE37F226C}" type="presOf" srcId="{D13AD699-3CEB-46B2-9FF5-1D6CEE079435}" destId="{20834AE8-0014-40D3-900B-49AACA547FEF}" srcOrd="0" destOrd="0" presId="urn:microsoft.com/office/officeart/2018/2/layout/IconVerticalSolidList"/>
    <dgm:cxn modelId="{37242D39-C33A-4D03-B122-AE3B37FD463B}" type="presParOf" srcId="{E2DD0567-4A6D-4993-9179-EEF7AE29A040}" destId="{F0E8A298-58B7-41E8-8133-D7FC19689F8C}" srcOrd="0" destOrd="0" presId="urn:microsoft.com/office/officeart/2018/2/layout/IconVerticalSolidList"/>
    <dgm:cxn modelId="{BA4F07F8-38D3-4069-8B9D-2F5DBC198B75}" type="presParOf" srcId="{F0E8A298-58B7-41E8-8133-D7FC19689F8C}" destId="{68AB8481-7E16-45B5-9ADB-6D0B8422EA97}" srcOrd="0" destOrd="0" presId="urn:microsoft.com/office/officeart/2018/2/layout/IconVerticalSolidList"/>
    <dgm:cxn modelId="{F0783DC8-9773-442C-9964-9CE8F58623A0}" type="presParOf" srcId="{F0E8A298-58B7-41E8-8133-D7FC19689F8C}" destId="{93C74010-9555-4A6D-8238-50ECA5A7B1A0}" srcOrd="1" destOrd="0" presId="urn:microsoft.com/office/officeart/2018/2/layout/IconVerticalSolidList"/>
    <dgm:cxn modelId="{DFB769A9-0802-4145-8BEF-D821E0344B05}" type="presParOf" srcId="{F0E8A298-58B7-41E8-8133-D7FC19689F8C}" destId="{31B37FF6-0AEF-47E9-BC00-9C35E02036E5}" srcOrd="2" destOrd="0" presId="urn:microsoft.com/office/officeart/2018/2/layout/IconVerticalSolidList"/>
    <dgm:cxn modelId="{B07758F7-5EAC-4E41-8D3B-84913D815080}" type="presParOf" srcId="{F0E8A298-58B7-41E8-8133-D7FC19689F8C}" destId="{20834AE8-0014-40D3-900B-49AACA547FEF}" srcOrd="3" destOrd="0" presId="urn:microsoft.com/office/officeart/2018/2/layout/IconVerticalSolidList"/>
    <dgm:cxn modelId="{2C96E5CE-E01C-4C53-BA9D-12F0ABBBE2F0}" type="presParOf" srcId="{E2DD0567-4A6D-4993-9179-EEF7AE29A040}" destId="{FAFE9E10-FCA6-4802-889B-62133EF93BFB}" srcOrd="1" destOrd="0" presId="urn:microsoft.com/office/officeart/2018/2/layout/IconVerticalSolidList"/>
    <dgm:cxn modelId="{F942FAE7-83D1-4E2F-92CF-E71A05EB516B}" type="presParOf" srcId="{E2DD0567-4A6D-4993-9179-EEF7AE29A040}" destId="{BF8EAE96-2B6B-431C-A1BF-CA157A0E428E}" srcOrd="2" destOrd="0" presId="urn:microsoft.com/office/officeart/2018/2/layout/IconVerticalSolidList"/>
    <dgm:cxn modelId="{2CAD5FF2-14D4-40DA-956F-4D9E79E7E5FC}" type="presParOf" srcId="{BF8EAE96-2B6B-431C-A1BF-CA157A0E428E}" destId="{4F0FDEC5-752B-4D68-BC99-EB639A090139}" srcOrd="0" destOrd="0" presId="urn:microsoft.com/office/officeart/2018/2/layout/IconVerticalSolidList"/>
    <dgm:cxn modelId="{A0760895-19D6-40FB-BC9A-17AEA83C51F9}" type="presParOf" srcId="{BF8EAE96-2B6B-431C-A1BF-CA157A0E428E}" destId="{E7D7B798-00D6-4F56-AE85-99D8A11BD013}" srcOrd="1" destOrd="0" presId="urn:microsoft.com/office/officeart/2018/2/layout/IconVerticalSolidList"/>
    <dgm:cxn modelId="{758ED11B-4F61-4363-B30A-F09DF26B485E}" type="presParOf" srcId="{BF8EAE96-2B6B-431C-A1BF-CA157A0E428E}" destId="{88C8B1CA-63A6-4F33-A2AE-4BD6605D1FA0}" srcOrd="2" destOrd="0" presId="urn:microsoft.com/office/officeart/2018/2/layout/IconVerticalSolidList"/>
    <dgm:cxn modelId="{9672DA86-BE8E-42C7-ACDD-64A61374F765}" type="presParOf" srcId="{BF8EAE96-2B6B-431C-A1BF-CA157A0E428E}" destId="{871C3787-34E3-484A-B41E-EE5B4D14D555}" srcOrd="3" destOrd="0" presId="urn:microsoft.com/office/officeart/2018/2/layout/IconVerticalSolidList"/>
    <dgm:cxn modelId="{27BF5E01-26C7-4F83-A2B7-9DDFAA6AFDE0}" type="presParOf" srcId="{E2DD0567-4A6D-4993-9179-EEF7AE29A040}" destId="{A55C2F36-3915-4B5E-88A8-149AC0266735}" srcOrd="3" destOrd="0" presId="urn:microsoft.com/office/officeart/2018/2/layout/IconVerticalSolidList"/>
    <dgm:cxn modelId="{D0273695-F1F0-4B04-9122-E007D71C8A59}" type="presParOf" srcId="{E2DD0567-4A6D-4993-9179-EEF7AE29A040}" destId="{D7462999-26B4-4397-BFB7-1BEF35CE7FB3}" srcOrd="4" destOrd="0" presId="urn:microsoft.com/office/officeart/2018/2/layout/IconVerticalSolidList"/>
    <dgm:cxn modelId="{6867A4C8-08FA-4CED-94E9-1B089105D8E0}" type="presParOf" srcId="{D7462999-26B4-4397-BFB7-1BEF35CE7FB3}" destId="{B0B12D8C-6AB1-4F4D-BF4A-04AE256BD357}" srcOrd="0" destOrd="0" presId="urn:microsoft.com/office/officeart/2018/2/layout/IconVerticalSolidList"/>
    <dgm:cxn modelId="{DA581993-4865-4519-B5A3-28E6D6797D97}" type="presParOf" srcId="{D7462999-26B4-4397-BFB7-1BEF35CE7FB3}" destId="{16318159-5035-49E9-8211-AA1C6F0F9247}" srcOrd="1" destOrd="0" presId="urn:microsoft.com/office/officeart/2018/2/layout/IconVerticalSolidList"/>
    <dgm:cxn modelId="{DD3D01D5-3A27-4F34-81B6-5788655706C8}" type="presParOf" srcId="{D7462999-26B4-4397-BFB7-1BEF35CE7FB3}" destId="{3EB374E2-40BC-4C85-AC7D-B9E638C58DE8}" srcOrd="2" destOrd="0" presId="urn:microsoft.com/office/officeart/2018/2/layout/IconVerticalSolidList"/>
    <dgm:cxn modelId="{DD4D1007-353D-48F5-9678-A1B833E327A6}" type="presParOf" srcId="{D7462999-26B4-4397-BFB7-1BEF35CE7FB3}" destId="{78C56BA9-0F4B-4261-A23D-500AC2DE8260}"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76997AD-B41C-42B2-B40F-8AF46DF991D3}"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1CDFF39B-C8F3-485A-8615-5540D7040DF5}" type="parTrans" cxnId="{5C44C48D-5944-4E02-9088-ADF50DDE1F17}">
      <dgm:prSet/>
      <dgm:spPr/>
      <dgm:t>
        <a:bodyPr/>
        <a:lstStyle/>
        <a:p>
          <a:endParaRPr lang="en-US"/>
        </a:p>
      </dgm:t>
    </dgm:pt>
    <dgm:pt modelId="{D13AD699-3CEB-46B2-9FF5-1D6CEE079435}">
      <dgm:prSet custT="1"/>
      <dgm:spPr>
        <a:noFill/>
        <a:ln>
          <a:noFill/>
        </a:ln>
      </dgm:spPr>
      <dgm:t>
        <a:bodyPr/>
        <a:lstStyle/>
        <a:p>
          <a:r>
            <a:rPr lang="cy" sz="1400" b="0" i="0" strike="noStrike" cap="none" spc="0" baseline="0" dirty="0">
              <a:solidFill>
                <a:srgbClr val="000000"/>
              </a:solidFill>
              <a:effectLst/>
              <a:latin typeface="Meiryo"/>
              <a:ea typeface="Meiryo"/>
              <a:cs typeface="Meiryo"/>
            </a:rPr>
            <a:t>Mae rhwydwaith iechyd a gofal cymdeithasol yn system sy'n hwyluso cyfathrebu, cydweithio a chyfnewid gwybodaeth ymhlith amrywiaeth o endidau gofal iechyd a gofal cymdeithasol. </a:t>
          </a:r>
          <a:endParaRPr lang="en-US" dirty="0"/>
        </a:p>
      </dgm:t>
    </dgm:pt>
    <dgm:pt modelId="{1F904FAF-4CF3-4AA3-9EF6-6EDB253D4AB4}" type="sibTrans" cxnId="{5C44C48D-5944-4E02-9088-ADF50DDE1F17}">
      <dgm:prSet/>
      <dgm:spPr/>
      <dgm:t>
        <a:bodyPr/>
        <a:lstStyle/>
        <a:p>
          <a:endParaRPr lang="en-US"/>
        </a:p>
      </dgm:t>
    </dgm:pt>
    <dgm:pt modelId="{0EBB98D7-7A32-471A-9142-129C58A6A01E}" type="parTrans" cxnId="{C682EB57-CA24-4DD7-A578-DB2D2CE7A3BB}">
      <dgm:prSet/>
      <dgm:spPr/>
      <dgm:t>
        <a:bodyPr/>
        <a:lstStyle/>
        <a:p>
          <a:endParaRPr lang="en-US"/>
        </a:p>
      </dgm:t>
    </dgm:pt>
    <dgm:pt modelId="{534DD275-5087-43F6-8232-7F7BC953AF62}">
      <dgm:prSet custT="1"/>
      <dgm:spPr>
        <a:noFill/>
        <a:ln>
          <a:noFill/>
        </a:ln>
      </dgm:spPr>
      <dgm:t>
        <a:bodyPr/>
        <a:lstStyle/>
        <a:p>
          <a:r>
            <a:rPr lang="cy" sz="1400" b="0" i="0" strike="noStrike" cap="none" spc="0" baseline="0" dirty="0">
              <a:solidFill>
                <a:srgbClr val="000000"/>
              </a:solidFill>
              <a:effectLst/>
              <a:latin typeface="Meiryo"/>
              <a:ea typeface="Meiryo"/>
              <a:cs typeface="Meiryo"/>
            </a:rPr>
            <a:t>Prif ddiben rhwydwaith o'r fath yw gwella ansawdd, effeithlonrwydd ac effeithiolrwydd gofal iechyd a gwasanaethau cymdeithasol. </a:t>
          </a:r>
          <a:endParaRPr lang="en-US" dirty="0"/>
        </a:p>
      </dgm:t>
    </dgm:pt>
    <dgm:pt modelId="{7734AD56-E083-4996-9995-AF7518F51C30}" type="sibTrans" cxnId="{C682EB57-CA24-4DD7-A578-DB2D2CE7A3BB}">
      <dgm:prSet/>
      <dgm:spPr/>
      <dgm:t>
        <a:bodyPr/>
        <a:lstStyle/>
        <a:p>
          <a:endParaRPr lang="en-US"/>
        </a:p>
      </dgm:t>
    </dgm:pt>
    <dgm:pt modelId="{256209DF-5143-4DED-AA4B-6A0DB2A721FA}" type="parTrans" cxnId="{C3CAB7B3-1E4E-433C-89F6-D8218D41897A}">
      <dgm:prSet/>
      <dgm:spPr/>
      <dgm:t>
        <a:bodyPr/>
        <a:lstStyle/>
        <a:p>
          <a:endParaRPr lang="en-US"/>
        </a:p>
      </dgm:t>
    </dgm:pt>
    <dgm:pt modelId="{6A3BAF35-EA9B-4149-8C1F-8FCFAC7323DB}">
      <dgm:prSet custT="1"/>
      <dgm:spPr>
        <a:noFill/>
        <a:ln>
          <a:noFill/>
        </a:ln>
      </dgm:spPr>
      <dgm:t>
        <a:bodyPr/>
        <a:lstStyle/>
        <a:p>
          <a:r>
            <a:rPr lang="cy" sz="1400" b="0" i="0" strike="noStrike" cap="none" spc="0" baseline="0" dirty="0">
              <a:solidFill>
                <a:srgbClr val="000000"/>
              </a:solidFill>
              <a:effectLst/>
              <a:latin typeface="Meiryo"/>
              <a:ea typeface="Meiryo"/>
              <a:cs typeface="Meiryo"/>
            </a:rPr>
            <a:t>I grynhoi, mae gan rwydwaith iechyd a gofal cymdeithasol ran hanfodol wrth feithrin dulliau cydweithio, gwella llif y wybodaeth, a gwella ansawdd cyffredinol y gofal a’r cymorth sy’n cael ei roi i unigolion y mae angen gofal iechyd a gwasanaethau cymdeithasol arnynt.</a:t>
          </a:r>
          <a:endParaRPr lang="en-US" dirty="0"/>
        </a:p>
      </dgm:t>
    </dgm:pt>
    <dgm:pt modelId="{414877F6-85DB-48F4-8C5F-56DDC7D05535}" type="sibTrans" cxnId="{C3CAB7B3-1E4E-433C-89F6-D8218D41897A}">
      <dgm:prSet/>
      <dgm:spPr/>
      <dgm:t>
        <a:bodyPr/>
        <a:lstStyle/>
        <a:p>
          <a:endParaRPr lang="en-US"/>
        </a:p>
      </dgm:t>
    </dgm:pt>
    <dgm:pt modelId="{E2DD0567-4A6D-4993-9179-EEF7AE29A040}" type="pres">
      <dgm:prSet presAssocID="{A76997AD-B41C-42B2-B40F-8AF46DF991D3}" presName="root" presStyleCnt="0">
        <dgm:presLayoutVars>
          <dgm:dir/>
          <dgm:resizeHandles val="exact"/>
        </dgm:presLayoutVars>
      </dgm:prSet>
      <dgm:spPr/>
    </dgm:pt>
    <dgm:pt modelId="{F0E8A298-58B7-41E8-8133-D7FC19689F8C}" type="pres">
      <dgm:prSet presAssocID="{D13AD699-3CEB-46B2-9FF5-1D6CEE079435}" presName="compNode" presStyleCnt="0"/>
      <dgm:spPr/>
    </dgm:pt>
    <dgm:pt modelId="{68AB8481-7E16-45B5-9ADB-6D0B8422EA97}" type="pres">
      <dgm:prSet presAssocID="{D13AD699-3CEB-46B2-9FF5-1D6CEE079435}" presName="bgRect" presStyleLbl="bgShp" presStyleIdx="0" presStyleCnt="3" custScaleY="179174"/>
      <dgm:spPr>
        <a:solidFill>
          <a:schemeClr val="bg1">
            <a:lumMod val="95000"/>
            <a:hueOff val="0"/>
            <a:satOff val="0"/>
            <a:lumOff val="0"/>
            <a:alphaOff val="0"/>
          </a:schemeClr>
        </a:solidFill>
        <a:ln>
          <a:noFill/>
        </a:ln>
      </dgm:spPr>
    </dgm:pt>
    <dgm:pt modelId="{93C74010-9555-4A6D-8238-50ECA5A7B1A0}" type="pres">
      <dgm:prSet presAssocID="{D13AD699-3CEB-46B2-9FF5-1D6CEE079435}" presName="iconRect" presStyleLbl="node1" presStyleIdx="0" presStyleCnt="3"/>
      <dgm:spPr>
        <a:blipFill>
          <a:blip xmlns:r="http://schemas.openxmlformats.org/officeDocument/2006/relationships" r:embed="rId1" cstate="hq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onnections"/>
        </a:ext>
      </dgm:extLst>
    </dgm:pt>
    <dgm:pt modelId="{31B37FF6-0AEF-47E9-BC00-9C35E02036E5}" type="pres">
      <dgm:prSet presAssocID="{D13AD699-3CEB-46B2-9FF5-1D6CEE079435}" presName="spaceRect" presStyleCnt="0"/>
      <dgm:spPr/>
    </dgm:pt>
    <dgm:pt modelId="{20834AE8-0014-40D3-900B-49AACA547FEF}" type="pres">
      <dgm:prSet presAssocID="{D13AD699-3CEB-46B2-9FF5-1D6CEE079435}" presName="parTx" presStyleLbl="revTx" presStyleIdx="0" presStyleCnt="3" custLinFactNeighborX="-1001" custLinFactNeighborY="-16152">
        <dgm:presLayoutVars>
          <dgm:chMax val="0"/>
          <dgm:chPref val="0"/>
        </dgm:presLayoutVars>
      </dgm:prSet>
      <dgm:spPr/>
    </dgm:pt>
    <dgm:pt modelId="{FAFE9E10-FCA6-4802-889B-62133EF93BFB}" type="pres">
      <dgm:prSet presAssocID="{1F904FAF-4CF3-4AA3-9EF6-6EDB253D4AB4}" presName="sibTrans" presStyleCnt="0"/>
      <dgm:spPr/>
    </dgm:pt>
    <dgm:pt modelId="{BF8EAE96-2B6B-431C-A1BF-CA157A0E428E}" type="pres">
      <dgm:prSet presAssocID="{534DD275-5087-43F6-8232-7F7BC953AF62}" presName="compNode" presStyleCnt="0"/>
      <dgm:spPr/>
    </dgm:pt>
    <dgm:pt modelId="{4F0FDEC5-752B-4D68-BC99-EB639A090139}" type="pres">
      <dgm:prSet presAssocID="{534DD275-5087-43F6-8232-7F7BC953AF62}" presName="bgRect" presStyleLbl="bgShp" presStyleIdx="1" presStyleCnt="3" custScaleY="143340"/>
      <dgm:spPr>
        <a:solidFill>
          <a:schemeClr val="bg1">
            <a:lumMod val="95000"/>
            <a:hueOff val="0"/>
            <a:satOff val="0"/>
            <a:lumOff val="0"/>
            <a:alphaOff val="0"/>
          </a:schemeClr>
        </a:solidFill>
        <a:ln>
          <a:noFill/>
        </a:ln>
      </dgm:spPr>
    </dgm:pt>
    <dgm:pt modelId="{E7D7B798-00D6-4F56-AE85-99D8A11BD013}" type="pres">
      <dgm:prSet presAssocID="{534DD275-5087-43F6-8232-7F7BC953AF62}" presName="iconRect" presStyleLbl="node1" presStyleIdx="1" presStyleCnt="3"/>
      <dgm:spPr>
        <a:blipFill>
          <a:blip xmlns:r="http://schemas.openxmlformats.org/officeDocument/2006/relationships"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octor"/>
        </a:ext>
      </dgm:extLst>
    </dgm:pt>
    <dgm:pt modelId="{88C8B1CA-63A6-4F33-A2AE-4BD6605D1FA0}" type="pres">
      <dgm:prSet presAssocID="{534DD275-5087-43F6-8232-7F7BC953AF62}" presName="spaceRect" presStyleCnt="0"/>
      <dgm:spPr/>
    </dgm:pt>
    <dgm:pt modelId="{871C3787-34E3-484A-B41E-EE5B4D14D555}" type="pres">
      <dgm:prSet presAssocID="{534DD275-5087-43F6-8232-7F7BC953AF62}" presName="parTx" presStyleLbl="revTx" presStyleIdx="1" presStyleCnt="3" custLinFactNeighborX="106" custLinFactNeighborY="-22754">
        <dgm:presLayoutVars>
          <dgm:chMax val="0"/>
          <dgm:chPref val="0"/>
        </dgm:presLayoutVars>
      </dgm:prSet>
      <dgm:spPr/>
    </dgm:pt>
    <dgm:pt modelId="{A55C2F36-3915-4B5E-88A8-149AC0266735}" type="pres">
      <dgm:prSet presAssocID="{7734AD56-E083-4996-9995-AF7518F51C30}" presName="sibTrans" presStyleCnt="0"/>
      <dgm:spPr/>
    </dgm:pt>
    <dgm:pt modelId="{D7462999-26B4-4397-BFB7-1BEF35CE7FB3}" type="pres">
      <dgm:prSet presAssocID="{6A3BAF35-EA9B-4149-8C1F-8FCFAC7323DB}" presName="compNode" presStyleCnt="0"/>
      <dgm:spPr/>
    </dgm:pt>
    <dgm:pt modelId="{B0B12D8C-6AB1-4F4D-BF4A-04AE256BD357}" type="pres">
      <dgm:prSet presAssocID="{6A3BAF35-EA9B-4149-8C1F-8FCFAC7323DB}" presName="bgRect" presStyleLbl="bgShp" presStyleIdx="2" presStyleCnt="3"/>
      <dgm:spPr>
        <a:solidFill>
          <a:schemeClr val="bg1">
            <a:lumMod val="95000"/>
            <a:hueOff val="0"/>
            <a:satOff val="0"/>
            <a:lumOff val="0"/>
            <a:alphaOff val="0"/>
          </a:schemeClr>
        </a:solidFill>
        <a:ln>
          <a:noFill/>
        </a:ln>
      </dgm:spPr>
    </dgm:pt>
    <dgm:pt modelId="{16318159-5035-49E9-8211-AA1C6F0F9247}" type="pres">
      <dgm:prSet presAssocID="{6A3BAF35-EA9B-4149-8C1F-8FCFAC7323DB}" presName="iconRect" presStyleLbl="node1" presStyleIdx="2" presStyleCnt="3"/>
      <dgm:spPr>
        <a:blipFill>
          <a:blip xmlns:r="http://schemas.openxmlformats.org/officeDocument/2006/relationships"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andshake"/>
        </a:ext>
      </dgm:extLst>
    </dgm:pt>
    <dgm:pt modelId="{3EB374E2-40BC-4C85-AC7D-B9E638C58DE8}" type="pres">
      <dgm:prSet presAssocID="{6A3BAF35-EA9B-4149-8C1F-8FCFAC7323DB}" presName="spaceRect" presStyleCnt="0"/>
      <dgm:spPr/>
    </dgm:pt>
    <dgm:pt modelId="{78C56BA9-0F4B-4261-A23D-500AC2DE8260}" type="pres">
      <dgm:prSet presAssocID="{6A3BAF35-EA9B-4149-8C1F-8FCFAC7323DB}" presName="parTx" presStyleLbl="revTx" presStyleIdx="2" presStyleCnt="3" custLinFactNeighborX="1038" custLinFactNeighborY="-16661">
        <dgm:presLayoutVars>
          <dgm:chMax val="0"/>
          <dgm:chPref val="0"/>
        </dgm:presLayoutVars>
      </dgm:prSet>
      <dgm:spPr/>
    </dgm:pt>
  </dgm:ptLst>
  <dgm:cxnLst>
    <dgm:cxn modelId="{14C2090C-0876-4289-96AB-AF9B8C8CCBC2}" type="presOf" srcId="{D13AD699-3CEB-46B2-9FF5-1D6CEE079435}" destId="{20834AE8-0014-40D3-900B-49AACA547FEF}" srcOrd="0" destOrd="0" presId="urn:microsoft.com/office/officeart/2018/2/layout/IconVerticalSolidList"/>
    <dgm:cxn modelId="{7FD46A23-9548-4297-9C3A-DD6CB9F37C73}" type="presOf" srcId="{A76997AD-B41C-42B2-B40F-8AF46DF991D3}" destId="{E2DD0567-4A6D-4993-9179-EEF7AE29A040}" srcOrd="0" destOrd="0" presId="urn:microsoft.com/office/officeart/2018/2/layout/IconVerticalSolidList"/>
    <dgm:cxn modelId="{C682EB57-CA24-4DD7-A578-DB2D2CE7A3BB}" srcId="{A76997AD-B41C-42B2-B40F-8AF46DF991D3}" destId="{534DD275-5087-43F6-8232-7F7BC953AF62}" srcOrd="1" destOrd="0" parTransId="{0EBB98D7-7A32-471A-9142-129C58A6A01E}" sibTransId="{7734AD56-E083-4996-9995-AF7518F51C30}"/>
    <dgm:cxn modelId="{5C44C48D-5944-4E02-9088-ADF50DDE1F17}" srcId="{A76997AD-B41C-42B2-B40F-8AF46DF991D3}" destId="{D13AD699-3CEB-46B2-9FF5-1D6CEE079435}" srcOrd="0" destOrd="0" parTransId="{1CDFF39B-C8F3-485A-8615-5540D7040DF5}" sibTransId="{1F904FAF-4CF3-4AA3-9EF6-6EDB253D4AB4}"/>
    <dgm:cxn modelId="{4AC3E7A4-DFE9-4332-8402-A023018B1AEB}" type="presOf" srcId="{6A3BAF35-EA9B-4149-8C1F-8FCFAC7323DB}" destId="{78C56BA9-0F4B-4261-A23D-500AC2DE8260}" srcOrd="0" destOrd="0" presId="urn:microsoft.com/office/officeart/2018/2/layout/IconVerticalSolidList"/>
    <dgm:cxn modelId="{45B1FAA5-950C-4BE8-91F6-9267D04403E8}" type="presOf" srcId="{534DD275-5087-43F6-8232-7F7BC953AF62}" destId="{871C3787-34E3-484A-B41E-EE5B4D14D555}" srcOrd="0" destOrd="0" presId="urn:microsoft.com/office/officeart/2018/2/layout/IconVerticalSolidList"/>
    <dgm:cxn modelId="{C3CAB7B3-1E4E-433C-89F6-D8218D41897A}" srcId="{A76997AD-B41C-42B2-B40F-8AF46DF991D3}" destId="{6A3BAF35-EA9B-4149-8C1F-8FCFAC7323DB}" srcOrd="2" destOrd="0" parTransId="{256209DF-5143-4DED-AA4B-6A0DB2A721FA}" sibTransId="{414877F6-85DB-48F4-8C5F-56DDC7D05535}"/>
    <dgm:cxn modelId="{B60BBC55-9EE0-4F29-955A-B91F36A15766}" type="presParOf" srcId="{E2DD0567-4A6D-4993-9179-EEF7AE29A040}" destId="{F0E8A298-58B7-41E8-8133-D7FC19689F8C}" srcOrd="0" destOrd="0" presId="urn:microsoft.com/office/officeart/2018/2/layout/IconVerticalSolidList"/>
    <dgm:cxn modelId="{A34043B9-0397-4507-ABE7-732C32194BBD}" type="presParOf" srcId="{F0E8A298-58B7-41E8-8133-D7FC19689F8C}" destId="{68AB8481-7E16-45B5-9ADB-6D0B8422EA97}" srcOrd="0" destOrd="0" presId="urn:microsoft.com/office/officeart/2018/2/layout/IconVerticalSolidList"/>
    <dgm:cxn modelId="{EAE16339-66BF-4065-B401-9BB59B9ADEDA}" type="presParOf" srcId="{F0E8A298-58B7-41E8-8133-D7FC19689F8C}" destId="{93C74010-9555-4A6D-8238-50ECA5A7B1A0}" srcOrd="1" destOrd="0" presId="urn:microsoft.com/office/officeart/2018/2/layout/IconVerticalSolidList"/>
    <dgm:cxn modelId="{6EA45D52-6FBE-4560-AEDA-B83563FA8775}" type="presParOf" srcId="{F0E8A298-58B7-41E8-8133-D7FC19689F8C}" destId="{31B37FF6-0AEF-47E9-BC00-9C35E02036E5}" srcOrd="2" destOrd="0" presId="urn:microsoft.com/office/officeart/2018/2/layout/IconVerticalSolidList"/>
    <dgm:cxn modelId="{71F96C91-9858-4CF3-ACEA-CFFA078F75EC}" type="presParOf" srcId="{F0E8A298-58B7-41E8-8133-D7FC19689F8C}" destId="{20834AE8-0014-40D3-900B-49AACA547FEF}" srcOrd="3" destOrd="0" presId="urn:microsoft.com/office/officeart/2018/2/layout/IconVerticalSolidList"/>
    <dgm:cxn modelId="{BAC29747-E523-4E29-AF9D-FDEDC4DAC13F}" type="presParOf" srcId="{E2DD0567-4A6D-4993-9179-EEF7AE29A040}" destId="{FAFE9E10-FCA6-4802-889B-62133EF93BFB}" srcOrd="1" destOrd="0" presId="urn:microsoft.com/office/officeart/2018/2/layout/IconVerticalSolidList"/>
    <dgm:cxn modelId="{C233894F-6287-4678-85E7-868EB927798C}" type="presParOf" srcId="{E2DD0567-4A6D-4993-9179-EEF7AE29A040}" destId="{BF8EAE96-2B6B-431C-A1BF-CA157A0E428E}" srcOrd="2" destOrd="0" presId="urn:microsoft.com/office/officeart/2018/2/layout/IconVerticalSolidList"/>
    <dgm:cxn modelId="{4110C63C-23C0-4033-90F0-4E426BCA0A18}" type="presParOf" srcId="{BF8EAE96-2B6B-431C-A1BF-CA157A0E428E}" destId="{4F0FDEC5-752B-4D68-BC99-EB639A090139}" srcOrd="0" destOrd="0" presId="urn:microsoft.com/office/officeart/2018/2/layout/IconVerticalSolidList"/>
    <dgm:cxn modelId="{78986B6E-4B54-4CF1-8F2D-A5BF71F8549C}" type="presParOf" srcId="{BF8EAE96-2B6B-431C-A1BF-CA157A0E428E}" destId="{E7D7B798-00D6-4F56-AE85-99D8A11BD013}" srcOrd="1" destOrd="0" presId="urn:microsoft.com/office/officeart/2018/2/layout/IconVerticalSolidList"/>
    <dgm:cxn modelId="{CE6D7936-5A0D-43EF-8B7E-BEF72D2149BE}" type="presParOf" srcId="{BF8EAE96-2B6B-431C-A1BF-CA157A0E428E}" destId="{88C8B1CA-63A6-4F33-A2AE-4BD6605D1FA0}" srcOrd="2" destOrd="0" presId="urn:microsoft.com/office/officeart/2018/2/layout/IconVerticalSolidList"/>
    <dgm:cxn modelId="{36CA84A9-E343-495B-85D0-46A422479B01}" type="presParOf" srcId="{BF8EAE96-2B6B-431C-A1BF-CA157A0E428E}" destId="{871C3787-34E3-484A-B41E-EE5B4D14D555}" srcOrd="3" destOrd="0" presId="urn:microsoft.com/office/officeart/2018/2/layout/IconVerticalSolidList"/>
    <dgm:cxn modelId="{FD6AE458-4C5B-4A69-A8C9-1579DBFA12DF}" type="presParOf" srcId="{E2DD0567-4A6D-4993-9179-EEF7AE29A040}" destId="{A55C2F36-3915-4B5E-88A8-149AC0266735}" srcOrd="3" destOrd="0" presId="urn:microsoft.com/office/officeart/2018/2/layout/IconVerticalSolidList"/>
    <dgm:cxn modelId="{5A58EB51-4970-48CB-A341-D4EBC9A29113}" type="presParOf" srcId="{E2DD0567-4A6D-4993-9179-EEF7AE29A040}" destId="{D7462999-26B4-4397-BFB7-1BEF35CE7FB3}" srcOrd="4" destOrd="0" presId="urn:microsoft.com/office/officeart/2018/2/layout/IconVerticalSolidList"/>
    <dgm:cxn modelId="{DB958AAA-BBE9-40C7-96C9-EE5DB3F86E2C}" type="presParOf" srcId="{D7462999-26B4-4397-BFB7-1BEF35CE7FB3}" destId="{B0B12D8C-6AB1-4F4D-BF4A-04AE256BD357}" srcOrd="0" destOrd="0" presId="urn:microsoft.com/office/officeart/2018/2/layout/IconVerticalSolidList"/>
    <dgm:cxn modelId="{F654EC41-F04B-4FD7-AA66-7ECAF10B3BD1}" type="presParOf" srcId="{D7462999-26B4-4397-BFB7-1BEF35CE7FB3}" destId="{16318159-5035-49E9-8211-AA1C6F0F9247}" srcOrd="1" destOrd="0" presId="urn:microsoft.com/office/officeart/2018/2/layout/IconVerticalSolidList"/>
    <dgm:cxn modelId="{C8D92A10-953E-48AF-BBD8-2B16E9A8FD57}" type="presParOf" srcId="{D7462999-26B4-4397-BFB7-1BEF35CE7FB3}" destId="{3EB374E2-40BC-4C85-AC7D-B9E638C58DE8}" srcOrd="2" destOrd="0" presId="urn:microsoft.com/office/officeart/2018/2/layout/IconVerticalSolidList"/>
    <dgm:cxn modelId="{89F9259F-62D0-4034-86E8-1587533696A8}" type="presParOf" srcId="{D7462999-26B4-4397-BFB7-1BEF35CE7FB3}" destId="{78C56BA9-0F4B-4261-A23D-500AC2DE8260}" srcOrd="3" destOrd="0" presId="urn:microsoft.com/office/officeart/2018/2/layout/IconVerticalSolidList"/>
  </dgm:cxnLst>
  <dgm:bg/>
  <dgm:whole/>
  <dgm:extLst>
    <a:ext uri="http://schemas.microsoft.com/office/drawing/2008/diagram">
      <dsp:dataModelExt xmlns:dsp="http://schemas.microsoft.com/office/drawing/2008/diagram" relId="rId12" minVer="http://schemas.openxmlformats.org/drawingml/2006/main"/>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AB8481-7E16-45B5-9ADB-6D0B8422EA97}">
      <dsp:nvSpPr>
        <dsp:cNvPr id="0" name=""/>
        <dsp:cNvSpPr/>
      </dsp:nvSpPr>
      <dsp:spPr>
        <a:xfrm>
          <a:off x="0" y="2435"/>
          <a:ext cx="5814710" cy="118611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3C74010-9555-4A6D-8238-50ECA5A7B1A0}">
      <dsp:nvSpPr>
        <dsp:cNvPr id="0" name=""/>
        <dsp:cNvSpPr/>
      </dsp:nvSpPr>
      <dsp:spPr>
        <a:xfrm>
          <a:off x="358800" y="269312"/>
          <a:ext cx="653001" cy="65236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0834AE8-0014-40D3-900B-49AACA547FEF}">
      <dsp:nvSpPr>
        <dsp:cNvPr id="0" name=""/>
        <dsp:cNvSpPr/>
      </dsp:nvSpPr>
      <dsp:spPr>
        <a:xfrm>
          <a:off x="1183649" y="7"/>
          <a:ext cx="3992146" cy="1445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990" tIns="152990" rIns="152990" bIns="152990" numCol="1" spcCol="1270" anchor="ctr" anchorCtr="0">
          <a:noAutofit/>
        </a:bodyPr>
        <a:lstStyle/>
        <a:p>
          <a:pPr marL="0" lvl="0" indent="0" algn="l" defTabSz="622300">
            <a:lnSpc>
              <a:spcPct val="90000"/>
            </a:lnSpc>
            <a:spcBef>
              <a:spcPct val="0"/>
            </a:spcBef>
            <a:spcAft>
              <a:spcPct val="35000"/>
            </a:spcAft>
            <a:buNone/>
          </a:pPr>
          <a:r>
            <a:rPr lang="en-GB" sz="1400" b="0" kern="1200" baseline="0" dirty="0"/>
            <a:t>A health and social care network serves as a system that facilitates communication, collaboration, and information exchange among various healthcare and social care entities. </a:t>
          </a:r>
          <a:endParaRPr lang="en-US" sz="1400" kern="1200" dirty="0"/>
        </a:p>
      </dsp:txBody>
      <dsp:txXfrm>
        <a:off x="1183649" y="7"/>
        <a:ext cx="3992146" cy="1445578"/>
      </dsp:txXfrm>
    </dsp:sp>
    <dsp:sp modelId="{4F0FDEC5-752B-4D68-BC99-EB639A090139}">
      <dsp:nvSpPr>
        <dsp:cNvPr id="0" name=""/>
        <dsp:cNvSpPr/>
      </dsp:nvSpPr>
      <dsp:spPr>
        <a:xfrm>
          <a:off x="0" y="1710847"/>
          <a:ext cx="5814710" cy="118611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7D7B798-00D6-4F56-AE85-99D8A11BD013}">
      <dsp:nvSpPr>
        <dsp:cNvPr id="0" name=""/>
        <dsp:cNvSpPr/>
      </dsp:nvSpPr>
      <dsp:spPr>
        <a:xfrm>
          <a:off x="358800" y="1977723"/>
          <a:ext cx="653001" cy="65236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71C3787-34E3-484A-B41E-EE5B4D14D555}">
      <dsp:nvSpPr>
        <dsp:cNvPr id="0" name=""/>
        <dsp:cNvSpPr/>
      </dsp:nvSpPr>
      <dsp:spPr>
        <a:xfrm>
          <a:off x="1183649" y="1736015"/>
          <a:ext cx="3992146" cy="1445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990" tIns="152990" rIns="152990" bIns="152990" numCol="1" spcCol="1270" anchor="ctr" anchorCtr="0">
          <a:noAutofit/>
        </a:bodyPr>
        <a:lstStyle/>
        <a:p>
          <a:pPr marL="0" lvl="0" indent="0" algn="l" defTabSz="622300">
            <a:lnSpc>
              <a:spcPct val="90000"/>
            </a:lnSpc>
            <a:spcBef>
              <a:spcPct val="0"/>
            </a:spcBef>
            <a:spcAft>
              <a:spcPct val="35000"/>
            </a:spcAft>
            <a:buNone/>
          </a:pPr>
          <a:r>
            <a:rPr lang="en-GB" sz="1400" b="0" kern="1200" baseline="0" dirty="0"/>
            <a:t>The primary purpose of such a network is to improve the quality, efficiency, and effectiveness of healthcare and social services. </a:t>
          </a:r>
          <a:endParaRPr lang="en-US" sz="1400" kern="1200" dirty="0"/>
        </a:p>
      </dsp:txBody>
      <dsp:txXfrm>
        <a:off x="1183649" y="1736015"/>
        <a:ext cx="3992146" cy="1445578"/>
      </dsp:txXfrm>
    </dsp:sp>
    <dsp:sp modelId="{B0B12D8C-6AB1-4F4D-BF4A-04AE256BD357}">
      <dsp:nvSpPr>
        <dsp:cNvPr id="0" name=""/>
        <dsp:cNvSpPr/>
      </dsp:nvSpPr>
      <dsp:spPr>
        <a:xfrm>
          <a:off x="0" y="3419259"/>
          <a:ext cx="5814710" cy="118611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6318159-5035-49E9-8211-AA1C6F0F9247}">
      <dsp:nvSpPr>
        <dsp:cNvPr id="0" name=""/>
        <dsp:cNvSpPr/>
      </dsp:nvSpPr>
      <dsp:spPr>
        <a:xfrm>
          <a:off x="358800" y="3686135"/>
          <a:ext cx="653001" cy="65236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8C56BA9-0F4B-4261-A23D-500AC2DE8260}">
      <dsp:nvSpPr>
        <dsp:cNvPr id="0" name=""/>
        <dsp:cNvSpPr/>
      </dsp:nvSpPr>
      <dsp:spPr>
        <a:xfrm>
          <a:off x="1183649" y="3410874"/>
          <a:ext cx="3992146" cy="1445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990" tIns="152990" rIns="152990" bIns="152990" numCol="1" spcCol="1270" anchor="ctr" anchorCtr="0">
          <a:noAutofit/>
        </a:bodyPr>
        <a:lstStyle/>
        <a:p>
          <a:pPr marL="0" lvl="0" indent="0" algn="l" defTabSz="622300">
            <a:lnSpc>
              <a:spcPct val="90000"/>
            </a:lnSpc>
            <a:spcBef>
              <a:spcPct val="0"/>
            </a:spcBef>
            <a:spcAft>
              <a:spcPct val="35000"/>
            </a:spcAft>
            <a:buNone/>
          </a:pPr>
          <a:r>
            <a:rPr lang="en-GB" sz="1400" b="0" kern="1200" baseline="0" dirty="0"/>
            <a:t>In summary, a health and social care network plays a crucial role in fostering collaboration, improving information flow, and enhancing the overall quality of care and support provided to individuals in need of healthcare and social services.</a:t>
          </a:r>
          <a:endParaRPr lang="en-US" sz="1400" kern="1200" dirty="0"/>
        </a:p>
      </dsp:txBody>
      <dsp:txXfrm>
        <a:off x="1183649" y="3410874"/>
        <a:ext cx="3992146" cy="14455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AB8481-7E16-45B5-9ADB-6D0B8422EA97}">
      <dsp:nvSpPr>
        <dsp:cNvPr id="0" name=""/>
        <dsp:cNvSpPr/>
      </dsp:nvSpPr>
      <dsp:spPr>
        <a:xfrm>
          <a:off x="0" y="5368"/>
          <a:ext cx="6150086" cy="142283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3C74010-9555-4A6D-8238-50ECA5A7B1A0}">
      <dsp:nvSpPr>
        <dsp:cNvPr id="0" name=""/>
        <dsp:cNvSpPr/>
      </dsp:nvSpPr>
      <dsp:spPr>
        <a:xfrm>
          <a:off x="429985" y="325887"/>
          <a:ext cx="782556" cy="781792"/>
        </a:xfrm>
        <a:prstGeom prst="rect">
          <a:avLst/>
        </a:prstGeom>
        <a:blipFill>
          <a:blip xmlns:r="http://schemas.openxmlformats.org/officeDocument/2006/relationships" r:embed="rId1" cstate="hq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0834AE8-0014-40D3-900B-49AACA547FEF}">
      <dsp:nvSpPr>
        <dsp:cNvPr id="0" name=""/>
        <dsp:cNvSpPr/>
      </dsp:nvSpPr>
      <dsp:spPr>
        <a:xfrm>
          <a:off x="1600605" y="89915"/>
          <a:ext cx="4188128" cy="1422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0583" tIns="150583" rIns="150583" bIns="150583" numCol="1" spcCol="1270" anchor="ctr" anchorCtr="0">
          <a:noAutofit/>
        </a:bodyPr>
        <a:lstStyle/>
        <a:p>
          <a:pPr marL="0" lvl="0" indent="0" algn="l" defTabSz="622300">
            <a:lnSpc>
              <a:spcPct val="90000"/>
            </a:lnSpc>
            <a:spcBef>
              <a:spcPct val="0"/>
            </a:spcBef>
            <a:spcAft>
              <a:spcPct val="35000"/>
            </a:spcAft>
            <a:buNone/>
          </a:pPr>
          <a:r>
            <a:rPr lang="cy" sz="1400" b="0" i="0" strike="noStrike" kern="1200" cap="none" spc="0" baseline="0" dirty="0">
              <a:solidFill>
                <a:srgbClr val="000000"/>
              </a:solidFill>
              <a:effectLst/>
              <a:latin typeface="Meiryo"/>
              <a:ea typeface="Meiryo"/>
              <a:cs typeface="Meiryo"/>
            </a:rPr>
            <a:t>Mae rhwydwaith iechyd a gofal cymdeithasol yn system sy'n hwyluso cyfathrebu, cydweithio a chyfnewid gwybodaeth ymhlith amrywiaeth o endidau gofal iechyd a gofal cymdeithasol. </a:t>
          </a:r>
          <a:endParaRPr lang="en-US" kern="1200" dirty="0"/>
        </a:p>
      </dsp:txBody>
      <dsp:txXfrm>
        <a:off x="1600605" y="89915"/>
        <a:ext cx="4188128" cy="1422830"/>
      </dsp:txXfrm>
    </dsp:sp>
    <dsp:sp modelId="{4F0FDEC5-752B-4D68-BC99-EB639A090139}">
      <dsp:nvSpPr>
        <dsp:cNvPr id="0" name=""/>
        <dsp:cNvSpPr/>
      </dsp:nvSpPr>
      <dsp:spPr>
        <a:xfrm>
          <a:off x="0" y="2027128"/>
          <a:ext cx="6150086" cy="113827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7D7B798-00D6-4F56-AE85-99D8A11BD013}">
      <dsp:nvSpPr>
        <dsp:cNvPr id="0" name=""/>
        <dsp:cNvSpPr/>
      </dsp:nvSpPr>
      <dsp:spPr>
        <a:xfrm>
          <a:off x="429985" y="2205367"/>
          <a:ext cx="782556" cy="781792"/>
        </a:xfrm>
        <a:prstGeom prst="rect">
          <a:avLst/>
        </a:prstGeom>
        <a:blipFill>
          <a:blip xmlns:r="http://schemas.openxmlformats.org/officeDocument/2006/relationships"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71C3787-34E3-484A-B41E-EE5B4D14D555}">
      <dsp:nvSpPr>
        <dsp:cNvPr id="0" name=""/>
        <dsp:cNvSpPr/>
      </dsp:nvSpPr>
      <dsp:spPr>
        <a:xfrm>
          <a:off x="1646968" y="1875459"/>
          <a:ext cx="4188128" cy="1422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0583" tIns="150583" rIns="150583" bIns="150583" numCol="1" spcCol="1270" anchor="ctr" anchorCtr="0">
          <a:noAutofit/>
        </a:bodyPr>
        <a:lstStyle/>
        <a:p>
          <a:pPr marL="0" lvl="0" indent="0" algn="l" defTabSz="622300">
            <a:lnSpc>
              <a:spcPct val="90000"/>
            </a:lnSpc>
            <a:spcBef>
              <a:spcPct val="0"/>
            </a:spcBef>
            <a:spcAft>
              <a:spcPct val="35000"/>
            </a:spcAft>
            <a:buNone/>
          </a:pPr>
          <a:r>
            <a:rPr lang="cy" sz="1400" b="0" i="0" strike="noStrike" kern="1200" cap="none" spc="0" baseline="0" dirty="0">
              <a:solidFill>
                <a:srgbClr val="000000"/>
              </a:solidFill>
              <a:effectLst/>
              <a:latin typeface="Meiryo"/>
              <a:ea typeface="Meiryo"/>
              <a:cs typeface="Meiryo"/>
            </a:rPr>
            <a:t>Prif ddiben rhwydwaith o'r fath yw gwella ansawdd, effeithlonrwydd ac effeithiolrwydd gofal iechyd a gwasanaethau cymdeithasol. </a:t>
          </a:r>
          <a:endParaRPr lang="en-US" kern="1200" dirty="0"/>
        </a:p>
      </dsp:txBody>
      <dsp:txXfrm>
        <a:off x="1646968" y="1875459"/>
        <a:ext cx="4188128" cy="1422830"/>
      </dsp:txXfrm>
    </dsp:sp>
    <dsp:sp modelId="{B0B12D8C-6AB1-4F4D-BF4A-04AE256BD357}">
      <dsp:nvSpPr>
        <dsp:cNvPr id="0" name=""/>
        <dsp:cNvSpPr/>
      </dsp:nvSpPr>
      <dsp:spPr>
        <a:xfrm>
          <a:off x="0" y="3906607"/>
          <a:ext cx="6150086" cy="79410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6318159-5035-49E9-8211-AA1C6F0F9247}">
      <dsp:nvSpPr>
        <dsp:cNvPr id="0" name=""/>
        <dsp:cNvSpPr/>
      </dsp:nvSpPr>
      <dsp:spPr>
        <a:xfrm>
          <a:off x="429985" y="3912764"/>
          <a:ext cx="782556" cy="781792"/>
        </a:xfrm>
        <a:prstGeom prst="rect">
          <a:avLst/>
        </a:prstGeom>
        <a:blipFill>
          <a:blip xmlns:r="http://schemas.openxmlformats.org/officeDocument/2006/relationships"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8C56BA9-0F4B-4261-A23D-500AC2DE8260}">
      <dsp:nvSpPr>
        <dsp:cNvPr id="0" name=""/>
        <dsp:cNvSpPr/>
      </dsp:nvSpPr>
      <dsp:spPr>
        <a:xfrm>
          <a:off x="1686001" y="3669549"/>
          <a:ext cx="4188128" cy="1422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0583" tIns="150583" rIns="150583" bIns="150583" numCol="1" spcCol="1270" anchor="ctr" anchorCtr="0">
          <a:noAutofit/>
        </a:bodyPr>
        <a:lstStyle/>
        <a:p>
          <a:pPr marL="0" lvl="0" indent="0" algn="l" defTabSz="622300">
            <a:lnSpc>
              <a:spcPct val="90000"/>
            </a:lnSpc>
            <a:spcBef>
              <a:spcPct val="0"/>
            </a:spcBef>
            <a:spcAft>
              <a:spcPct val="35000"/>
            </a:spcAft>
            <a:buNone/>
          </a:pPr>
          <a:r>
            <a:rPr lang="cy" sz="1400" b="0" i="0" strike="noStrike" kern="1200" cap="none" spc="0" baseline="0" dirty="0">
              <a:solidFill>
                <a:srgbClr val="000000"/>
              </a:solidFill>
              <a:effectLst/>
              <a:latin typeface="Meiryo"/>
              <a:ea typeface="Meiryo"/>
              <a:cs typeface="Meiryo"/>
            </a:rPr>
            <a:t>I grynhoi, mae gan rwydwaith iechyd a gofal cymdeithasol ran hanfodol wrth feithrin dulliau cydweithio, gwella llif y wybodaeth, a gwella ansawdd cyffredinol y gofal a’r cymorth sy’n cael ei roi i unigolion y mae angen gofal iechyd a gwasanaethau cymdeithasol arnynt.</a:t>
          </a:r>
          <a:endParaRPr lang="en-US" kern="1200" dirty="0"/>
        </a:p>
      </dsp:txBody>
      <dsp:txXfrm>
        <a:off x="1686001" y="3669549"/>
        <a:ext cx="4188128" cy="142283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8EA5DF-A4AE-476D-B112-4685EF19AA99}" type="datetimeFigureOut">
              <a:rPr lang="en-GB" smtClean="0"/>
              <a:t>25/01/2024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CF1959-013C-4BB0-AF85-5FBD63442F9D}" type="slidenum">
              <a:rPr lang="en-GB" smtClean="0"/>
              <a:t>‹#›</a:t>
            </a:fld>
            <a:endParaRPr lang="en-GB"/>
          </a:p>
        </p:txBody>
      </p:sp>
    </p:spTree>
    <p:extLst>
      <p:ext uri="{BB962C8B-B14F-4D97-AF65-F5344CB8AC3E}">
        <p14:creationId xmlns:p14="http://schemas.microsoft.com/office/powerpoint/2010/main" val="17591874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solidFill>
                  <a:srgbClr val="FF0000"/>
                </a:solidFill>
              </a:rPr>
              <a:t>My name is Shell Williams and I am co chair of the North Wales Together Board.</a:t>
            </a:r>
          </a:p>
          <a:p>
            <a:endParaRPr lang="en-GB" dirty="0">
              <a:solidFill>
                <a:srgbClr val="FF0000"/>
              </a:solidFill>
            </a:endParaRPr>
          </a:p>
          <a:p>
            <a:r>
              <a:rPr lang="en-GB" dirty="0">
                <a:solidFill>
                  <a:srgbClr val="FF0000"/>
                </a:solidFill>
              </a:rPr>
              <a:t>I co chair with Neil Ayling, Chief Officer for Flintshire County Council. </a:t>
            </a:r>
          </a:p>
          <a:p>
            <a:endParaRPr lang="en-GB" dirty="0">
              <a:solidFill>
                <a:srgbClr val="FF0000"/>
              </a:solidFill>
            </a:endParaRPr>
          </a:p>
          <a:p>
            <a:r>
              <a:rPr lang="en-GB" dirty="0">
                <a:solidFill>
                  <a:srgbClr val="FF0000"/>
                </a:solidFill>
              </a:rPr>
              <a:t>…</a:t>
            </a:r>
            <a:r>
              <a:rPr lang="en-GB" dirty="0"/>
              <a:t>and my name is Kathryn Whitfield. </a:t>
            </a:r>
          </a:p>
          <a:p>
            <a:endParaRPr lang="en-GB" dirty="0"/>
          </a:p>
          <a:p>
            <a:r>
              <a:rPr lang="en-GB" dirty="0"/>
              <a:t>I am programme Manager for the North Wales Together programme. </a:t>
            </a:r>
          </a:p>
          <a:p>
            <a:endParaRPr lang="en-GB" dirty="0"/>
          </a:p>
          <a:p>
            <a:r>
              <a:rPr lang="en-GB" dirty="0">
                <a:solidFill>
                  <a:srgbClr val="FF0000"/>
                </a:solidFill>
              </a:rPr>
              <a:t>Jonathan has asked us to present a session where we talk about what a Positive Behaviour support network could do for you. </a:t>
            </a:r>
          </a:p>
          <a:p>
            <a:endParaRPr lang="en-GB" dirty="0">
              <a:solidFill>
                <a:srgbClr val="FF0000"/>
              </a:solidFill>
            </a:endParaRPr>
          </a:p>
          <a:p>
            <a:r>
              <a:rPr lang="en-GB" dirty="0">
                <a:solidFill>
                  <a:srgbClr val="FF0000"/>
                </a:solidFill>
              </a:rPr>
              <a:t> </a:t>
            </a:r>
          </a:p>
        </p:txBody>
      </p:sp>
      <p:sp>
        <p:nvSpPr>
          <p:cNvPr id="4" name="Slide Number Placeholder 3"/>
          <p:cNvSpPr>
            <a:spLocks noGrp="1"/>
          </p:cNvSpPr>
          <p:nvPr>
            <p:ph type="sldNum" sz="quarter" idx="5"/>
          </p:nvPr>
        </p:nvSpPr>
        <p:spPr/>
        <p:txBody>
          <a:bodyPr/>
          <a:lstStyle/>
          <a:p>
            <a:fld id="{DACF1959-013C-4BB0-AF85-5FBD63442F9D}" type="slidenum">
              <a:rPr lang="en-GB" smtClean="0"/>
              <a:t>1</a:t>
            </a:fld>
            <a:endParaRPr lang="en-GB"/>
          </a:p>
        </p:txBody>
      </p:sp>
    </p:spTree>
    <p:extLst>
      <p:ext uri="{BB962C8B-B14F-4D97-AF65-F5344CB8AC3E}">
        <p14:creationId xmlns:p14="http://schemas.microsoft.com/office/powerpoint/2010/main" val="21518340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Room discussion. 10 mins. </a:t>
            </a:r>
          </a:p>
          <a:p>
            <a:endParaRPr lang="en-GB" dirty="0"/>
          </a:p>
          <a:p>
            <a:r>
              <a:rPr lang="en-GB" dirty="0"/>
              <a:t>Pulling the themes from the discussion together. And feeding back. </a:t>
            </a:r>
          </a:p>
          <a:p>
            <a:endParaRPr lang="en-GB" dirty="0"/>
          </a:p>
          <a:p>
            <a:r>
              <a:rPr lang="en-GB" dirty="0"/>
              <a:t>Summing up. </a:t>
            </a:r>
          </a:p>
        </p:txBody>
      </p:sp>
      <p:sp>
        <p:nvSpPr>
          <p:cNvPr id="4" name="Slide Number Placeholder 3"/>
          <p:cNvSpPr>
            <a:spLocks noGrp="1"/>
          </p:cNvSpPr>
          <p:nvPr>
            <p:ph type="sldNum" sz="quarter" idx="5"/>
          </p:nvPr>
        </p:nvSpPr>
        <p:spPr/>
        <p:txBody>
          <a:bodyPr/>
          <a:lstStyle/>
          <a:p>
            <a:fld id="{DACF1959-013C-4BB0-AF85-5FBD63442F9D}" type="slidenum">
              <a:rPr lang="en-GB" smtClean="0"/>
              <a:t>10</a:t>
            </a:fld>
            <a:endParaRPr lang="en-GB"/>
          </a:p>
        </p:txBody>
      </p:sp>
    </p:spTree>
    <p:extLst>
      <p:ext uri="{BB962C8B-B14F-4D97-AF65-F5344CB8AC3E}">
        <p14:creationId xmlns:p14="http://schemas.microsoft.com/office/powerpoint/2010/main" val="15771267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389489"/>
          </a:xfrm>
        </p:spPr>
        <p:txBody>
          <a:bodyPr/>
          <a:lstStyle/>
          <a:p>
            <a:r>
              <a:rPr lang="en-GB" dirty="0"/>
              <a:t>North Wales Together is a Regional project funded through Welsh Government monies until 2027. </a:t>
            </a:r>
          </a:p>
          <a:p>
            <a:endParaRPr lang="en-GB" dirty="0"/>
          </a:p>
          <a:p>
            <a:r>
              <a:rPr lang="en-GB" dirty="0"/>
              <a:t>The programme works on 6 workstreams, helping to develop approaches that would benefit from being delivered regionally.</a:t>
            </a:r>
          </a:p>
          <a:p>
            <a:endParaRPr lang="en-GB" dirty="0"/>
          </a:p>
          <a:p>
            <a:r>
              <a:rPr lang="en-GB" dirty="0"/>
              <a:t>The programme follows the North Wales LD strategy. </a:t>
            </a:r>
          </a:p>
          <a:p>
            <a:endParaRPr lang="en-GB" dirty="0"/>
          </a:p>
          <a:p>
            <a:r>
              <a:rPr lang="en-GB" dirty="0">
                <a:solidFill>
                  <a:srgbClr val="FF0000"/>
                </a:solidFill>
              </a:rPr>
              <a:t>Our workstreams are Accommodation, Health, Technology, Communities, Children and young people and employment.</a:t>
            </a:r>
          </a:p>
          <a:p>
            <a:r>
              <a:rPr lang="en-GB" dirty="0">
                <a:solidFill>
                  <a:srgbClr val="FF0000"/>
                </a:solidFill>
              </a:rPr>
              <a:t>. </a:t>
            </a:r>
          </a:p>
          <a:p>
            <a:r>
              <a:rPr lang="en-GB" dirty="0">
                <a:solidFill>
                  <a:srgbClr val="FF0000"/>
                </a:solidFill>
              </a:rPr>
              <a:t>Examples of some of our projects are;</a:t>
            </a:r>
          </a:p>
          <a:p>
            <a:endParaRPr lang="en-GB" dirty="0"/>
          </a:p>
          <a:p>
            <a:pPr marL="171450" indent="-171450">
              <a:buFont typeface="Arial" panose="020B0604020202020204" pitchFamily="34" charset="0"/>
              <a:buChar char="•"/>
            </a:pPr>
            <a:r>
              <a:rPr lang="en-GB" dirty="0">
                <a:solidFill>
                  <a:srgbClr val="FF0000"/>
                </a:solidFill>
              </a:rPr>
              <a:t>The health check champions, where people with Learning disabilities have a real job and are paid to talk to other people about health checks and screening. </a:t>
            </a:r>
          </a:p>
          <a:p>
            <a:pPr marL="171450" indent="-171450">
              <a:buFont typeface="Arial" panose="020B0604020202020204" pitchFamily="34" charset="0"/>
              <a:buChar char="•"/>
            </a:pPr>
            <a:r>
              <a:rPr lang="en-GB" dirty="0">
                <a:solidFill>
                  <a:srgbClr val="FF0000"/>
                </a:solidFill>
              </a:rPr>
              <a:t>The family transitions project run by Conwy Connect. </a:t>
            </a:r>
          </a:p>
          <a:p>
            <a:pPr marL="171450" indent="-171450">
              <a:buFont typeface="Arial" panose="020B0604020202020204" pitchFamily="34" charset="0"/>
              <a:buChar char="•"/>
            </a:pPr>
            <a:r>
              <a:rPr lang="en-GB" dirty="0">
                <a:solidFill>
                  <a:srgbClr val="FF0000"/>
                </a:solidFill>
              </a:rPr>
              <a:t>The supported employment project in Conwy and Denbighshire. I will soon be available to all  of North Wales.  </a:t>
            </a:r>
          </a:p>
          <a:p>
            <a:pPr marL="171450" indent="-171450">
              <a:buFont typeface="Arial" panose="020B0604020202020204" pitchFamily="34" charset="0"/>
              <a:buChar char="•"/>
            </a:pPr>
            <a:r>
              <a:rPr lang="en-GB" dirty="0">
                <a:solidFill>
                  <a:srgbClr val="FF0000"/>
                </a:solidFill>
              </a:rPr>
              <a:t>The mindfulness project and app rolled out by Dr Ceryl Davies from Bangor University. </a:t>
            </a:r>
          </a:p>
          <a:p>
            <a:pPr marL="171450" indent="-171450">
              <a:buFont typeface="Arial" panose="020B0604020202020204" pitchFamily="34" charset="0"/>
              <a:buChar char="•"/>
            </a:pPr>
            <a:r>
              <a:rPr lang="en-GB" dirty="0">
                <a:solidFill>
                  <a:srgbClr val="FF0000"/>
                </a:solidFill>
              </a:rPr>
              <a:t>Gig buddies.</a:t>
            </a:r>
          </a:p>
          <a:p>
            <a:r>
              <a:rPr lang="en-GB" dirty="0">
                <a:solidFill>
                  <a:srgbClr val="FF0000"/>
                </a:solidFill>
              </a:rPr>
              <a:t>The North Wales Flyers, the North Wales Self Advocacy group, have helped choose projects that will be funded. </a:t>
            </a:r>
          </a:p>
          <a:p>
            <a:r>
              <a:rPr lang="en-GB" dirty="0">
                <a:solidFill>
                  <a:srgbClr val="FF0000"/>
                </a:solidFill>
              </a:rPr>
              <a:t>£1 million has been spent on these projects over the last 4 years. </a:t>
            </a:r>
            <a:endParaRPr lang="en-GB" dirty="0"/>
          </a:p>
          <a:p>
            <a:endParaRPr lang="en-GB" dirty="0">
              <a:solidFill>
                <a:srgbClr val="FF0000"/>
              </a:solidFill>
            </a:endParaRPr>
          </a:p>
        </p:txBody>
      </p:sp>
      <p:sp>
        <p:nvSpPr>
          <p:cNvPr id="4" name="Slide Number Placeholder 3"/>
          <p:cNvSpPr>
            <a:spLocks noGrp="1"/>
          </p:cNvSpPr>
          <p:nvPr>
            <p:ph type="sldNum" sz="quarter" idx="5"/>
          </p:nvPr>
        </p:nvSpPr>
        <p:spPr/>
        <p:txBody>
          <a:bodyPr/>
          <a:lstStyle/>
          <a:p>
            <a:fld id="{DACF1959-013C-4BB0-AF85-5FBD63442F9D}" type="slidenum">
              <a:rPr lang="en-GB" smtClean="0"/>
              <a:t>2</a:t>
            </a:fld>
            <a:endParaRPr lang="en-GB"/>
          </a:p>
        </p:txBody>
      </p:sp>
    </p:spTree>
    <p:extLst>
      <p:ext uri="{BB962C8B-B14F-4D97-AF65-F5344CB8AC3E}">
        <p14:creationId xmlns:p14="http://schemas.microsoft.com/office/powerpoint/2010/main" val="1853674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829050"/>
          </a:xfrm>
        </p:spPr>
        <p:txBody>
          <a:bodyPr/>
          <a:lstStyle/>
          <a:p>
            <a:r>
              <a:rPr lang="en-GB" dirty="0"/>
              <a:t>Within the Accommodation work stream, we follow a model of care that deals with </a:t>
            </a:r>
          </a:p>
          <a:p>
            <a:r>
              <a:rPr lang="en-GB" dirty="0"/>
              <a:t>Accommodation planning, skilling up the workforce to support people with more complex needs and crisis/intermediate care. </a:t>
            </a:r>
          </a:p>
          <a:p>
            <a:endParaRPr lang="en-GB" dirty="0"/>
          </a:p>
          <a:p>
            <a:r>
              <a:rPr lang="en-GB" dirty="0"/>
              <a:t>We are;</a:t>
            </a:r>
          </a:p>
          <a:p>
            <a:endParaRPr lang="en-GB" dirty="0"/>
          </a:p>
          <a:p>
            <a:pPr marL="171450" indent="-171450">
              <a:buFont typeface="Arial" panose="020B0604020202020204" pitchFamily="34" charset="0"/>
              <a:buChar char="•"/>
            </a:pPr>
            <a:r>
              <a:rPr lang="en-GB" dirty="0"/>
              <a:t>Working to support accommodation planning in various ways across various authority areas and health.</a:t>
            </a:r>
          </a:p>
          <a:p>
            <a:pPr marL="171450" indent="-171450">
              <a:buFont typeface="Arial" panose="020B0604020202020204" pitchFamily="34" charset="0"/>
              <a:buChar char="•"/>
            </a:pPr>
            <a:endParaRPr lang="en-GB" dirty="0"/>
          </a:p>
          <a:p>
            <a:r>
              <a:rPr lang="en-GB" dirty="0"/>
              <a:t>There are around 300 people with LD on supported accommodation waiting lists across the area and only 100 placements in the pipeline and about 30 vacancies available.</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Working to help skill up the workforce in relation to PBS. This is part of  that work. </a:t>
            </a:r>
          </a:p>
          <a:p>
            <a:endParaRPr lang="en-GB" dirty="0"/>
          </a:p>
          <a:p>
            <a:pPr marL="171450" indent="-171450">
              <a:buFont typeface="Arial" panose="020B0604020202020204" pitchFamily="34" charset="0"/>
              <a:buChar char="•"/>
            </a:pPr>
            <a:r>
              <a:rPr lang="en-GB" dirty="0"/>
              <a:t>Supporting the development of step up step down facilities East West and central. </a:t>
            </a:r>
          </a:p>
          <a:p>
            <a:r>
              <a:rPr lang="en-GB" dirty="0"/>
              <a:t>At the moment there is no alternative for people in crisis other than hospital admission or  placements with private providers, often out of area. That risks people getting stuck in those placements for years and services want to change that. </a:t>
            </a:r>
          </a:p>
          <a:p>
            <a:r>
              <a:rPr lang="en-GB" dirty="0"/>
              <a:t>We fund a project manager in BCUHB to take that work forward. </a:t>
            </a:r>
          </a:p>
          <a:p>
            <a:endParaRPr lang="en-GB" dirty="0"/>
          </a:p>
        </p:txBody>
      </p:sp>
      <p:sp>
        <p:nvSpPr>
          <p:cNvPr id="4" name="Slide Number Placeholder 3"/>
          <p:cNvSpPr>
            <a:spLocks noGrp="1"/>
          </p:cNvSpPr>
          <p:nvPr>
            <p:ph type="sldNum" sz="quarter" idx="5"/>
          </p:nvPr>
        </p:nvSpPr>
        <p:spPr/>
        <p:txBody>
          <a:bodyPr/>
          <a:lstStyle/>
          <a:p>
            <a:fld id="{DACF1959-013C-4BB0-AF85-5FBD63442F9D}" type="slidenum">
              <a:rPr lang="en-GB" smtClean="0"/>
              <a:t>3</a:t>
            </a:fld>
            <a:endParaRPr lang="en-GB"/>
          </a:p>
        </p:txBody>
      </p:sp>
    </p:spTree>
    <p:extLst>
      <p:ext uri="{BB962C8B-B14F-4D97-AF65-F5344CB8AC3E}">
        <p14:creationId xmlns:p14="http://schemas.microsoft.com/office/powerpoint/2010/main" val="2000890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t>The Positive behaviour support work is part of the accommodation model of care and it has its own delivery plan. </a:t>
            </a:r>
          </a:p>
          <a:p>
            <a:endParaRPr lang="en-GB" dirty="0"/>
          </a:p>
          <a:p>
            <a:r>
              <a:rPr lang="en-GB" dirty="0"/>
              <a:t>Jon Crabb leads on this work. He is </a:t>
            </a:r>
          </a:p>
          <a:p>
            <a:endParaRPr lang="en-GB" dirty="0"/>
          </a:p>
          <a:p>
            <a:r>
              <a:rPr lang="en-GB" dirty="0"/>
              <a:t>Developing an implementation plan for the region,</a:t>
            </a:r>
          </a:p>
          <a:p>
            <a:r>
              <a:rPr lang="en-GB" dirty="0"/>
              <a:t>And supporting the COP to develop into a self sustaining group. </a:t>
            </a:r>
          </a:p>
          <a:p>
            <a:endParaRPr lang="en-GB" dirty="0"/>
          </a:p>
          <a:p>
            <a:r>
              <a:rPr lang="en-GB" dirty="0"/>
              <a:t>We are also funding PBS qualifications across the region. We have just put out the third round of invitations to apply for funding. Closing date is 20</a:t>
            </a:r>
            <a:r>
              <a:rPr lang="en-GB" baseline="30000" dirty="0"/>
              <a:t>th</a:t>
            </a:r>
            <a:r>
              <a:rPr lang="en-GB" dirty="0"/>
              <a:t> Feb. .</a:t>
            </a:r>
          </a:p>
          <a:p>
            <a:endParaRPr lang="en-GB" dirty="0"/>
          </a:p>
          <a:p>
            <a:endParaRPr lang="en-GB" dirty="0"/>
          </a:p>
        </p:txBody>
      </p:sp>
      <p:sp>
        <p:nvSpPr>
          <p:cNvPr id="4" name="Slide Number Placeholder 3"/>
          <p:cNvSpPr>
            <a:spLocks noGrp="1"/>
          </p:cNvSpPr>
          <p:nvPr>
            <p:ph type="sldNum" sz="quarter" idx="5"/>
          </p:nvPr>
        </p:nvSpPr>
        <p:spPr/>
        <p:txBody>
          <a:bodyPr/>
          <a:lstStyle/>
          <a:p>
            <a:fld id="{DACF1959-013C-4BB0-AF85-5FBD63442F9D}" type="slidenum">
              <a:rPr lang="en-GB" smtClean="0"/>
              <a:t>4</a:t>
            </a:fld>
            <a:endParaRPr lang="en-GB"/>
          </a:p>
        </p:txBody>
      </p:sp>
    </p:spTree>
    <p:extLst>
      <p:ext uri="{BB962C8B-B14F-4D97-AF65-F5344CB8AC3E}">
        <p14:creationId xmlns:p14="http://schemas.microsoft.com/office/powerpoint/2010/main" val="22064500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solidFill>
                  <a:srgbClr val="FF0000"/>
                </a:solidFill>
              </a:rPr>
              <a:t>David O Brien is going to help us with this bit. </a:t>
            </a:r>
          </a:p>
          <a:p>
            <a:endParaRPr lang="en-GB" dirty="0">
              <a:solidFill>
                <a:srgbClr val="FF0000"/>
              </a:solidFill>
            </a:endParaRPr>
          </a:p>
          <a:p>
            <a:r>
              <a:rPr lang="en-GB" dirty="0">
                <a:solidFill>
                  <a:srgbClr val="FF0000"/>
                </a:solidFill>
              </a:rPr>
              <a:t>In a minute, we will give you a link to a site called </a:t>
            </a:r>
            <a:r>
              <a:rPr lang="en-GB" dirty="0" err="1">
                <a:solidFill>
                  <a:srgbClr val="FF0000"/>
                </a:solidFill>
              </a:rPr>
              <a:t>menti</a:t>
            </a:r>
            <a:r>
              <a:rPr lang="en-GB" dirty="0">
                <a:solidFill>
                  <a:srgbClr val="FF0000"/>
                </a:solidFill>
              </a:rPr>
              <a:t> meter. </a:t>
            </a:r>
          </a:p>
          <a:p>
            <a:endParaRPr lang="en-GB" dirty="0">
              <a:solidFill>
                <a:srgbClr val="FF0000"/>
              </a:solidFill>
            </a:endParaRPr>
          </a:p>
          <a:p>
            <a:r>
              <a:rPr lang="en-GB" dirty="0">
                <a:solidFill>
                  <a:srgbClr val="FF0000"/>
                </a:solidFill>
              </a:rPr>
              <a:t>The </a:t>
            </a:r>
            <a:r>
              <a:rPr lang="en-GB" dirty="0" err="1">
                <a:solidFill>
                  <a:srgbClr val="FF0000"/>
                </a:solidFill>
              </a:rPr>
              <a:t>menti</a:t>
            </a:r>
            <a:r>
              <a:rPr lang="en-GB" dirty="0">
                <a:solidFill>
                  <a:srgbClr val="FF0000"/>
                </a:solidFill>
              </a:rPr>
              <a:t> meter site will ask you to put in a code. </a:t>
            </a:r>
          </a:p>
          <a:p>
            <a:endParaRPr lang="en-GB" dirty="0">
              <a:solidFill>
                <a:srgbClr val="FF0000"/>
              </a:solidFill>
            </a:endParaRPr>
          </a:p>
          <a:p>
            <a:r>
              <a:rPr lang="en-GB" dirty="0">
                <a:solidFill>
                  <a:srgbClr val="FF0000"/>
                </a:solidFill>
              </a:rPr>
              <a:t>When you have put in your code, the site will ask you to answer some questions. </a:t>
            </a:r>
          </a:p>
          <a:p>
            <a:endParaRPr lang="en-GB" dirty="0">
              <a:solidFill>
                <a:srgbClr val="FF0000"/>
              </a:solidFill>
            </a:endParaRPr>
          </a:p>
          <a:p>
            <a:r>
              <a:rPr lang="en-GB" dirty="0">
                <a:solidFill>
                  <a:srgbClr val="FF0000"/>
                </a:solidFill>
              </a:rPr>
              <a:t>The answers you give will show up on the screen. </a:t>
            </a:r>
          </a:p>
          <a:p>
            <a:endParaRPr lang="en-GB" dirty="0">
              <a:solidFill>
                <a:srgbClr val="FF0000"/>
              </a:solidFill>
            </a:endParaRPr>
          </a:p>
          <a:p>
            <a:r>
              <a:rPr lang="en-GB" dirty="0">
                <a:solidFill>
                  <a:srgbClr val="FF0000"/>
                </a:solidFill>
              </a:rPr>
              <a:t>It will look like this picture. </a:t>
            </a:r>
          </a:p>
          <a:p>
            <a:endParaRPr lang="en-GB" dirty="0">
              <a:solidFill>
                <a:srgbClr val="FF0000"/>
              </a:solidFill>
            </a:endParaRPr>
          </a:p>
          <a:p>
            <a:r>
              <a:rPr lang="en-GB" dirty="0">
                <a:solidFill>
                  <a:srgbClr val="FF0000"/>
                </a:solidFill>
              </a:rPr>
              <a:t>We hope this will help us to think about what a North Wales PBS network might look like. </a:t>
            </a:r>
          </a:p>
        </p:txBody>
      </p:sp>
      <p:sp>
        <p:nvSpPr>
          <p:cNvPr id="4" name="Slide Number Placeholder 3"/>
          <p:cNvSpPr>
            <a:spLocks noGrp="1"/>
          </p:cNvSpPr>
          <p:nvPr>
            <p:ph type="sldNum" sz="quarter" idx="5"/>
          </p:nvPr>
        </p:nvSpPr>
        <p:spPr/>
        <p:txBody>
          <a:bodyPr/>
          <a:lstStyle/>
          <a:p>
            <a:fld id="{DACF1959-013C-4BB0-AF85-5FBD63442F9D}" type="slidenum">
              <a:rPr lang="en-GB" smtClean="0"/>
              <a:t>5</a:t>
            </a:fld>
            <a:endParaRPr lang="en-GB"/>
          </a:p>
        </p:txBody>
      </p:sp>
    </p:spTree>
    <p:extLst>
      <p:ext uri="{BB962C8B-B14F-4D97-AF65-F5344CB8AC3E}">
        <p14:creationId xmlns:p14="http://schemas.microsoft.com/office/powerpoint/2010/main" val="39985054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Before we go into groups. I will share a little experiment with you all. </a:t>
            </a:r>
          </a:p>
          <a:p>
            <a:endParaRPr lang="en-GB" dirty="0"/>
          </a:p>
          <a:p>
            <a:r>
              <a:rPr lang="en-GB" dirty="0"/>
              <a:t>AI is everywhere. There is quite a bit of noise being made at the moment about what AI can do and why that is a good or bad idea. </a:t>
            </a:r>
          </a:p>
          <a:p>
            <a:endParaRPr lang="en-GB" dirty="0"/>
          </a:p>
          <a:p>
            <a:pPr marL="171450" indent="-171450">
              <a:buFont typeface="Arial" panose="020B0604020202020204" pitchFamily="34" charset="0"/>
              <a:buChar char="•"/>
            </a:pPr>
            <a:r>
              <a:rPr lang="en-GB" dirty="0"/>
              <a:t>Create an image that looks like a real person.</a:t>
            </a:r>
          </a:p>
          <a:p>
            <a:pPr marL="171450" indent="-171450">
              <a:buFont typeface="Arial" panose="020B0604020202020204" pitchFamily="34" charset="0"/>
              <a:buChar char="•"/>
            </a:pPr>
            <a:r>
              <a:rPr lang="en-GB" dirty="0"/>
              <a:t>Write your essays for you.</a:t>
            </a:r>
          </a:p>
          <a:p>
            <a:pPr marL="171450" indent="-171450">
              <a:buFont typeface="Arial" panose="020B0604020202020204" pitchFamily="34" charset="0"/>
              <a:buChar char="•"/>
            </a:pPr>
            <a:r>
              <a:rPr lang="en-GB" dirty="0"/>
              <a:t>Translate stuff. </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The down side is it can produce total nonsense. </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I tried to ask AI to write me a definition of a health and social care network. </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It said this. </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It also said a load of other rubbish. ..</a:t>
            </a:r>
          </a:p>
        </p:txBody>
      </p:sp>
      <p:sp>
        <p:nvSpPr>
          <p:cNvPr id="4" name="Slide Number Placeholder 3"/>
          <p:cNvSpPr>
            <a:spLocks noGrp="1"/>
          </p:cNvSpPr>
          <p:nvPr>
            <p:ph type="sldNum" sz="quarter" idx="5"/>
          </p:nvPr>
        </p:nvSpPr>
        <p:spPr/>
        <p:txBody>
          <a:bodyPr/>
          <a:lstStyle/>
          <a:p>
            <a:fld id="{DACF1959-013C-4BB0-AF85-5FBD63442F9D}" type="slidenum">
              <a:rPr lang="en-GB" smtClean="0"/>
              <a:t>6</a:t>
            </a:fld>
            <a:endParaRPr lang="en-GB"/>
          </a:p>
        </p:txBody>
      </p:sp>
    </p:spTree>
    <p:extLst>
      <p:ext uri="{BB962C8B-B14F-4D97-AF65-F5344CB8AC3E}">
        <p14:creationId xmlns:p14="http://schemas.microsoft.com/office/powerpoint/2010/main" val="15807384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 part of this discussion we should start with where we are now. </a:t>
            </a:r>
          </a:p>
          <a:p>
            <a:endParaRPr lang="en-GB" dirty="0"/>
          </a:p>
          <a:p>
            <a:r>
              <a:rPr lang="en-GB" dirty="0"/>
              <a:t>In your tables, please could you discuss what is working well and what is not working with PBS across the region at the moment. </a:t>
            </a:r>
          </a:p>
          <a:p>
            <a:endParaRPr lang="en-GB" dirty="0"/>
          </a:p>
          <a:p>
            <a:r>
              <a:rPr lang="en-GB" dirty="0"/>
              <a:t>I will give you 5 mins then ask you to shout out rather than have all tables feed back. </a:t>
            </a:r>
          </a:p>
          <a:p>
            <a:r>
              <a:rPr lang="en-GB" dirty="0"/>
              <a:t>5 mins </a:t>
            </a:r>
          </a:p>
          <a:p>
            <a:r>
              <a:rPr lang="en-GB" dirty="0"/>
              <a:t>5 mins room feedback</a:t>
            </a:r>
          </a:p>
        </p:txBody>
      </p:sp>
      <p:sp>
        <p:nvSpPr>
          <p:cNvPr id="4" name="Slide Number Placeholder 3"/>
          <p:cNvSpPr>
            <a:spLocks noGrp="1"/>
          </p:cNvSpPr>
          <p:nvPr>
            <p:ph type="sldNum" sz="quarter" idx="5"/>
          </p:nvPr>
        </p:nvSpPr>
        <p:spPr/>
        <p:txBody>
          <a:bodyPr/>
          <a:lstStyle/>
          <a:p>
            <a:fld id="{DACF1959-013C-4BB0-AF85-5FBD63442F9D}" type="slidenum">
              <a:rPr lang="en-GB" smtClean="0"/>
              <a:t>7</a:t>
            </a:fld>
            <a:endParaRPr lang="en-GB"/>
          </a:p>
        </p:txBody>
      </p:sp>
    </p:spTree>
    <p:extLst>
      <p:ext uri="{BB962C8B-B14F-4D97-AF65-F5344CB8AC3E}">
        <p14:creationId xmlns:p14="http://schemas.microsoft.com/office/powerpoint/2010/main" val="13452785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 this part please could you Nominate a lead to feed back. </a:t>
            </a:r>
          </a:p>
          <a:p>
            <a:r>
              <a:rPr lang="en-GB" dirty="0"/>
              <a:t>Please could you spend 10 mins discussing what a network could do and what it would look like. </a:t>
            </a:r>
          </a:p>
          <a:p>
            <a:endParaRPr lang="en-GB" dirty="0"/>
          </a:p>
          <a:p>
            <a:r>
              <a:rPr lang="en-GB" dirty="0"/>
              <a:t>The questions are on the overhead. </a:t>
            </a:r>
          </a:p>
          <a:p>
            <a:r>
              <a:rPr lang="en-GB" dirty="0"/>
              <a:t>10 mins feedback. </a:t>
            </a:r>
          </a:p>
          <a:p>
            <a:endParaRPr lang="en-GB" dirty="0"/>
          </a:p>
        </p:txBody>
      </p:sp>
      <p:sp>
        <p:nvSpPr>
          <p:cNvPr id="4" name="Slide Number Placeholder 3"/>
          <p:cNvSpPr>
            <a:spLocks noGrp="1"/>
          </p:cNvSpPr>
          <p:nvPr>
            <p:ph type="sldNum" sz="quarter" idx="5"/>
          </p:nvPr>
        </p:nvSpPr>
        <p:spPr/>
        <p:txBody>
          <a:bodyPr/>
          <a:lstStyle/>
          <a:p>
            <a:fld id="{DACF1959-013C-4BB0-AF85-5FBD63442F9D}" type="slidenum">
              <a:rPr lang="en-GB" smtClean="0"/>
              <a:t>8</a:t>
            </a:fld>
            <a:endParaRPr lang="en-GB"/>
          </a:p>
        </p:txBody>
      </p:sp>
    </p:spTree>
    <p:extLst>
      <p:ext uri="{BB962C8B-B14F-4D97-AF65-F5344CB8AC3E}">
        <p14:creationId xmlns:p14="http://schemas.microsoft.com/office/powerpoint/2010/main" val="20442681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Next we will need to construct Terms of reference for the group. </a:t>
            </a:r>
          </a:p>
          <a:p>
            <a:endParaRPr lang="en-GB" dirty="0"/>
          </a:p>
          <a:p>
            <a:r>
              <a:rPr lang="en-GB" dirty="0"/>
              <a:t>Please could you spend 10 mins discussing what the next steps could be</a:t>
            </a:r>
          </a:p>
          <a:p>
            <a:r>
              <a:rPr lang="en-GB" dirty="0"/>
              <a:t>10 mins feedback.</a:t>
            </a:r>
          </a:p>
          <a:p>
            <a:endParaRPr lang="en-GB" dirty="0"/>
          </a:p>
          <a:p>
            <a:pPr>
              <a:lnSpc>
                <a:spcPct val="130000"/>
              </a:lnSpc>
              <a:spcAft>
                <a:spcPts val="800"/>
              </a:spcAft>
            </a:pPr>
            <a:r>
              <a:rPr lang="en-GB" sz="1200" dirty="0">
                <a:effectLst/>
                <a:latin typeface="Calibri" panose="020F0502020204030204" pitchFamily="34" charset="0"/>
                <a:ea typeface="Calibri" panose="020F0502020204030204" pitchFamily="34" charset="0"/>
              </a:rPr>
              <a:t>What should the group be called? (North Wales PBS Network or North Wales PBS Alliance) perhaps being primary options</a:t>
            </a:r>
          </a:p>
          <a:p>
            <a:pPr>
              <a:lnSpc>
                <a:spcPct val="130000"/>
              </a:lnSpc>
              <a:spcAft>
                <a:spcPts val="800"/>
              </a:spcAft>
            </a:pPr>
            <a:r>
              <a:rPr lang="en-GB" sz="1200" dirty="0">
                <a:effectLst/>
                <a:latin typeface="Calibri" panose="020F0502020204030204" pitchFamily="34" charset="0"/>
                <a:ea typeface="Calibri" panose="020F0502020204030204" pitchFamily="34" charset="0"/>
              </a:rPr>
              <a:t>Who should be in it? Should this be limited to LD?</a:t>
            </a:r>
          </a:p>
          <a:p>
            <a:pPr>
              <a:lnSpc>
                <a:spcPct val="130000"/>
              </a:lnSpc>
              <a:spcAft>
                <a:spcPts val="800"/>
              </a:spcAft>
            </a:pPr>
            <a:r>
              <a:rPr lang="en-GB" sz="1200" dirty="0">
                <a:effectLst/>
                <a:latin typeface="Calibri" panose="020F0502020204030204" pitchFamily="34" charset="0"/>
                <a:ea typeface="Calibri" panose="020F0502020204030204" pitchFamily="34" charset="0"/>
              </a:rPr>
              <a:t>How often should it be?</a:t>
            </a:r>
          </a:p>
          <a:p>
            <a:pPr>
              <a:lnSpc>
                <a:spcPct val="130000"/>
              </a:lnSpc>
              <a:spcAft>
                <a:spcPts val="800"/>
              </a:spcAft>
            </a:pPr>
            <a:r>
              <a:rPr lang="en-GB" sz="1200" dirty="0">
                <a:effectLst/>
                <a:latin typeface="Calibri" panose="020F0502020204030204" pitchFamily="34" charset="0"/>
                <a:ea typeface="Calibri" panose="020F0502020204030204" pitchFamily="34" charset="0"/>
              </a:rPr>
              <a:t>Where should it be held? (is Llandudno Junction ok?)</a:t>
            </a:r>
          </a:p>
          <a:p>
            <a:endParaRPr lang="en-GB" dirty="0"/>
          </a:p>
          <a:p>
            <a:endParaRPr lang="en-GB" dirty="0"/>
          </a:p>
        </p:txBody>
      </p:sp>
      <p:sp>
        <p:nvSpPr>
          <p:cNvPr id="4" name="Slide Number Placeholder 3"/>
          <p:cNvSpPr>
            <a:spLocks noGrp="1"/>
          </p:cNvSpPr>
          <p:nvPr>
            <p:ph type="sldNum" sz="quarter" idx="5"/>
          </p:nvPr>
        </p:nvSpPr>
        <p:spPr/>
        <p:txBody>
          <a:bodyPr/>
          <a:lstStyle/>
          <a:p>
            <a:fld id="{DACF1959-013C-4BB0-AF85-5FBD63442F9D}" type="slidenum">
              <a:rPr lang="en-GB" smtClean="0"/>
              <a:t>9</a:t>
            </a:fld>
            <a:endParaRPr lang="en-GB"/>
          </a:p>
        </p:txBody>
      </p:sp>
    </p:spTree>
    <p:extLst>
      <p:ext uri="{BB962C8B-B14F-4D97-AF65-F5344CB8AC3E}">
        <p14:creationId xmlns:p14="http://schemas.microsoft.com/office/powerpoint/2010/main" val="34941445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9B0F7D69-D93C-4C38-A23D-76E000D691CD}"/>
              </a:ext>
            </a:extLst>
          </p:cNvPr>
          <p:cNvSpPr/>
          <p:nvPr/>
        </p:nvSpPr>
        <p:spPr>
          <a:xfrm>
            <a:off x="0" y="0"/>
            <a:ext cx="3496422" cy="6858000"/>
          </a:xfrm>
          <a:custGeom>
            <a:avLst/>
            <a:gdLst>
              <a:gd name="connsiteX0" fmla="*/ 0 w 3496422"/>
              <a:gd name="connsiteY0" fmla="*/ 0 h 6858000"/>
              <a:gd name="connsiteX1" fmla="*/ 1873399 w 3496422"/>
              <a:gd name="connsiteY1" fmla="*/ 0 h 6858000"/>
              <a:gd name="connsiteX2" fmla="*/ 1895523 w 3496422"/>
              <a:gd name="connsiteY2" fmla="*/ 14997 h 6858000"/>
              <a:gd name="connsiteX3" fmla="*/ 3496422 w 3496422"/>
              <a:gd name="connsiteY3" fmla="*/ 3621656 h 6858000"/>
              <a:gd name="connsiteX4" fmla="*/ 1622072 w 3496422"/>
              <a:gd name="connsiteY4" fmla="*/ 6374814 h 6858000"/>
              <a:gd name="connsiteX5" fmla="*/ 1105424 w 3496422"/>
              <a:gd name="connsiteY5" fmla="*/ 6780599 h 6858000"/>
              <a:gd name="connsiteX6" fmla="*/ 993668 w 3496422"/>
              <a:gd name="connsiteY6" fmla="*/ 6858000 h 6858000"/>
              <a:gd name="connsiteX7" fmla="*/ 0 w 349642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96422" h="6858000">
                <a:moveTo>
                  <a:pt x="0" y="0"/>
                </a:moveTo>
                <a:lnTo>
                  <a:pt x="1873399" y="0"/>
                </a:lnTo>
                <a:lnTo>
                  <a:pt x="1895523" y="14997"/>
                </a:lnTo>
                <a:cubicBezTo>
                  <a:pt x="2922686" y="754641"/>
                  <a:pt x="3496422" y="2093192"/>
                  <a:pt x="3496422" y="3621656"/>
                </a:cubicBezTo>
                <a:cubicBezTo>
                  <a:pt x="3496422" y="4969131"/>
                  <a:pt x="2567697" y="5602839"/>
                  <a:pt x="1622072" y="6374814"/>
                </a:cubicBezTo>
                <a:cubicBezTo>
                  <a:pt x="1449869" y="6515397"/>
                  <a:pt x="1279242" y="6653108"/>
                  <a:pt x="1105424" y="6780599"/>
                </a:cubicBezTo>
                <a:lnTo>
                  <a:pt x="993668"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p:cNvSpPr>
            <a:spLocks noGrp="1"/>
          </p:cNvSpPr>
          <p:nvPr>
            <p:ph type="ctrTitle"/>
          </p:nvPr>
        </p:nvSpPr>
        <p:spPr>
          <a:xfrm>
            <a:off x="4654295" y="1346268"/>
            <a:ext cx="7060135" cy="3285207"/>
          </a:xfrm>
        </p:spPr>
        <p:txBody>
          <a:bodyPr anchor="b">
            <a:noAutofit/>
          </a:bodyPr>
          <a:lstStyle>
            <a:lvl1pPr algn="l">
              <a:lnSpc>
                <a:spcPct val="120000"/>
              </a:lnSpc>
              <a:defRPr sz="540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4662312" y="4631475"/>
            <a:ext cx="7052117" cy="1150200"/>
          </a:xfrm>
        </p:spPr>
        <p:txBody>
          <a:bodyPr lIns="109728" tIns="109728" rIns="109728" bIns="91440" anchor="t">
            <a:normAutofit/>
          </a:bodyPr>
          <a:lstStyle>
            <a:lvl1pPr marL="0" indent="0" algn="l">
              <a:lnSpc>
                <a:spcPct val="130000"/>
              </a:lnSpc>
              <a:buNone/>
              <a:defRPr sz="2400" baseline="0">
                <a:solidFill>
                  <a:schemeClr val="tx1">
                    <a:lumMod val="85000"/>
                    <a:lumOff val="1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0" name="Date Placeholder 9">
            <a:extLst>
              <a:ext uri="{FF2B5EF4-FFF2-40B4-BE49-F238E27FC236}">
                <a16:creationId xmlns:a16="http://schemas.microsoft.com/office/drawing/2014/main" id="{123E5C65-E22A-4865-9449-10140D62B655}"/>
              </a:ext>
            </a:extLst>
          </p:cNvPr>
          <p:cNvSpPr>
            <a:spLocks noGrp="1"/>
          </p:cNvSpPr>
          <p:nvPr>
            <p:ph type="dt" sz="half" idx="10"/>
          </p:nvPr>
        </p:nvSpPr>
        <p:spPr>
          <a:xfrm>
            <a:off x="4654295" y="617415"/>
            <a:ext cx="7123723" cy="457200"/>
          </a:xfrm>
        </p:spPr>
        <p:txBody>
          <a:bodyPr/>
          <a:lstStyle>
            <a:lvl1pPr algn="l">
              <a:defRPr/>
            </a:lvl1pPr>
          </a:lstStyle>
          <a:p>
            <a:fld id="{12241623-A064-4BED-B073-BA4D61433402}" type="datetime1">
              <a:rPr lang="en-US" smtClean="0"/>
              <a:t>1/25/2024</a:t>
            </a:fld>
            <a:endParaRPr lang="en-US" dirty="0"/>
          </a:p>
        </p:txBody>
      </p:sp>
      <p:sp>
        <p:nvSpPr>
          <p:cNvPr id="24" name="Footer Placeholder 23">
            <a:extLst>
              <a:ext uri="{FF2B5EF4-FFF2-40B4-BE49-F238E27FC236}">
                <a16:creationId xmlns:a16="http://schemas.microsoft.com/office/drawing/2014/main" id="{EF9C3DE0-E7F5-4B4D-B5AF-CDE724CE79A3}"/>
              </a:ext>
            </a:extLst>
          </p:cNvPr>
          <p:cNvSpPr>
            <a:spLocks noGrp="1"/>
          </p:cNvSpPr>
          <p:nvPr>
            <p:ph type="ftr" sz="quarter" idx="11"/>
          </p:nvPr>
        </p:nvSpPr>
        <p:spPr>
          <a:xfrm>
            <a:off x="4654295" y="6170490"/>
            <a:ext cx="5588349" cy="457200"/>
          </a:xfrm>
        </p:spPr>
        <p:txBody>
          <a:bodyPr/>
          <a:lstStyle/>
          <a:p>
            <a:endParaRPr lang="en-US" dirty="0"/>
          </a:p>
        </p:txBody>
      </p:sp>
      <p:sp>
        <p:nvSpPr>
          <p:cNvPr id="25" name="Slide Number Placeholder 24">
            <a:extLst>
              <a:ext uri="{FF2B5EF4-FFF2-40B4-BE49-F238E27FC236}">
                <a16:creationId xmlns:a16="http://schemas.microsoft.com/office/drawing/2014/main" id="{48C1E146-840A-4217-B63E-62E5CF8909C2}"/>
              </a:ext>
            </a:extLst>
          </p:cNvPr>
          <p:cNvSpPr>
            <a:spLocks noGrp="1"/>
          </p:cNvSpPr>
          <p:nvPr>
            <p:ph type="sldNum" sz="quarter" idx="12"/>
          </p:nvPr>
        </p:nvSpPr>
        <p:spPr>
          <a:xfrm>
            <a:off x="10515600" y="6170490"/>
            <a:ext cx="1198829" cy="457200"/>
          </a:xfrm>
        </p:spPr>
        <p:txBody>
          <a:bodyPr/>
          <a:lstStyle>
            <a:lvl1pPr algn="r">
              <a:defRPr/>
            </a:lvl1pPr>
          </a:lstStyle>
          <a:p>
            <a:fld id="{FAEF9944-A4F6-4C59-AEBD-678D6480B8EA}" type="slidenum">
              <a:rPr lang="en-US" smtClean="0"/>
              <a:pPr/>
              <a:t>‹#›</a:t>
            </a:fld>
            <a:endParaRPr lang="en-US" dirty="0"/>
          </a:p>
        </p:txBody>
      </p:sp>
      <p:sp>
        <p:nvSpPr>
          <p:cNvPr id="4" name="Freeform: Shape 3">
            <a:extLst>
              <a:ext uri="{FF2B5EF4-FFF2-40B4-BE49-F238E27FC236}">
                <a16:creationId xmlns:a16="http://schemas.microsoft.com/office/drawing/2014/main" id="{8CD419D4-EA9D-42D9-BF62-B07F0B7B672B}"/>
              </a:ext>
            </a:extLst>
          </p:cNvPr>
          <p:cNvSpPr/>
          <p:nvPr/>
        </p:nvSpPr>
        <p:spPr>
          <a:xfrm>
            <a:off x="1375409"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5" name="Freeform: Shape 4">
            <a:extLst>
              <a:ext uri="{FF2B5EF4-FFF2-40B4-BE49-F238E27FC236}">
                <a16:creationId xmlns:a16="http://schemas.microsoft.com/office/drawing/2014/main" id="{1C6FEC9B-9608-4181-A9E5-A1B80E72021C}"/>
              </a:ext>
            </a:extLst>
          </p:cNvPr>
          <p:cNvSpPr/>
          <p:nvPr/>
        </p:nvSpPr>
        <p:spPr>
          <a:xfrm>
            <a:off x="1155402"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6" name="Freeform: Shape 5">
            <a:extLst>
              <a:ext uri="{FF2B5EF4-FFF2-40B4-BE49-F238E27FC236}">
                <a16:creationId xmlns:a16="http://schemas.microsoft.com/office/drawing/2014/main" id="{AB1564ED-F26F-451D-97D6-A6EC3E83FD55}"/>
              </a:ext>
            </a:extLst>
          </p:cNvPr>
          <p:cNvSpPr/>
          <p:nvPr/>
        </p:nvSpPr>
        <p:spPr>
          <a:xfrm>
            <a:off x="924161" y="0"/>
            <a:ext cx="2261351"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Tree>
    <p:extLst>
      <p:ext uri="{BB962C8B-B14F-4D97-AF65-F5344CB8AC3E}">
        <p14:creationId xmlns:p14="http://schemas.microsoft.com/office/powerpoint/2010/main" val="4055351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6397E4A-EB6A-4FA6-AA4F-69EA0C70FDC9}"/>
              </a:ext>
            </a:extLst>
          </p:cNvPr>
          <p:cNvSpPr>
            <a:spLocks noGrp="1"/>
          </p:cNvSpPr>
          <p:nvPr>
            <p:ph type="dt" sz="half" idx="10"/>
          </p:nvPr>
        </p:nvSpPr>
        <p:spPr/>
        <p:txBody>
          <a:bodyPr/>
          <a:lstStyle/>
          <a:p>
            <a:fld id="{6F86ED0C-1DA7-41F0-94CF-6218B1FEDFF1}" type="datetime1">
              <a:rPr lang="en-US" smtClean="0"/>
              <a:t>1/25/2024</a:t>
            </a:fld>
            <a:endParaRPr lang="en-US" dirty="0"/>
          </a:p>
        </p:txBody>
      </p:sp>
      <p:sp>
        <p:nvSpPr>
          <p:cNvPr id="8" name="Footer Placeholder 7">
            <a:extLst>
              <a:ext uri="{FF2B5EF4-FFF2-40B4-BE49-F238E27FC236}">
                <a16:creationId xmlns:a16="http://schemas.microsoft.com/office/drawing/2014/main" id="{051A2F5D-7AC4-4F91-965A-7B6A45D6F414}"/>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D26E8B86-CDB8-482F-9D9F-1BFDA3638B3E}"/>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29982245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77965" y="507037"/>
            <a:ext cx="1571626" cy="533993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933700" y="524373"/>
            <a:ext cx="5959577" cy="532259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9277965" y="6296615"/>
            <a:ext cx="2505996" cy="365125"/>
          </a:xfrm>
        </p:spPr>
        <p:txBody>
          <a:bodyPr/>
          <a:lstStyle/>
          <a:p>
            <a:fld id="{EECF02AB-6034-4B88-BC5A-7C17CB0EF809}" type="datetime1">
              <a:rPr lang="en-US" smtClean="0"/>
              <a:t>1/25/2024</a:t>
            </a:fld>
            <a:endParaRPr lang="en-US" dirty="0"/>
          </a:p>
        </p:txBody>
      </p:sp>
      <p:sp>
        <p:nvSpPr>
          <p:cNvPr id="5" name="Footer Placeholder 4"/>
          <p:cNvSpPr>
            <a:spLocks noGrp="1"/>
          </p:cNvSpPr>
          <p:nvPr>
            <p:ph type="ftr" sz="quarter" idx="11"/>
          </p:nvPr>
        </p:nvSpPr>
        <p:spPr>
          <a:xfrm>
            <a:off x="2933699" y="6296615"/>
            <a:ext cx="5959577" cy="365125"/>
          </a:xfrm>
        </p:spPr>
        <p:txBody>
          <a:bodyPr/>
          <a:lstStyle/>
          <a:p>
            <a:endParaRPr lang="en-US" dirty="0"/>
          </a:p>
        </p:txBody>
      </p:sp>
      <p:sp>
        <p:nvSpPr>
          <p:cNvPr id="6" name="Slide Number Placeholder 5"/>
          <p:cNvSpPr>
            <a:spLocks noGrp="1"/>
          </p:cNvSpPr>
          <p:nvPr>
            <p:ph type="sldNum" sz="quarter" idx="12"/>
          </p:nvPr>
        </p:nvSpPr>
        <p:spPr>
          <a:xfrm rot="5400000">
            <a:off x="8734643" y="2853201"/>
            <a:ext cx="5383267" cy="604269"/>
          </a:xfrm>
        </p:spPr>
        <p:txBody>
          <a:bodyPr/>
          <a:lstStyle>
            <a:lvl1pPr algn="l">
              <a:defRPr/>
            </a:lvl1pPr>
          </a:lstStyle>
          <a:p>
            <a:fld id="{FAEF9944-A4F6-4C59-AEBD-678D6480B8EA}" type="slidenum">
              <a:rPr lang="en-US" smtClean="0"/>
              <a:pPr/>
              <a:t>‹#›</a:t>
            </a:fld>
            <a:endParaRPr lang="en-US" dirty="0"/>
          </a:p>
        </p:txBody>
      </p:sp>
      <p:cxnSp>
        <p:nvCxnSpPr>
          <p:cNvPr id="7" name="Straight Connector 6" title="Rule Line">
            <a:extLst>
              <a:ext uri="{FF2B5EF4-FFF2-40B4-BE49-F238E27FC236}">
                <a16:creationId xmlns:a16="http://schemas.microsoft.com/office/drawing/2014/main" id="{A1005B08-D2D4-455C-AA62-1200E43E7AF9}"/>
              </a:ext>
            </a:extLst>
          </p:cNvPr>
          <p:cNvCxnSpPr/>
          <p:nvPr/>
        </p:nvCxnSpPr>
        <p:spPr>
          <a:xfrm>
            <a:off x="9111582" y="571502"/>
            <a:ext cx="0" cy="5275467"/>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0463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9">
            <a:extLst>
              <a:ext uri="{FF2B5EF4-FFF2-40B4-BE49-F238E27FC236}">
                <a16:creationId xmlns:a16="http://schemas.microsoft.com/office/drawing/2014/main" id="{6923EF53-7767-4C94-BEF6-D452927945DA}"/>
              </a:ext>
            </a:extLst>
          </p:cNvPr>
          <p:cNvSpPr>
            <a:spLocks noGrp="1"/>
          </p:cNvSpPr>
          <p:nvPr>
            <p:ph type="dt" sz="half" idx="10"/>
          </p:nvPr>
        </p:nvSpPr>
        <p:spPr/>
        <p:txBody>
          <a:bodyPr/>
          <a:lstStyle/>
          <a:p>
            <a:fld id="{22F3E5F3-28EE-488F-BD53-B744C06C3DEC}" type="datetime1">
              <a:rPr lang="en-US" smtClean="0"/>
              <a:t>1/25/2024</a:t>
            </a:fld>
            <a:endParaRPr lang="en-US" dirty="0"/>
          </a:p>
        </p:txBody>
      </p:sp>
      <p:sp>
        <p:nvSpPr>
          <p:cNvPr id="11" name="Footer Placeholder 10">
            <a:extLst>
              <a:ext uri="{FF2B5EF4-FFF2-40B4-BE49-F238E27FC236}">
                <a16:creationId xmlns:a16="http://schemas.microsoft.com/office/drawing/2014/main" id="{ACF12700-F905-4CFA-970C-C81E05A64D5B}"/>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DA1B1EE2-BCA3-432B-A32D-B04C7F1DD93F}"/>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41945967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B84A89F5-6982-40AE-8108-88B93E85C8FF}"/>
              </a:ext>
            </a:extLst>
          </p:cNvPr>
          <p:cNvGrpSpPr/>
          <p:nvPr/>
        </p:nvGrpSpPr>
        <p:grpSpPr>
          <a:xfrm>
            <a:off x="3124577" y="0"/>
            <a:ext cx="4389519" cy="2916937"/>
            <a:chOff x="3124577" y="0"/>
            <a:chExt cx="4389519" cy="2916937"/>
          </a:xfrm>
        </p:grpSpPr>
        <p:sp>
          <p:nvSpPr>
            <p:cNvPr id="49" name="Freeform: Shape 48">
              <a:extLst>
                <a:ext uri="{FF2B5EF4-FFF2-40B4-BE49-F238E27FC236}">
                  <a16:creationId xmlns:a16="http://schemas.microsoft.com/office/drawing/2014/main" id="{B80BED93-E30B-4492-A268-84C33CA4F067}"/>
                </a:ext>
              </a:extLst>
            </p:cNvPr>
            <p:cNvSpPr/>
            <p:nvPr/>
          </p:nvSpPr>
          <p:spPr>
            <a:xfrm>
              <a:off x="3320637" y="0"/>
              <a:ext cx="4013331" cy="2742133"/>
            </a:xfrm>
            <a:custGeom>
              <a:avLst/>
              <a:gdLst>
                <a:gd name="connsiteX0" fmla="*/ 294151 w 4013331"/>
                <a:gd name="connsiteY0" fmla="*/ 0 h 2742133"/>
                <a:gd name="connsiteX1" fmla="*/ 3844057 w 4013331"/>
                <a:gd name="connsiteY1" fmla="*/ 0 h 2742133"/>
                <a:gd name="connsiteX2" fmla="*/ 3892490 w 4013331"/>
                <a:gd name="connsiteY2" fmla="*/ 131440 h 2742133"/>
                <a:gd name="connsiteX3" fmla="*/ 4013331 w 4013331"/>
                <a:gd name="connsiteY3" fmla="*/ 941251 h 2742133"/>
                <a:gd name="connsiteX4" fmla="*/ 3804827 w 4013331"/>
                <a:gd name="connsiteY4" fmla="*/ 1540292 h 2742133"/>
                <a:gd name="connsiteX5" fmla="*/ 3187498 w 4013331"/>
                <a:gd name="connsiteY5" fmla="*/ 2098087 h 2742133"/>
                <a:gd name="connsiteX6" fmla="*/ 3051769 w 4013331"/>
                <a:gd name="connsiteY6" fmla="*/ 2204787 h 2742133"/>
                <a:gd name="connsiteX7" fmla="*/ 1936476 w 4013331"/>
                <a:gd name="connsiteY7" fmla="*/ 2742133 h 2742133"/>
                <a:gd name="connsiteX8" fmla="*/ 467303 w 4013331"/>
                <a:gd name="connsiteY8" fmla="*/ 1868695 h 2742133"/>
                <a:gd name="connsiteX9" fmla="*/ 310732 w 4013331"/>
                <a:gd name="connsiteY9" fmla="*/ 1645244 h 2742133"/>
                <a:gd name="connsiteX10" fmla="*/ 0 w 4013331"/>
                <a:gd name="connsiteY10" fmla="*/ 941251 h 2742133"/>
                <a:gd name="connsiteX11" fmla="*/ 187749 w 4013331"/>
                <a:gd name="connsiteY11" fmla="*/ 183076 h 2742133"/>
                <a:gd name="connsiteX12" fmla="*/ 288888 w 4013331"/>
                <a:gd name="connsiteY12" fmla="*/ 7329 h 2742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13331" h="2742133">
                  <a:moveTo>
                    <a:pt x="294151" y="0"/>
                  </a:moveTo>
                  <a:lnTo>
                    <a:pt x="3844057" y="0"/>
                  </a:lnTo>
                  <a:lnTo>
                    <a:pt x="3892490" y="131440"/>
                  </a:lnTo>
                  <a:cubicBezTo>
                    <a:pt x="3971777" y="378867"/>
                    <a:pt x="4013331" y="652783"/>
                    <a:pt x="4013331" y="941251"/>
                  </a:cubicBezTo>
                  <a:cubicBezTo>
                    <a:pt x="4013331" y="1171430"/>
                    <a:pt x="3948997" y="1356167"/>
                    <a:pt x="3804827" y="1540292"/>
                  </a:cubicBezTo>
                  <a:cubicBezTo>
                    <a:pt x="3654026" y="1732895"/>
                    <a:pt x="3427436" y="1910292"/>
                    <a:pt x="3187498" y="2098087"/>
                  </a:cubicBezTo>
                  <a:cubicBezTo>
                    <a:pt x="3143231" y="2132693"/>
                    <a:pt x="3097499" y="2168522"/>
                    <a:pt x="3051769" y="2204787"/>
                  </a:cubicBezTo>
                  <a:cubicBezTo>
                    <a:pt x="2642425" y="2529345"/>
                    <a:pt x="2343664" y="2742133"/>
                    <a:pt x="1936476" y="2742133"/>
                  </a:cubicBezTo>
                  <a:cubicBezTo>
                    <a:pt x="1316045" y="2742133"/>
                    <a:pt x="876647" y="2480932"/>
                    <a:pt x="467303" y="1868695"/>
                  </a:cubicBezTo>
                  <a:cubicBezTo>
                    <a:pt x="413736" y="1788559"/>
                    <a:pt x="361372" y="1715679"/>
                    <a:pt x="310732" y="1645244"/>
                  </a:cubicBezTo>
                  <a:cubicBezTo>
                    <a:pt x="100850" y="1353195"/>
                    <a:pt x="0" y="1201315"/>
                    <a:pt x="0" y="941251"/>
                  </a:cubicBezTo>
                  <a:cubicBezTo>
                    <a:pt x="0" y="683021"/>
                    <a:pt x="63214" y="427935"/>
                    <a:pt x="187749" y="183076"/>
                  </a:cubicBezTo>
                  <a:cubicBezTo>
                    <a:pt x="218215" y="123194"/>
                    <a:pt x="251953" y="64578"/>
                    <a:pt x="288888" y="7329"/>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50" name="Freeform: Shape 49">
              <a:extLst>
                <a:ext uri="{FF2B5EF4-FFF2-40B4-BE49-F238E27FC236}">
                  <a16:creationId xmlns:a16="http://schemas.microsoft.com/office/drawing/2014/main" id="{965F60C1-CD8B-4326-9B24-3D197CF382A6}"/>
                </a:ext>
              </a:extLst>
            </p:cNvPr>
            <p:cNvSpPr/>
            <p:nvPr/>
          </p:nvSpPr>
          <p:spPr>
            <a:xfrm>
              <a:off x="3566319" y="0"/>
              <a:ext cx="3401415" cy="2440484"/>
            </a:xfrm>
            <a:custGeom>
              <a:avLst/>
              <a:gdLst>
                <a:gd name="connsiteX0" fmla="*/ 332917 w 3401415"/>
                <a:gd name="connsiteY0" fmla="*/ 0 h 2440484"/>
                <a:gd name="connsiteX1" fmla="*/ 3207137 w 3401415"/>
                <a:gd name="connsiteY1" fmla="*/ 0 h 2440484"/>
                <a:gd name="connsiteX2" fmla="*/ 3242654 w 3401415"/>
                <a:gd name="connsiteY2" fmla="*/ 74937 h 2440484"/>
                <a:gd name="connsiteX3" fmla="*/ 3401415 w 3401415"/>
                <a:gd name="connsiteY3" fmla="*/ 914184 h 2440484"/>
                <a:gd name="connsiteX4" fmla="*/ 3224702 w 3401415"/>
                <a:gd name="connsiteY4" fmla="*/ 1421888 h 2440484"/>
                <a:gd name="connsiteX5" fmla="*/ 2701498 w 3401415"/>
                <a:gd name="connsiteY5" fmla="*/ 1894635 h 2440484"/>
                <a:gd name="connsiteX6" fmla="*/ 2586463 w 3401415"/>
                <a:gd name="connsiteY6" fmla="*/ 1985068 h 2440484"/>
                <a:gd name="connsiteX7" fmla="*/ 1641219 w 3401415"/>
                <a:gd name="connsiteY7" fmla="*/ 2440484 h 2440484"/>
                <a:gd name="connsiteX8" fmla="*/ 396053 w 3401415"/>
                <a:gd name="connsiteY8" fmla="*/ 1700219 h 2440484"/>
                <a:gd name="connsiteX9" fmla="*/ 263354 w 3401415"/>
                <a:gd name="connsiteY9" fmla="*/ 1510839 h 2440484"/>
                <a:gd name="connsiteX10" fmla="*/ 0 w 3401415"/>
                <a:gd name="connsiteY10" fmla="*/ 914184 h 2440484"/>
                <a:gd name="connsiteX11" fmla="*/ 159122 w 3401415"/>
                <a:gd name="connsiteY11" fmla="*/ 271610 h 2440484"/>
                <a:gd name="connsiteX12" fmla="*/ 244841 w 3401415"/>
                <a:gd name="connsiteY12" fmla="*/ 122658 h 2440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01415" h="2440484">
                  <a:moveTo>
                    <a:pt x="332917" y="0"/>
                  </a:moveTo>
                  <a:lnTo>
                    <a:pt x="3207137" y="0"/>
                  </a:lnTo>
                  <a:lnTo>
                    <a:pt x="3242654" y="74937"/>
                  </a:lnTo>
                  <a:cubicBezTo>
                    <a:pt x="3346386" y="322243"/>
                    <a:pt x="3401415" y="608579"/>
                    <a:pt x="3401415" y="914184"/>
                  </a:cubicBezTo>
                  <a:cubicBezTo>
                    <a:pt x="3401415" y="1109268"/>
                    <a:pt x="3346890" y="1265837"/>
                    <a:pt x="3224702" y="1421888"/>
                  </a:cubicBezTo>
                  <a:cubicBezTo>
                    <a:pt x="3096894" y="1585125"/>
                    <a:pt x="2904852" y="1735475"/>
                    <a:pt x="2701498" y="1894635"/>
                  </a:cubicBezTo>
                  <a:cubicBezTo>
                    <a:pt x="2663980" y="1923966"/>
                    <a:pt x="2625221" y="1954332"/>
                    <a:pt x="2586463" y="1985068"/>
                  </a:cubicBezTo>
                  <a:cubicBezTo>
                    <a:pt x="2239532" y="2260140"/>
                    <a:pt x="1986324" y="2440484"/>
                    <a:pt x="1641219" y="2440484"/>
                  </a:cubicBezTo>
                  <a:cubicBezTo>
                    <a:pt x="1115386" y="2440484"/>
                    <a:pt x="742984" y="2219109"/>
                    <a:pt x="396053" y="1700219"/>
                  </a:cubicBezTo>
                  <a:cubicBezTo>
                    <a:pt x="350653" y="1632303"/>
                    <a:pt x="306273" y="1570535"/>
                    <a:pt x="263354" y="1510839"/>
                  </a:cubicBezTo>
                  <a:cubicBezTo>
                    <a:pt x="85473" y="1263318"/>
                    <a:pt x="0" y="1134597"/>
                    <a:pt x="0" y="914184"/>
                  </a:cubicBezTo>
                  <a:cubicBezTo>
                    <a:pt x="0" y="695327"/>
                    <a:pt x="53576" y="479135"/>
                    <a:pt x="159122" y="271610"/>
                  </a:cubicBezTo>
                  <a:cubicBezTo>
                    <a:pt x="184943" y="220858"/>
                    <a:pt x="213538" y="171179"/>
                    <a:pt x="244841" y="122658"/>
                  </a:cubicBezTo>
                  <a:close/>
                </a:path>
              </a:pathLst>
            </a:custGeom>
            <a:noFill/>
            <a:ln w="158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51" name="Freeform: Shape 50">
              <a:extLst>
                <a:ext uri="{FF2B5EF4-FFF2-40B4-BE49-F238E27FC236}">
                  <a16:creationId xmlns:a16="http://schemas.microsoft.com/office/drawing/2014/main" id="{69511D06-104E-440E-8049-4CDCE4B87E96}"/>
                </a:ext>
              </a:extLst>
            </p:cNvPr>
            <p:cNvSpPr/>
            <p:nvPr/>
          </p:nvSpPr>
          <p:spPr>
            <a:xfrm>
              <a:off x="3232490" y="0"/>
              <a:ext cx="4164597" cy="2817185"/>
            </a:xfrm>
            <a:custGeom>
              <a:avLst/>
              <a:gdLst>
                <a:gd name="connsiteX0" fmla="*/ 237339 w 4130517"/>
                <a:gd name="connsiteY0" fmla="*/ 0 h 2806419"/>
                <a:gd name="connsiteX1" fmla="*/ 3997489 w 4130517"/>
                <a:gd name="connsiteY1" fmla="*/ 0 h 2806419"/>
                <a:gd name="connsiteX2" fmla="*/ 4006148 w 4130517"/>
                <a:gd name="connsiteY2" fmla="*/ 24333 h 2806419"/>
                <a:gd name="connsiteX3" fmla="*/ 4130517 w 4130517"/>
                <a:gd name="connsiteY3" fmla="*/ 887307 h 2806419"/>
                <a:gd name="connsiteX4" fmla="*/ 3915925 w 4130517"/>
                <a:gd name="connsiteY4" fmla="*/ 1525677 h 2806419"/>
                <a:gd name="connsiteX5" fmla="*/ 3280571 w 4130517"/>
                <a:gd name="connsiteY5" fmla="*/ 2120090 h 2806419"/>
                <a:gd name="connsiteX6" fmla="*/ 3140878 w 4130517"/>
                <a:gd name="connsiteY6" fmla="*/ 2233796 h 2806419"/>
                <a:gd name="connsiteX7" fmla="*/ 1993019 w 4130517"/>
                <a:gd name="connsiteY7" fmla="*/ 2806419 h 2806419"/>
                <a:gd name="connsiteX8" fmla="*/ 480948 w 4130517"/>
                <a:gd name="connsiteY8" fmla="*/ 1875638 h 2806419"/>
                <a:gd name="connsiteX9" fmla="*/ 319805 w 4130517"/>
                <a:gd name="connsiteY9" fmla="*/ 1637519 h 2806419"/>
                <a:gd name="connsiteX10" fmla="*/ 0 w 4130517"/>
                <a:gd name="connsiteY10" fmla="*/ 887307 h 2806419"/>
                <a:gd name="connsiteX11" fmla="*/ 193231 w 4130517"/>
                <a:gd name="connsiteY11" fmla="*/ 79360 h 2806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30517" h="2806419">
                  <a:moveTo>
                    <a:pt x="237339" y="0"/>
                  </a:moveTo>
                  <a:lnTo>
                    <a:pt x="3997489" y="0"/>
                  </a:lnTo>
                  <a:lnTo>
                    <a:pt x="4006148" y="24333"/>
                  </a:lnTo>
                  <a:cubicBezTo>
                    <a:pt x="4087750" y="288004"/>
                    <a:pt x="4130517" y="579903"/>
                    <a:pt x="4130517" y="887307"/>
                  </a:cubicBezTo>
                  <a:cubicBezTo>
                    <a:pt x="4130517" y="1132599"/>
                    <a:pt x="4064304" y="1329464"/>
                    <a:pt x="3915925" y="1525677"/>
                  </a:cubicBezTo>
                  <a:cubicBezTo>
                    <a:pt x="3760721" y="1730924"/>
                    <a:pt x="3527514" y="1919967"/>
                    <a:pt x="3280571" y="2120090"/>
                  </a:cubicBezTo>
                  <a:cubicBezTo>
                    <a:pt x="3235011" y="2156968"/>
                    <a:pt x="3187944" y="2195151"/>
                    <a:pt x="3140878" y="2233796"/>
                  </a:cubicBezTo>
                  <a:cubicBezTo>
                    <a:pt x="2719582" y="2579662"/>
                    <a:pt x="2412097" y="2806419"/>
                    <a:pt x="1993019" y="2806419"/>
                  </a:cubicBezTo>
                  <a:cubicBezTo>
                    <a:pt x="1354472" y="2806419"/>
                    <a:pt x="902244" y="2528070"/>
                    <a:pt x="480948" y="1875638"/>
                  </a:cubicBezTo>
                  <a:cubicBezTo>
                    <a:pt x="425816" y="1790244"/>
                    <a:pt x="371924" y="1712578"/>
                    <a:pt x="319805" y="1637519"/>
                  </a:cubicBezTo>
                  <a:cubicBezTo>
                    <a:pt x="103795" y="1326296"/>
                    <a:pt x="0" y="1164446"/>
                    <a:pt x="0" y="887307"/>
                  </a:cubicBezTo>
                  <a:cubicBezTo>
                    <a:pt x="0" y="612125"/>
                    <a:pt x="65060" y="340293"/>
                    <a:pt x="193231" y="79360"/>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52" name="Freeform: Shape 51">
              <a:extLst>
                <a:ext uri="{FF2B5EF4-FFF2-40B4-BE49-F238E27FC236}">
                  <a16:creationId xmlns:a16="http://schemas.microsoft.com/office/drawing/2014/main" id="{164F6B39-7B0A-4839-9F52-1FFA2044F248}"/>
                </a:ext>
              </a:extLst>
            </p:cNvPr>
            <p:cNvSpPr/>
            <p:nvPr/>
          </p:nvSpPr>
          <p:spPr>
            <a:xfrm>
              <a:off x="3124577" y="0"/>
              <a:ext cx="4389519" cy="2916937"/>
            </a:xfrm>
            <a:custGeom>
              <a:avLst/>
              <a:gdLst>
                <a:gd name="connsiteX0" fmla="*/ 208215 w 4389519"/>
                <a:gd name="connsiteY0" fmla="*/ 0 h 2916937"/>
                <a:gd name="connsiteX1" fmla="*/ 4284014 w 4389519"/>
                <a:gd name="connsiteY1" fmla="*/ 0 h 2916937"/>
                <a:gd name="connsiteX2" fmla="*/ 4335794 w 4389519"/>
                <a:gd name="connsiteY2" fmla="*/ 207911 h 2916937"/>
                <a:gd name="connsiteX3" fmla="*/ 4376420 w 4389519"/>
                <a:gd name="connsiteY3" fmla="*/ 1078865 h 2916937"/>
                <a:gd name="connsiteX4" fmla="*/ 4090147 w 4389519"/>
                <a:gd name="connsiteY4" fmla="*/ 1734728 h 2916937"/>
                <a:gd name="connsiteX5" fmla="*/ 3362552 w 4389519"/>
                <a:gd name="connsiteY5" fmla="*/ 2305097 h 2916937"/>
                <a:gd name="connsiteX6" fmla="*/ 3204152 w 4389519"/>
                <a:gd name="connsiteY6" fmla="*/ 2412521 h 2916937"/>
                <a:gd name="connsiteX7" fmla="*/ 1936072 w 4389519"/>
                <a:gd name="connsiteY7" fmla="*/ 2912360 h 2916937"/>
                <a:gd name="connsiteX8" fmla="*/ 421690 w 4389519"/>
                <a:gd name="connsiteY8" fmla="*/ 1787063 h 2916937"/>
                <a:gd name="connsiteX9" fmla="*/ 273167 w 4389519"/>
                <a:gd name="connsiteY9" fmla="*/ 1520080 h 2916937"/>
                <a:gd name="connsiteX10" fmla="*/ 4118 w 4389519"/>
                <a:gd name="connsiteY10" fmla="*/ 696338 h 2916937"/>
                <a:gd name="connsiteX11" fmla="*/ 175984 w 4389519"/>
                <a:gd name="connsiteY11" fmla="*/ 60381 h 2916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89519" h="2916937">
                  <a:moveTo>
                    <a:pt x="208215" y="0"/>
                  </a:moveTo>
                  <a:lnTo>
                    <a:pt x="4284014" y="0"/>
                  </a:lnTo>
                  <a:lnTo>
                    <a:pt x="4335794" y="207911"/>
                  </a:lnTo>
                  <a:cubicBezTo>
                    <a:pt x="4388748" y="479686"/>
                    <a:pt x="4403109" y="773803"/>
                    <a:pt x="4376420" y="1078865"/>
                  </a:cubicBezTo>
                  <a:cubicBezTo>
                    <a:pt x="4353703" y="1338514"/>
                    <a:pt x="4265383" y="1540772"/>
                    <a:pt x="4090147" y="1734728"/>
                  </a:cubicBezTo>
                  <a:cubicBezTo>
                    <a:pt x="3906850" y="1937616"/>
                    <a:pt x="3642485" y="2116128"/>
                    <a:pt x="3362552" y="2305097"/>
                  </a:cubicBezTo>
                  <a:cubicBezTo>
                    <a:pt x="3310910" y="2339914"/>
                    <a:pt x="3257553" y="2375972"/>
                    <a:pt x="3204152" y="2412521"/>
                  </a:cubicBezTo>
                  <a:cubicBezTo>
                    <a:pt x="2726165" y="2739616"/>
                    <a:pt x="2379682" y="2951171"/>
                    <a:pt x="1936072" y="2912360"/>
                  </a:cubicBezTo>
                  <a:cubicBezTo>
                    <a:pt x="1260148" y="2853224"/>
                    <a:pt x="807225" y="2516700"/>
                    <a:pt x="421690" y="1787063"/>
                  </a:cubicBezTo>
                  <a:cubicBezTo>
                    <a:pt x="371240" y="1691563"/>
                    <a:pt x="321385" y="1604361"/>
                    <a:pt x="273167" y="1520080"/>
                  </a:cubicBezTo>
                  <a:cubicBezTo>
                    <a:pt x="73334" y="1170636"/>
                    <a:pt x="-21548" y="989700"/>
                    <a:pt x="4118" y="696338"/>
                  </a:cubicBezTo>
                  <a:cubicBezTo>
                    <a:pt x="23232" y="477870"/>
                    <a:pt x="80908" y="264786"/>
                    <a:pt x="175984" y="60381"/>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grpSp>
      <p:grpSp>
        <p:nvGrpSpPr>
          <p:cNvPr id="8" name="Group 7">
            <a:extLst>
              <a:ext uri="{FF2B5EF4-FFF2-40B4-BE49-F238E27FC236}">
                <a16:creationId xmlns:a16="http://schemas.microsoft.com/office/drawing/2014/main" id="{03099122-D80B-4389-A1CF-52C635217F4B}"/>
              </a:ext>
            </a:extLst>
          </p:cNvPr>
          <p:cNvGrpSpPr/>
          <p:nvPr/>
        </p:nvGrpSpPr>
        <p:grpSpPr>
          <a:xfrm>
            <a:off x="8122942" y="0"/>
            <a:ext cx="4069058" cy="3547008"/>
            <a:chOff x="8122942" y="0"/>
            <a:chExt cx="4069058" cy="3547008"/>
          </a:xfrm>
        </p:grpSpPr>
        <p:sp>
          <p:nvSpPr>
            <p:cNvPr id="54" name="Freeform: Shape 53">
              <a:extLst>
                <a:ext uri="{FF2B5EF4-FFF2-40B4-BE49-F238E27FC236}">
                  <a16:creationId xmlns:a16="http://schemas.microsoft.com/office/drawing/2014/main" id="{CA535D59-CDAA-4AA9-84AC-A6142E857FE2}"/>
                </a:ext>
              </a:extLst>
            </p:cNvPr>
            <p:cNvSpPr/>
            <p:nvPr/>
          </p:nvSpPr>
          <p:spPr>
            <a:xfrm>
              <a:off x="8122942" y="0"/>
              <a:ext cx="4069058" cy="3547008"/>
            </a:xfrm>
            <a:custGeom>
              <a:avLst/>
              <a:gdLst>
                <a:gd name="connsiteX0" fmla="*/ 305212 w 4069058"/>
                <a:gd name="connsiteY0" fmla="*/ 0 h 3547008"/>
                <a:gd name="connsiteX1" fmla="*/ 4069058 w 4069058"/>
                <a:gd name="connsiteY1" fmla="*/ 0 h 3547008"/>
                <a:gd name="connsiteX2" fmla="*/ 4069058 w 4069058"/>
                <a:gd name="connsiteY2" fmla="*/ 2865785 h 3547008"/>
                <a:gd name="connsiteX3" fmla="*/ 3996814 w 4069058"/>
                <a:gd name="connsiteY3" fmla="*/ 2947457 h 3547008"/>
                <a:gd name="connsiteX4" fmla="*/ 2732780 w 4069058"/>
                <a:gd name="connsiteY4" fmla="*/ 3541640 h 3547008"/>
                <a:gd name="connsiteX5" fmla="*/ 1317550 w 4069058"/>
                <a:gd name="connsiteY5" fmla="*/ 3015110 h 3547008"/>
                <a:gd name="connsiteX6" fmla="*/ 1140977 w 4069058"/>
                <a:gd name="connsiteY6" fmla="*/ 2901419 h 3547008"/>
                <a:gd name="connsiteX7" fmla="*/ 330269 w 4069058"/>
                <a:gd name="connsiteY7" fmla="*/ 2297252 h 3547008"/>
                <a:gd name="connsiteX8" fmla="*/ 13299 w 4069058"/>
                <a:gd name="connsiteY8" fmla="*/ 1599966 h 3547008"/>
                <a:gd name="connsiteX9" fmla="*/ 217457 w 4069058"/>
                <a:gd name="connsiteY9" fmla="*/ 178659 h 3547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69058" h="3547008">
                  <a:moveTo>
                    <a:pt x="305212" y="0"/>
                  </a:moveTo>
                  <a:lnTo>
                    <a:pt x="4069058" y="0"/>
                  </a:lnTo>
                  <a:lnTo>
                    <a:pt x="4069058" y="2865785"/>
                  </a:lnTo>
                  <a:lnTo>
                    <a:pt x="3996814" y="2947457"/>
                  </a:lnTo>
                  <a:cubicBezTo>
                    <a:pt x="3654887" y="3311545"/>
                    <a:pt x="3252443" y="3496175"/>
                    <a:pt x="2732780" y="3541640"/>
                  </a:cubicBezTo>
                  <a:cubicBezTo>
                    <a:pt x="2236701" y="3585041"/>
                    <a:pt x="1850359" y="3361306"/>
                    <a:pt x="1317550" y="3015110"/>
                  </a:cubicBezTo>
                  <a:cubicBezTo>
                    <a:pt x="1258026" y="2976425"/>
                    <a:pt x="1198546" y="2938265"/>
                    <a:pt x="1140977" y="2901419"/>
                  </a:cubicBezTo>
                  <a:cubicBezTo>
                    <a:pt x="828927" y="2701433"/>
                    <a:pt x="534230" y="2512513"/>
                    <a:pt x="330269" y="2297252"/>
                  </a:cubicBezTo>
                  <a:cubicBezTo>
                    <a:pt x="135278" y="2091465"/>
                    <a:pt x="37487" y="1876435"/>
                    <a:pt x="13299" y="1599966"/>
                  </a:cubicBezTo>
                  <a:cubicBezTo>
                    <a:pt x="-32170" y="1080250"/>
                    <a:pt x="39709" y="589889"/>
                    <a:pt x="217457" y="178659"/>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55" name="Freeform: Shape 54">
              <a:extLst>
                <a:ext uri="{FF2B5EF4-FFF2-40B4-BE49-F238E27FC236}">
                  <a16:creationId xmlns:a16="http://schemas.microsoft.com/office/drawing/2014/main" id="{CD6948CC-6D51-4092-887C-B0664DC102C7}"/>
                </a:ext>
              </a:extLst>
            </p:cNvPr>
            <p:cNvSpPr/>
            <p:nvPr/>
          </p:nvSpPr>
          <p:spPr>
            <a:xfrm flipH="1">
              <a:off x="8319994" y="0"/>
              <a:ext cx="3872006" cy="3321595"/>
            </a:xfrm>
            <a:custGeom>
              <a:avLst/>
              <a:gdLst>
                <a:gd name="connsiteX0" fmla="*/ 3466434 w 3872006"/>
                <a:gd name="connsiteY0" fmla="*/ 0 h 3321595"/>
                <a:gd name="connsiteX1" fmla="*/ 65800 w 3872006"/>
                <a:gd name="connsiteY1" fmla="*/ 0 h 3321595"/>
                <a:gd name="connsiteX2" fmla="*/ 0 w 3872006"/>
                <a:gd name="connsiteY2" fmla="*/ 59511 h 3321595"/>
                <a:gd name="connsiteX3" fmla="*/ 0 w 3872006"/>
                <a:gd name="connsiteY3" fmla="*/ 2518435 h 3321595"/>
                <a:gd name="connsiteX4" fmla="*/ 80122 w 3872006"/>
                <a:gd name="connsiteY4" fmla="*/ 2618704 h 3321595"/>
                <a:gd name="connsiteX5" fmla="*/ 1549501 w 3872006"/>
                <a:gd name="connsiteY5" fmla="*/ 3321595 h 3321595"/>
                <a:gd name="connsiteX6" fmla="*/ 2796711 w 3872006"/>
                <a:gd name="connsiteY6" fmla="*/ 2749441 h 3321595"/>
                <a:gd name="connsiteX7" fmla="*/ 2948494 w 3872006"/>
                <a:gd name="connsiteY7" fmla="*/ 2635829 h 3321595"/>
                <a:gd name="connsiteX8" fmla="*/ 3638840 w 3872006"/>
                <a:gd name="connsiteY8" fmla="*/ 2041901 h 3321595"/>
                <a:gd name="connsiteX9" fmla="*/ 3872006 w 3872006"/>
                <a:gd name="connsiteY9" fmla="*/ 1404055 h 3321595"/>
                <a:gd name="connsiteX10" fmla="*/ 3467973 w 3872006"/>
                <a:gd name="connsiteY10" fmla="*/ 1974 h 332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72006" h="3321595">
                  <a:moveTo>
                    <a:pt x="3466434" y="0"/>
                  </a:moveTo>
                  <a:lnTo>
                    <a:pt x="65800" y="0"/>
                  </a:lnTo>
                  <a:lnTo>
                    <a:pt x="0" y="59511"/>
                  </a:lnTo>
                  <a:lnTo>
                    <a:pt x="0" y="2518435"/>
                  </a:lnTo>
                  <a:lnTo>
                    <a:pt x="80122" y="2618704"/>
                  </a:lnTo>
                  <a:cubicBezTo>
                    <a:pt x="490323" y="3108658"/>
                    <a:pt x="942414" y="3321595"/>
                    <a:pt x="1549501" y="3321595"/>
                  </a:cubicBezTo>
                  <a:cubicBezTo>
                    <a:pt x="2004852" y="3321595"/>
                    <a:pt x="2338950" y="3095023"/>
                    <a:pt x="2796711" y="2749441"/>
                  </a:cubicBezTo>
                  <a:cubicBezTo>
                    <a:pt x="2847850" y="2710827"/>
                    <a:pt x="2898991" y="2672676"/>
                    <a:pt x="2948494" y="2635829"/>
                  </a:cubicBezTo>
                  <a:cubicBezTo>
                    <a:pt x="3216812" y="2435869"/>
                    <a:pt x="3470203" y="2246981"/>
                    <a:pt x="3638840" y="2041901"/>
                  </a:cubicBezTo>
                  <a:cubicBezTo>
                    <a:pt x="3800062" y="1845849"/>
                    <a:pt x="3872006" y="1649145"/>
                    <a:pt x="3872006" y="1404055"/>
                  </a:cubicBezTo>
                  <a:cubicBezTo>
                    <a:pt x="3872006" y="866538"/>
                    <a:pt x="3729694" y="376466"/>
                    <a:pt x="3467973" y="1974"/>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6" name="Freeform: Shape 55">
              <a:extLst>
                <a:ext uri="{FF2B5EF4-FFF2-40B4-BE49-F238E27FC236}">
                  <a16:creationId xmlns:a16="http://schemas.microsoft.com/office/drawing/2014/main" id="{F5F9FD94-99CC-42AD-8E66-CF99E8FD5A94}"/>
                </a:ext>
              </a:extLst>
            </p:cNvPr>
            <p:cNvSpPr/>
            <p:nvPr/>
          </p:nvSpPr>
          <p:spPr>
            <a:xfrm flipH="1">
              <a:off x="8729240" y="9274"/>
              <a:ext cx="3462454" cy="3010961"/>
            </a:xfrm>
            <a:custGeom>
              <a:avLst/>
              <a:gdLst>
                <a:gd name="connsiteX0" fmla="*/ 2953507 w 3462454"/>
                <a:gd name="connsiteY0" fmla="*/ 0 h 3010961"/>
                <a:gd name="connsiteX1" fmla="*/ 477652 w 3462454"/>
                <a:gd name="connsiteY1" fmla="*/ 0 h 3010961"/>
                <a:gd name="connsiteX2" fmla="*/ 327396 w 3462454"/>
                <a:gd name="connsiteY2" fmla="*/ 113681 h 3010961"/>
                <a:gd name="connsiteX3" fmla="*/ 46554 w 3462454"/>
                <a:gd name="connsiteY3" fmla="*/ 391785 h 3010961"/>
                <a:gd name="connsiteX4" fmla="*/ 0 w 3462454"/>
                <a:gd name="connsiteY4" fmla="*/ 453516 h 3010961"/>
                <a:gd name="connsiteX5" fmla="*/ 0 w 3462454"/>
                <a:gd name="connsiteY5" fmla="*/ 2083461 h 3010961"/>
                <a:gd name="connsiteX6" fmla="*/ 26382 w 3462454"/>
                <a:gd name="connsiteY6" fmla="*/ 2118637 h 3010961"/>
                <a:gd name="connsiteX7" fmla="*/ 101620 w 3462454"/>
                <a:gd name="connsiteY7" fmla="*/ 2222744 h 3010961"/>
                <a:gd name="connsiteX8" fmla="*/ 1494064 w 3462454"/>
                <a:gd name="connsiteY8" fmla="*/ 3010961 h 3010961"/>
                <a:gd name="connsiteX9" fmla="*/ 2551110 w 3462454"/>
                <a:gd name="connsiteY9" fmla="*/ 2526044 h 3010961"/>
                <a:gd name="connsiteX10" fmla="*/ 2679751 w 3462454"/>
                <a:gd name="connsiteY10" fmla="*/ 2429754 h 3010961"/>
                <a:gd name="connsiteX11" fmla="*/ 3264840 w 3462454"/>
                <a:gd name="connsiteY11" fmla="*/ 1926383 h 3010961"/>
                <a:gd name="connsiteX12" fmla="*/ 3462454 w 3462454"/>
                <a:gd name="connsiteY12" fmla="*/ 1385790 h 3010961"/>
                <a:gd name="connsiteX13" fmla="*/ 3018820 w 3462454"/>
                <a:gd name="connsiteY13" fmla="*/ 67626 h 3010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62454" h="3010961">
                  <a:moveTo>
                    <a:pt x="2953507" y="0"/>
                  </a:moveTo>
                  <a:lnTo>
                    <a:pt x="477652" y="0"/>
                  </a:lnTo>
                  <a:lnTo>
                    <a:pt x="327396" y="113681"/>
                  </a:lnTo>
                  <a:cubicBezTo>
                    <a:pt x="222344" y="200626"/>
                    <a:pt x="128536" y="293564"/>
                    <a:pt x="46554" y="391785"/>
                  </a:cubicBezTo>
                  <a:lnTo>
                    <a:pt x="0" y="453516"/>
                  </a:lnTo>
                  <a:lnTo>
                    <a:pt x="0" y="2083461"/>
                  </a:lnTo>
                  <a:lnTo>
                    <a:pt x="26382" y="2118637"/>
                  </a:lnTo>
                  <a:cubicBezTo>
                    <a:pt x="51135" y="2152065"/>
                    <a:pt x="76235" y="2186586"/>
                    <a:pt x="101620" y="2222744"/>
                  </a:cubicBezTo>
                  <a:cubicBezTo>
                    <a:pt x="489585" y="2775245"/>
                    <a:pt x="906035" y="3010961"/>
                    <a:pt x="1494064" y="3010961"/>
                  </a:cubicBezTo>
                  <a:cubicBezTo>
                    <a:pt x="1879987" y="3010961"/>
                    <a:pt x="2163144" y="2818935"/>
                    <a:pt x="2551110" y="2526044"/>
                  </a:cubicBezTo>
                  <a:cubicBezTo>
                    <a:pt x="2594452" y="2493317"/>
                    <a:pt x="2637795" y="2460984"/>
                    <a:pt x="2679751" y="2429754"/>
                  </a:cubicBezTo>
                  <a:cubicBezTo>
                    <a:pt x="2907158" y="2260282"/>
                    <a:pt x="3121914" y="2100194"/>
                    <a:pt x="3264840" y="1926383"/>
                  </a:cubicBezTo>
                  <a:cubicBezTo>
                    <a:pt x="3401480" y="1760224"/>
                    <a:pt x="3462454" y="1593511"/>
                    <a:pt x="3462454" y="1385790"/>
                  </a:cubicBezTo>
                  <a:cubicBezTo>
                    <a:pt x="3462454" y="865148"/>
                    <a:pt x="3304918" y="397028"/>
                    <a:pt x="3018820" y="67626"/>
                  </a:cubicBezTo>
                  <a:close/>
                </a:path>
              </a:pathLst>
            </a:custGeom>
            <a:noFill/>
            <a:ln w="158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7" name="Freeform: Shape 56">
              <a:extLst>
                <a:ext uri="{FF2B5EF4-FFF2-40B4-BE49-F238E27FC236}">
                  <a16:creationId xmlns:a16="http://schemas.microsoft.com/office/drawing/2014/main" id="{F47D3E70-A759-410D-B5DB-855218E138C3}"/>
                </a:ext>
              </a:extLst>
            </p:cNvPr>
            <p:cNvSpPr/>
            <p:nvPr/>
          </p:nvSpPr>
          <p:spPr>
            <a:xfrm flipH="1">
              <a:off x="8243247" y="9274"/>
              <a:ext cx="3948447" cy="3411460"/>
            </a:xfrm>
            <a:custGeom>
              <a:avLst/>
              <a:gdLst>
                <a:gd name="connsiteX0" fmla="*/ 3564894 w 3904481"/>
                <a:gd name="connsiteY0" fmla="*/ 0 h 3411460"/>
                <a:gd name="connsiteX1" fmla="*/ 0 w 3904481"/>
                <a:gd name="connsiteY1" fmla="*/ 0 h 3411460"/>
                <a:gd name="connsiteX2" fmla="*/ 0 w 3904481"/>
                <a:gd name="connsiteY2" fmla="*/ 2659993 h 3411460"/>
                <a:gd name="connsiteX3" fmla="*/ 1876 w 3904481"/>
                <a:gd name="connsiteY3" fmla="*/ 2662425 h 3411460"/>
                <a:gd name="connsiteX4" fmla="*/ 1514161 w 3904481"/>
                <a:gd name="connsiteY4" fmla="*/ 3411460 h 3411460"/>
                <a:gd name="connsiteX5" fmla="*/ 2797788 w 3904481"/>
                <a:gd name="connsiteY5" fmla="*/ 2801744 h 3411460"/>
                <a:gd name="connsiteX6" fmla="*/ 2954004 w 3904481"/>
                <a:gd name="connsiteY6" fmla="*/ 2680673 h 3411460"/>
                <a:gd name="connsiteX7" fmla="*/ 3664508 w 3904481"/>
                <a:gd name="connsiteY7" fmla="*/ 2047754 h 3411460"/>
                <a:gd name="connsiteX8" fmla="*/ 3904481 w 3904481"/>
                <a:gd name="connsiteY8" fmla="*/ 1368033 h 3411460"/>
                <a:gd name="connsiteX9" fmla="*/ 3596499 w 3904481"/>
                <a:gd name="connsiteY9" fmla="*/ 52268 h 3411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04481" h="3411460">
                  <a:moveTo>
                    <a:pt x="3564894" y="0"/>
                  </a:moveTo>
                  <a:lnTo>
                    <a:pt x="0" y="0"/>
                  </a:lnTo>
                  <a:lnTo>
                    <a:pt x="0" y="2659993"/>
                  </a:lnTo>
                  <a:lnTo>
                    <a:pt x="1876" y="2662425"/>
                  </a:lnTo>
                  <a:cubicBezTo>
                    <a:pt x="424055" y="3184544"/>
                    <a:pt x="889346" y="3411460"/>
                    <a:pt x="1514161" y="3411460"/>
                  </a:cubicBezTo>
                  <a:cubicBezTo>
                    <a:pt x="1982808" y="3411460"/>
                    <a:pt x="2326661" y="3170014"/>
                    <a:pt x="2797788" y="2801744"/>
                  </a:cubicBezTo>
                  <a:cubicBezTo>
                    <a:pt x="2850420" y="2760595"/>
                    <a:pt x="2903054" y="2719940"/>
                    <a:pt x="2954004" y="2680673"/>
                  </a:cubicBezTo>
                  <a:cubicBezTo>
                    <a:pt x="3230156" y="2467586"/>
                    <a:pt x="3490946" y="2266297"/>
                    <a:pt x="3664508" y="2047754"/>
                  </a:cubicBezTo>
                  <a:cubicBezTo>
                    <a:pt x="3830437" y="1838832"/>
                    <a:pt x="3904481" y="1629214"/>
                    <a:pt x="3904481" y="1368033"/>
                  </a:cubicBezTo>
                  <a:cubicBezTo>
                    <a:pt x="3904481" y="877057"/>
                    <a:pt x="3796872" y="423228"/>
                    <a:pt x="3596499" y="52268"/>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9" name="Group 8">
            <a:extLst>
              <a:ext uri="{FF2B5EF4-FFF2-40B4-BE49-F238E27FC236}">
                <a16:creationId xmlns:a16="http://schemas.microsoft.com/office/drawing/2014/main" id="{90302A25-2D4F-4AD5-B0E9-C12184C3599E}"/>
              </a:ext>
            </a:extLst>
          </p:cNvPr>
          <p:cNvGrpSpPr/>
          <p:nvPr/>
        </p:nvGrpSpPr>
        <p:grpSpPr>
          <a:xfrm>
            <a:off x="-1" y="1355238"/>
            <a:ext cx="4381339" cy="5510713"/>
            <a:chOff x="0" y="1347287"/>
            <a:chExt cx="4259808" cy="5510713"/>
          </a:xfrm>
        </p:grpSpPr>
        <p:sp>
          <p:nvSpPr>
            <p:cNvPr id="59" name="Freeform: Shape 58">
              <a:extLst>
                <a:ext uri="{FF2B5EF4-FFF2-40B4-BE49-F238E27FC236}">
                  <a16:creationId xmlns:a16="http://schemas.microsoft.com/office/drawing/2014/main" id="{E227AF03-773A-4B1E-8FED-67198038E60D}"/>
                </a:ext>
              </a:extLst>
            </p:cNvPr>
            <p:cNvSpPr/>
            <p:nvPr/>
          </p:nvSpPr>
          <p:spPr>
            <a:xfrm>
              <a:off x="0" y="1676545"/>
              <a:ext cx="4174269" cy="5181455"/>
            </a:xfrm>
            <a:custGeom>
              <a:avLst/>
              <a:gdLst>
                <a:gd name="connsiteX0" fmla="*/ 1155130 w 4174269"/>
                <a:gd name="connsiteY0" fmla="*/ 990 h 5181455"/>
                <a:gd name="connsiteX1" fmla="*/ 2396955 w 4174269"/>
                <a:gd name="connsiteY1" fmla="*/ 367328 h 5181455"/>
                <a:gd name="connsiteX2" fmla="*/ 3827960 w 4174269"/>
                <a:gd name="connsiteY2" fmla="*/ 4749328 h 5181455"/>
                <a:gd name="connsiteX3" fmla="*/ 3561502 w 4174269"/>
                <a:gd name="connsiteY3" fmla="*/ 5090948 h 5181455"/>
                <a:gd name="connsiteX4" fmla="*/ 3452726 w 4174269"/>
                <a:gd name="connsiteY4" fmla="*/ 5181455 h 5181455"/>
                <a:gd name="connsiteX5" fmla="*/ 0 w 4174269"/>
                <a:gd name="connsiteY5" fmla="*/ 5181455 h 5181455"/>
                <a:gd name="connsiteX6" fmla="*/ 0 w 4174269"/>
                <a:gd name="connsiteY6" fmla="*/ 251605 h 5181455"/>
                <a:gd name="connsiteX7" fmla="*/ 157396 w 4174269"/>
                <a:gd name="connsiteY7" fmla="*/ 182600 h 5181455"/>
                <a:gd name="connsiteX8" fmla="*/ 1155130 w 4174269"/>
                <a:gd name="connsiteY8" fmla="*/ 990 h 5181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74269" h="5181455">
                  <a:moveTo>
                    <a:pt x="1155130" y="990"/>
                  </a:moveTo>
                  <a:cubicBezTo>
                    <a:pt x="1564667" y="12730"/>
                    <a:pt x="1984593" y="129250"/>
                    <a:pt x="2396955" y="367328"/>
                  </a:cubicBezTo>
                  <a:cubicBezTo>
                    <a:pt x="3871760" y="1218807"/>
                    <a:pt x="4678347" y="3276416"/>
                    <a:pt x="3827960" y="4749328"/>
                  </a:cubicBezTo>
                  <a:cubicBezTo>
                    <a:pt x="3748235" y="4887417"/>
                    <a:pt x="3658928" y="4998272"/>
                    <a:pt x="3561502" y="5090948"/>
                  </a:cubicBezTo>
                  <a:lnTo>
                    <a:pt x="3452726" y="5181455"/>
                  </a:lnTo>
                  <a:lnTo>
                    <a:pt x="0" y="5181455"/>
                  </a:lnTo>
                  <a:lnTo>
                    <a:pt x="0" y="251605"/>
                  </a:lnTo>
                  <a:lnTo>
                    <a:pt x="157396" y="182600"/>
                  </a:lnTo>
                  <a:cubicBezTo>
                    <a:pt x="475610" y="54980"/>
                    <a:pt x="811718" y="-8854"/>
                    <a:pt x="1155130" y="990"/>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60" name="Freeform: Shape 59">
              <a:extLst>
                <a:ext uri="{FF2B5EF4-FFF2-40B4-BE49-F238E27FC236}">
                  <a16:creationId xmlns:a16="http://schemas.microsoft.com/office/drawing/2014/main" id="{D6FE8FAD-8A4A-49E1-AFAF-A074482295A9}"/>
                </a:ext>
              </a:extLst>
            </p:cNvPr>
            <p:cNvSpPr/>
            <p:nvPr/>
          </p:nvSpPr>
          <p:spPr>
            <a:xfrm>
              <a:off x="0" y="1347287"/>
              <a:ext cx="4259808" cy="5510713"/>
            </a:xfrm>
            <a:custGeom>
              <a:avLst/>
              <a:gdLst>
                <a:gd name="connsiteX0" fmla="*/ 948905 w 4259808"/>
                <a:gd name="connsiteY0" fmla="*/ 1556 h 5510713"/>
                <a:gd name="connsiteX1" fmla="*/ 2304106 w 4259808"/>
                <a:gd name="connsiteY1" fmla="*/ 405867 h 5510713"/>
                <a:gd name="connsiteX2" fmla="*/ 3890982 w 4259808"/>
                <a:gd name="connsiteY2" fmla="*/ 5156588 h 5510713"/>
                <a:gd name="connsiteX3" fmla="*/ 3680329 w 4259808"/>
                <a:gd name="connsiteY3" fmla="*/ 5445948 h 5510713"/>
                <a:gd name="connsiteX4" fmla="*/ 3616504 w 4259808"/>
                <a:gd name="connsiteY4" fmla="*/ 5510713 h 5510713"/>
                <a:gd name="connsiteX5" fmla="*/ 0 w 4259808"/>
                <a:gd name="connsiteY5" fmla="*/ 5510713 h 5510713"/>
                <a:gd name="connsiteX6" fmla="*/ 0 w 4259808"/>
                <a:gd name="connsiteY6" fmla="*/ 144797 h 5510713"/>
                <a:gd name="connsiteX7" fmla="*/ 164164 w 4259808"/>
                <a:gd name="connsiteY7" fmla="*/ 92266 h 5510713"/>
                <a:gd name="connsiteX8" fmla="*/ 948905 w 4259808"/>
                <a:gd name="connsiteY8" fmla="*/ 1556 h 5510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59808" h="5510713">
                  <a:moveTo>
                    <a:pt x="948905" y="1556"/>
                  </a:moveTo>
                  <a:cubicBezTo>
                    <a:pt x="1395136" y="16867"/>
                    <a:pt x="1853354" y="145625"/>
                    <a:pt x="2304106" y="405867"/>
                  </a:cubicBezTo>
                  <a:cubicBezTo>
                    <a:pt x="3916211" y="1336616"/>
                    <a:pt x="4808028" y="3568218"/>
                    <a:pt x="3890982" y="5156588"/>
                  </a:cubicBezTo>
                  <a:cubicBezTo>
                    <a:pt x="3826502" y="5268272"/>
                    <a:pt x="3756052" y="5363347"/>
                    <a:pt x="3680329" y="5445948"/>
                  </a:cubicBezTo>
                  <a:lnTo>
                    <a:pt x="3616504" y="5510713"/>
                  </a:lnTo>
                  <a:lnTo>
                    <a:pt x="0" y="5510713"/>
                  </a:lnTo>
                  <a:lnTo>
                    <a:pt x="0" y="144797"/>
                  </a:lnTo>
                  <a:lnTo>
                    <a:pt x="164164" y="92266"/>
                  </a:lnTo>
                  <a:cubicBezTo>
                    <a:pt x="418657" y="23914"/>
                    <a:pt x="681631" y="-7614"/>
                    <a:pt x="948905" y="1556"/>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61" name="Freeform: Shape 60">
              <a:extLst>
                <a:ext uri="{FF2B5EF4-FFF2-40B4-BE49-F238E27FC236}">
                  <a16:creationId xmlns:a16="http://schemas.microsoft.com/office/drawing/2014/main" id="{0A7C4DFB-FDFD-4F28-8B00-287EB75C79EB}"/>
                </a:ext>
              </a:extLst>
            </p:cNvPr>
            <p:cNvSpPr/>
            <p:nvPr/>
          </p:nvSpPr>
          <p:spPr>
            <a:xfrm>
              <a:off x="0" y="1592806"/>
              <a:ext cx="4029221" cy="5265194"/>
            </a:xfrm>
            <a:custGeom>
              <a:avLst/>
              <a:gdLst>
                <a:gd name="connsiteX0" fmla="*/ 812878 w 4029221"/>
                <a:gd name="connsiteY0" fmla="*/ 840 h 5265194"/>
                <a:gd name="connsiteX1" fmla="*/ 960980 w 4029221"/>
                <a:gd name="connsiteY1" fmla="*/ 1442 h 5265194"/>
                <a:gd name="connsiteX2" fmla="*/ 2216856 w 4029221"/>
                <a:gd name="connsiteY2" fmla="*/ 376120 h 5265194"/>
                <a:gd name="connsiteX3" fmla="*/ 3687427 w 4029221"/>
                <a:gd name="connsiteY3" fmla="*/ 4778650 h 5265194"/>
                <a:gd name="connsiteX4" fmla="*/ 3267677 w 4029221"/>
                <a:gd name="connsiteY4" fmla="*/ 5245601 h 5265194"/>
                <a:gd name="connsiteX5" fmla="*/ 3237167 w 4029221"/>
                <a:gd name="connsiteY5" fmla="*/ 5265194 h 5265194"/>
                <a:gd name="connsiteX6" fmla="*/ 0 w 4029221"/>
                <a:gd name="connsiteY6" fmla="*/ 5265194 h 5265194"/>
                <a:gd name="connsiteX7" fmla="*/ 0 w 4029221"/>
                <a:gd name="connsiteY7" fmla="*/ 162790 h 5265194"/>
                <a:gd name="connsiteX8" fmla="*/ 58408 w 4029221"/>
                <a:gd name="connsiteY8" fmla="*/ 139352 h 5265194"/>
                <a:gd name="connsiteX9" fmla="*/ 812878 w 4029221"/>
                <a:gd name="connsiteY9" fmla="*/ 840 h 5265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29221" h="5265194">
                  <a:moveTo>
                    <a:pt x="812878" y="840"/>
                  </a:moveTo>
                  <a:cubicBezTo>
                    <a:pt x="862065" y="-449"/>
                    <a:pt x="911443" y="-258"/>
                    <a:pt x="960980" y="1442"/>
                  </a:cubicBezTo>
                  <a:cubicBezTo>
                    <a:pt x="1374507" y="15631"/>
                    <a:pt x="1799140" y="134952"/>
                    <a:pt x="2216856" y="376120"/>
                  </a:cubicBezTo>
                  <a:cubicBezTo>
                    <a:pt x="3710806" y="1238652"/>
                    <a:pt x="4537261" y="3306696"/>
                    <a:pt x="3687427" y="4778650"/>
                  </a:cubicBezTo>
                  <a:cubicBezTo>
                    <a:pt x="3567917" y="4985647"/>
                    <a:pt x="3426282" y="5131074"/>
                    <a:pt x="3267677" y="5245601"/>
                  </a:cubicBezTo>
                  <a:lnTo>
                    <a:pt x="3237167" y="5265194"/>
                  </a:lnTo>
                  <a:lnTo>
                    <a:pt x="0" y="5265194"/>
                  </a:lnTo>
                  <a:lnTo>
                    <a:pt x="0" y="162790"/>
                  </a:lnTo>
                  <a:lnTo>
                    <a:pt x="58408" y="139352"/>
                  </a:lnTo>
                  <a:cubicBezTo>
                    <a:pt x="301661" y="55163"/>
                    <a:pt x="554646" y="7607"/>
                    <a:pt x="812878" y="840"/>
                  </a:cubicBezTo>
                  <a:close/>
                </a:path>
              </a:pathLst>
            </a:custGeom>
            <a:noFill/>
            <a:ln w="190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62" name="Freeform: Shape 61">
              <a:extLst>
                <a:ext uri="{FF2B5EF4-FFF2-40B4-BE49-F238E27FC236}">
                  <a16:creationId xmlns:a16="http://schemas.microsoft.com/office/drawing/2014/main" id="{B6E867DF-0B62-429A-A554-CBE585048439}"/>
                </a:ext>
              </a:extLst>
            </p:cNvPr>
            <p:cNvSpPr/>
            <p:nvPr/>
          </p:nvSpPr>
          <p:spPr>
            <a:xfrm>
              <a:off x="0" y="2147333"/>
              <a:ext cx="3702048" cy="4710667"/>
            </a:xfrm>
            <a:custGeom>
              <a:avLst/>
              <a:gdLst>
                <a:gd name="connsiteX0" fmla="*/ 1057511 w 3702048"/>
                <a:gd name="connsiteY0" fmla="*/ 1243 h 4710667"/>
                <a:gd name="connsiteX1" fmla="*/ 2139959 w 3702048"/>
                <a:gd name="connsiteY1" fmla="*/ 324180 h 4710667"/>
                <a:gd name="connsiteX2" fmla="*/ 3407455 w 3702048"/>
                <a:gd name="connsiteY2" fmla="*/ 4118750 h 4710667"/>
                <a:gd name="connsiteX3" fmla="*/ 2754080 w 3702048"/>
                <a:gd name="connsiteY3" fmla="*/ 4690965 h 4710667"/>
                <a:gd name="connsiteX4" fmla="*/ 2711405 w 3702048"/>
                <a:gd name="connsiteY4" fmla="*/ 4710667 h 4710667"/>
                <a:gd name="connsiteX5" fmla="*/ 0 w 3702048"/>
                <a:gd name="connsiteY5" fmla="*/ 4710667 h 4710667"/>
                <a:gd name="connsiteX6" fmla="*/ 0 w 3702048"/>
                <a:gd name="connsiteY6" fmla="*/ 239601 h 4710667"/>
                <a:gd name="connsiteX7" fmla="*/ 72857 w 3702048"/>
                <a:gd name="connsiteY7" fmla="*/ 203063 h 4710667"/>
                <a:gd name="connsiteX8" fmla="*/ 1057511 w 3702048"/>
                <a:gd name="connsiteY8" fmla="*/ 1243 h 4710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02048" h="4710667">
                  <a:moveTo>
                    <a:pt x="1057511" y="1243"/>
                  </a:moveTo>
                  <a:cubicBezTo>
                    <a:pt x="1413932" y="13473"/>
                    <a:pt x="1779927" y="116316"/>
                    <a:pt x="2139959" y="324180"/>
                  </a:cubicBezTo>
                  <a:cubicBezTo>
                    <a:pt x="3427605" y="1067603"/>
                    <a:pt x="4139931" y="2850064"/>
                    <a:pt x="3407455" y="4118750"/>
                  </a:cubicBezTo>
                  <a:cubicBezTo>
                    <a:pt x="3235777" y="4416105"/>
                    <a:pt x="3011128" y="4566048"/>
                    <a:pt x="2754080" y="4690965"/>
                  </a:cubicBezTo>
                  <a:lnTo>
                    <a:pt x="2711405" y="4710667"/>
                  </a:lnTo>
                  <a:lnTo>
                    <a:pt x="0" y="4710667"/>
                  </a:lnTo>
                  <a:lnTo>
                    <a:pt x="0" y="239601"/>
                  </a:lnTo>
                  <a:lnTo>
                    <a:pt x="72857" y="203063"/>
                  </a:lnTo>
                  <a:cubicBezTo>
                    <a:pt x="383165" y="61024"/>
                    <a:pt x="715942" y="-10476"/>
                    <a:pt x="1057511" y="1243"/>
                  </a:cubicBezTo>
                  <a:close/>
                </a:path>
              </a:pathLst>
            </a:custGeom>
            <a:noFill/>
            <a:ln w="158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grpSp>
      <p:sp>
        <p:nvSpPr>
          <p:cNvPr id="2" name="Title 1"/>
          <p:cNvSpPr>
            <a:spLocks noGrp="1"/>
          </p:cNvSpPr>
          <p:nvPr>
            <p:ph type="title"/>
          </p:nvPr>
        </p:nvSpPr>
        <p:spPr>
          <a:xfrm>
            <a:off x="4654296" y="3420734"/>
            <a:ext cx="6665976" cy="2129674"/>
          </a:xfrm>
        </p:spPr>
        <p:txBody>
          <a:bodyPr anchor="b">
            <a:noAutofit/>
          </a:bodyPr>
          <a:lstStyle>
            <a:lvl1pPr algn="l">
              <a:lnSpc>
                <a:spcPct val="110000"/>
              </a:lnSpc>
              <a:defRPr sz="4800" cap="none" baseline="0">
                <a:solidFill>
                  <a:schemeClr val="tx1">
                    <a:lumMod val="75000"/>
                    <a:lumOff val="25000"/>
                  </a:schemeClr>
                </a:solidFill>
              </a:defRPr>
            </a:lvl1pPr>
          </a:lstStyle>
          <a:p>
            <a:r>
              <a:rPr lang="en-US"/>
              <a:t>Click to edit Master title style</a:t>
            </a:r>
            <a:endParaRPr lang="en-US" dirty="0"/>
          </a:p>
        </p:txBody>
      </p:sp>
      <p:sp>
        <p:nvSpPr>
          <p:cNvPr id="23" name="Footer Placeholder 22">
            <a:extLst>
              <a:ext uri="{FF2B5EF4-FFF2-40B4-BE49-F238E27FC236}">
                <a16:creationId xmlns:a16="http://schemas.microsoft.com/office/drawing/2014/main" id="{E197B67B-BA44-4D2A-B31D-35A89323C4B1}"/>
              </a:ext>
            </a:extLst>
          </p:cNvPr>
          <p:cNvSpPr>
            <a:spLocks noGrp="1"/>
          </p:cNvSpPr>
          <p:nvPr>
            <p:ph type="ftr" sz="quarter" idx="11"/>
          </p:nvPr>
        </p:nvSpPr>
        <p:spPr>
          <a:xfrm>
            <a:off x="4654296" y="6170490"/>
            <a:ext cx="5713314" cy="457200"/>
          </a:xfrm>
        </p:spPr>
        <p:txBody>
          <a:bodyPr/>
          <a:lstStyle/>
          <a:p>
            <a:endParaRPr lang="en-US" dirty="0"/>
          </a:p>
        </p:txBody>
      </p:sp>
      <p:sp>
        <p:nvSpPr>
          <p:cNvPr id="27" name="Slide Number Placeholder 26">
            <a:extLst>
              <a:ext uri="{FF2B5EF4-FFF2-40B4-BE49-F238E27FC236}">
                <a16:creationId xmlns:a16="http://schemas.microsoft.com/office/drawing/2014/main" id="{1D718595-24D3-4517-A62E-C1F493407AAE}"/>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
        <p:nvSpPr>
          <p:cNvPr id="3" name="Text Placeholder 2"/>
          <p:cNvSpPr>
            <a:spLocks noGrp="1"/>
          </p:cNvSpPr>
          <p:nvPr>
            <p:ph type="body" idx="1"/>
          </p:nvPr>
        </p:nvSpPr>
        <p:spPr>
          <a:xfrm>
            <a:off x="4654295" y="5550408"/>
            <a:ext cx="6665975" cy="512064"/>
          </a:xfrm>
        </p:spPr>
        <p:txBody>
          <a:bodyPr>
            <a:normAutofit/>
          </a:bodyPr>
          <a:lstStyle>
            <a:lvl1pPr marL="0" indent="0" algn="l">
              <a:lnSpc>
                <a:spcPct val="130000"/>
              </a:lnSpc>
              <a:spcBef>
                <a:spcPts val="0"/>
              </a:spcBef>
              <a:buNone/>
              <a:defRPr sz="2000" baseline="0">
                <a:solidFill>
                  <a:schemeClr val="tx1">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Date Placeholder 17">
            <a:extLst>
              <a:ext uri="{FF2B5EF4-FFF2-40B4-BE49-F238E27FC236}">
                <a16:creationId xmlns:a16="http://schemas.microsoft.com/office/drawing/2014/main" id="{3C6217BB-A228-414D-92D9-E1D1EFEB8BE6}"/>
              </a:ext>
            </a:extLst>
          </p:cNvPr>
          <p:cNvSpPr>
            <a:spLocks noGrp="1"/>
          </p:cNvSpPr>
          <p:nvPr>
            <p:ph type="dt" sz="half" idx="10"/>
          </p:nvPr>
        </p:nvSpPr>
        <p:spPr>
          <a:xfrm>
            <a:off x="640080" y="6170491"/>
            <a:ext cx="2840083" cy="457200"/>
          </a:xfrm>
        </p:spPr>
        <p:txBody>
          <a:bodyPr/>
          <a:lstStyle>
            <a:lvl1pPr algn="l">
              <a:defRPr/>
            </a:lvl1pPr>
          </a:lstStyle>
          <a:p>
            <a:fld id="{E72EB70D-CD01-44DA-83B3-8FEB3383D307}" type="datetime1">
              <a:rPr lang="en-US" smtClean="0"/>
              <a:t>1/25/2024</a:t>
            </a:fld>
            <a:endParaRPr lang="en-US" dirty="0"/>
          </a:p>
        </p:txBody>
      </p:sp>
    </p:spTree>
    <p:extLst>
      <p:ext uri="{BB962C8B-B14F-4D97-AF65-F5344CB8AC3E}">
        <p14:creationId xmlns:p14="http://schemas.microsoft.com/office/powerpoint/2010/main" val="10327895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920240" y="2438399"/>
            <a:ext cx="4160520" cy="3657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30290" y="2438399"/>
            <a:ext cx="4160520" cy="3657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C1D6427-F07F-4D50-B151-455100AF70FF}"/>
              </a:ext>
            </a:extLst>
          </p:cNvPr>
          <p:cNvSpPr>
            <a:spLocks noGrp="1"/>
          </p:cNvSpPr>
          <p:nvPr>
            <p:ph type="dt" sz="half" idx="10"/>
          </p:nvPr>
        </p:nvSpPr>
        <p:spPr/>
        <p:txBody>
          <a:bodyPr/>
          <a:lstStyle/>
          <a:p>
            <a:fld id="{D0158CFD-9357-46BE-A189-D637A67C8730}" type="datetime1">
              <a:rPr lang="en-US" smtClean="0"/>
              <a:t>1/25/2024</a:t>
            </a:fld>
            <a:endParaRPr lang="en-US" dirty="0"/>
          </a:p>
        </p:txBody>
      </p:sp>
      <p:sp>
        <p:nvSpPr>
          <p:cNvPr id="9" name="Footer Placeholder 8">
            <a:extLst>
              <a:ext uri="{FF2B5EF4-FFF2-40B4-BE49-F238E27FC236}">
                <a16:creationId xmlns:a16="http://schemas.microsoft.com/office/drawing/2014/main" id="{479EFBB2-C5E0-4D57-AB1D-3AA907ECFD72}"/>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7AE6B7E1-F60B-4D08-9052-423D6FBFAD64}"/>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17683898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920241" y="2456408"/>
            <a:ext cx="4160520" cy="823912"/>
          </a:xfrm>
        </p:spPr>
        <p:txBody>
          <a:bodyPr anchor="b">
            <a:normAutofit/>
          </a:bodyPr>
          <a:lstStyle>
            <a:lvl1pPr marL="0" indent="0">
              <a:lnSpc>
                <a:spcPct val="130000"/>
              </a:lnSpc>
              <a:buNone/>
              <a:defRPr sz="1800" b="1"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920241" y="3316639"/>
            <a:ext cx="4160520" cy="27793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30290" y="2456408"/>
            <a:ext cx="4160520" cy="823912"/>
          </a:xfrm>
        </p:spPr>
        <p:txBody>
          <a:bodyPr anchor="b">
            <a:normAutofit/>
          </a:bodyPr>
          <a:lstStyle>
            <a:lvl1pPr marL="0" indent="0">
              <a:lnSpc>
                <a:spcPct val="99000"/>
              </a:lnSpc>
              <a:buNone/>
              <a:defRPr lang="en-US" sz="1800" b="1" kern="1200" cap="all" spc="150"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30000"/>
              </a:lnSpc>
              <a:spcBef>
                <a:spcPts val="930"/>
              </a:spcBef>
              <a:buFont typeface="Corbel" panose="020B0503020204020204" pitchFamily="34" charset="0"/>
              <a:buNone/>
            </a:pPr>
            <a:r>
              <a:rPr lang="en-US"/>
              <a:t>Click to edit Master text styles</a:t>
            </a:r>
          </a:p>
        </p:txBody>
      </p:sp>
      <p:sp>
        <p:nvSpPr>
          <p:cNvPr id="6" name="Content Placeholder 5"/>
          <p:cNvSpPr>
            <a:spLocks noGrp="1"/>
          </p:cNvSpPr>
          <p:nvPr>
            <p:ph sz="quarter" idx="4"/>
          </p:nvPr>
        </p:nvSpPr>
        <p:spPr>
          <a:xfrm>
            <a:off x="6530290" y="3316639"/>
            <a:ext cx="4160520" cy="27793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9">
            <a:extLst>
              <a:ext uri="{FF2B5EF4-FFF2-40B4-BE49-F238E27FC236}">
                <a16:creationId xmlns:a16="http://schemas.microsoft.com/office/drawing/2014/main" id="{3771BF97-4D2A-43A4-8CDC-2250017EB045}"/>
              </a:ext>
            </a:extLst>
          </p:cNvPr>
          <p:cNvSpPr>
            <a:spLocks noGrp="1"/>
          </p:cNvSpPr>
          <p:nvPr>
            <p:ph type="dt" sz="half" idx="10"/>
          </p:nvPr>
        </p:nvSpPr>
        <p:spPr/>
        <p:txBody>
          <a:bodyPr/>
          <a:lstStyle/>
          <a:p>
            <a:fld id="{7B4742EE-B331-4632-BD10-A82FED6B6FC0}" type="datetime1">
              <a:rPr lang="en-US" smtClean="0"/>
              <a:t>1/25/2024</a:t>
            </a:fld>
            <a:endParaRPr lang="en-US" dirty="0"/>
          </a:p>
        </p:txBody>
      </p:sp>
      <p:sp>
        <p:nvSpPr>
          <p:cNvPr id="11" name="Footer Placeholder 10">
            <a:extLst>
              <a:ext uri="{FF2B5EF4-FFF2-40B4-BE49-F238E27FC236}">
                <a16:creationId xmlns:a16="http://schemas.microsoft.com/office/drawing/2014/main" id="{6020661A-DA07-4679-9226-945B5DD2480C}"/>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EEFCE38B-E087-4988-BC3A-FE3B55E70D7E}"/>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
        <p:nvSpPr>
          <p:cNvPr id="13" name="Title 12">
            <a:extLst>
              <a:ext uri="{FF2B5EF4-FFF2-40B4-BE49-F238E27FC236}">
                <a16:creationId xmlns:a16="http://schemas.microsoft.com/office/drawing/2014/main" id="{D3BC439C-E995-4E1F-8DE9-75C32785E00F}"/>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9308584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CF30096C-3491-4EF2-ABB2-D57F3F4B5BD5}"/>
              </a:ext>
            </a:extLst>
          </p:cNvPr>
          <p:cNvSpPr>
            <a:spLocks noGrp="1"/>
          </p:cNvSpPr>
          <p:nvPr>
            <p:ph type="dt" sz="half" idx="10"/>
          </p:nvPr>
        </p:nvSpPr>
        <p:spPr/>
        <p:txBody>
          <a:bodyPr/>
          <a:lstStyle/>
          <a:p>
            <a:fld id="{451BA835-D13F-49F4-8F11-5D576AC65FAD}" type="datetime1">
              <a:rPr lang="en-US" smtClean="0"/>
              <a:t>1/25/2024</a:t>
            </a:fld>
            <a:endParaRPr lang="en-US" dirty="0"/>
          </a:p>
        </p:txBody>
      </p:sp>
      <p:sp>
        <p:nvSpPr>
          <p:cNvPr id="7" name="Footer Placeholder 6">
            <a:extLst>
              <a:ext uri="{FF2B5EF4-FFF2-40B4-BE49-F238E27FC236}">
                <a16:creationId xmlns:a16="http://schemas.microsoft.com/office/drawing/2014/main" id="{79DA3A85-7147-4F32-944A-B079AF5147E2}"/>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EEDDF50D-95C0-4DA2-BBC6-41774FAC1404}"/>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36596346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bg2"/>
        </a:solidFill>
        <a:effectLst/>
      </p:bgPr>
    </p:bg>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209BEFCA-6D6F-4F26-823F-C86CA694B830}"/>
              </a:ext>
            </a:extLst>
          </p:cNvPr>
          <p:cNvSpPr>
            <a:spLocks noGrp="1"/>
          </p:cNvSpPr>
          <p:nvPr>
            <p:ph type="dt" sz="half" idx="10"/>
          </p:nvPr>
        </p:nvSpPr>
        <p:spPr/>
        <p:txBody>
          <a:bodyPr/>
          <a:lstStyle/>
          <a:p>
            <a:fld id="{ADBD1799-ACB5-4CB2-86A2-5C574F1C8706}" type="datetime1">
              <a:rPr lang="en-US" smtClean="0"/>
              <a:t>1/25/2024</a:t>
            </a:fld>
            <a:endParaRPr lang="en-US" dirty="0"/>
          </a:p>
        </p:txBody>
      </p:sp>
      <p:sp>
        <p:nvSpPr>
          <p:cNvPr id="6" name="Footer Placeholder 5">
            <a:extLst>
              <a:ext uri="{FF2B5EF4-FFF2-40B4-BE49-F238E27FC236}">
                <a16:creationId xmlns:a16="http://schemas.microsoft.com/office/drawing/2014/main" id="{BC2EE2C9-E87D-4495-9EDA-6BC0EDC2709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E5557A9-903F-4B36-8B06-D9EADF230508}"/>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36146108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76488" y="640080"/>
            <a:ext cx="3227715" cy="2551751"/>
          </a:xfrm>
        </p:spPr>
        <p:txBody>
          <a:bodyPr anchor="b">
            <a:normAutofit/>
          </a:bodyPr>
          <a:lstStyle>
            <a:lvl1pPr>
              <a:lnSpc>
                <a:spcPct val="104000"/>
              </a:lnSpc>
              <a:defRPr sz="3400"/>
            </a:lvl1pPr>
          </a:lstStyle>
          <a:p>
            <a:r>
              <a:rPr lang="en-US"/>
              <a:t>Click to edit Master title style</a:t>
            </a:r>
            <a:endParaRPr lang="en-US" dirty="0"/>
          </a:p>
        </p:txBody>
      </p:sp>
      <p:sp>
        <p:nvSpPr>
          <p:cNvPr id="3" name="Content Placeholder 2"/>
          <p:cNvSpPr>
            <a:spLocks noGrp="1"/>
          </p:cNvSpPr>
          <p:nvPr>
            <p:ph idx="1"/>
          </p:nvPr>
        </p:nvSpPr>
        <p:spPr>
          <a:xfrm>
            <a:off x="1280160" y="640080"/>
            <a:ext cx="6949440" cy="5455919"/>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76488" y="3223803"/>
            <a:ext cx="3227715" cy="2872197"/>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a:extLst>
              <a:ext uri="{FF2B5EF4-FFF2-40B4-BE49-F238E27FC236}">
                <a16:creationId xmlns:a16="http://schemas.microsoft.com/office/drawing/2014/main" id="{BB904BE8-2080-4FFA-9239-A8929E28FAD9}"/>
              </a:ext>
            </a:extLst>
          </p:cNvPr>
          <p:cNvSpPr>
            <a:spLocks noGrp="1"/>
          </p:cNvSpPr>
          <p:nvPr>
            <p:ph type="dt" sz="half" idx="10"/>
          </p:nvPr>
        </p:nvSpPr>
        <p:spPr>
          <a:xfrm>
            <a:off x="8476488" y="6170491"/>
            <a:ext cx="2214322" cy="457200"/>
          </a:xfrm>
        </p:spPr>
        <p:txBody>
          <a:bodyPr/>
          <a:lstStyle/>
          <a:p>
            <a:fld id="{ED5DD0D6-7A82-473E-879B-C6ECD6CCCFEC}" type="datetime1">
              <a:rPr lang="en-US" smtClean="0"/>
              <a:t>1/25/2024</a:t>
            </a:fld>
            <a:endParaRPr lang="en-US" dirty="0"/>
          </a:p>
        </p:txBody>
      </p:sp>
      <p:sp>
        <p:nvSpPr>
          <p:cNvPr id="9" name="Footer Placeholder 8">
            <a:extLst>
              <a:ext uri="{FF2B5EF4-FFF2-40B4-BE49-F238E27FC236}">
                <a16:creationId xmlns:a16="http://schemas.microsoft.com/office/drawing/2014/main" id="{ED5580C6-5CD7-4CDD-977D-0533C84F2F45}"/>
              </a:ext>
            </a:extLst>
          </p:cNvPr>
          <p:cNvSpPr>
            <a:spLocks noGrp="1"/>
          </p:cNvSpPr>
          <p:nvPr>
            <p:ph type="ftr" sz="quarter" idx="11"/>
          </p:nvPr>
        </p:nvSpPr>
        <p:spPr>
          <a:xfrm>
            <a:off x="1280160" y="6170490"/>
            <a:ext cx="6949440" cy="457200"/>
          </a:xfrm>
        </p:spPr>
        <p:txBody>
          <a:bodyPr/>
          <a:lstStyle/>
          <a:p>
            <a:endParaRPr lang="en-US" dirty="0"/>
          </a:p>
        </p:txBody>
      </p:sp>
      <p:sp>
        <p:nvSpPr>
          <p:cNvPr id="10" name="Slide Number Placeholder 9">
            <a:extLst>
              <a:ext uri="{FF2B5EF4-FFF2-40B4-BE49-F238E27FC236}">
                <a16:creationId xmlns:a16="http://schemas.microsoft.com/office/drawing/2014/main" id="{518D0320-9B66-443F-8E28-8BCF07E082BD}"/>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11841530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0" y="0"/>
            <a:ext cx="8102651" cy="6857999"/>
          </a:xfrm>
          <a:solidFill>
            <a:schemeClr val="bg2">
              <a:lumMod val="9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8476488" y="1503910"/>
            <a:ext cx="3230625" cy="1687924"/>
          </a:xfrm>
        </p:spPr>
        <p:txBody>
          <a:bodyPr anchor="b">
            <a:noAutofit/>
          </a:bodyPr>
          <a:lstStyle>
            <a:lvl1pPr>
              <a:lnSpc>
                <a:spcPct val="104000"/>
              </a:lnSpc>
              <a:defRPr sz="3400"/>
            </a:lvl1pPr>
          </a:lstStyle>
          <a:p>
            <a:r>
              <a:rPr lang="en-US"/>
              <a:t>Click to edit Master title style</a:t>
            </a:r>
            <a:endParaRPr lang="en-US" dirty="0"/>
          </a:p>
        </p:txBody>
      </p:sp>
      <p:sp>
        <p:nvSpPr>
          <p:cNvPr id="4" name="Text Placeholder 3"/>
          <p:cNvSpPr>
            <a:spLocks noGrp="1"/>
          </p:cNvSpPr>
          <p:nvPr>
            <p:ph type="body" sz="half" idx="2"/>
          </p:nvPr>
        </p:nvSpPr>
        <p:spPr>
          <a:xfrm>
            <a:off x="8476488" y="3223806"/>
            <a:ext cx="3227832" cy="2872194"/>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Date Placeholder 10">
            <a:extLst>
              <a:ext uri="{FF2B5EF4-FFF2-40B4-BE49-F238E27FC236}">
                <a16:creationId xmlns:a16="http://schemas.microsoft.com/office/drawing/2014/main" id="{41C2A9DB-B176-4069-8734-5B4ED352BA2B}"/>
              </a:ext>
            </a:extLst>
          </p:cNvPr>
          <p:cNvSpPr>
            <a:spLocks noGrp="1"/>
          </p:cNvSpPr>
          <p:nvPr>
            <p:ph type="dt" sz="half" idx="10"/>
          </p:nvPr>
        </p:nvSpPr>
        <p:spPr>
          <a:xfrm>
            <a:off x="8476488" y="6170491"/>
            <a:ext cx="2214322" cy="457200"/>
          </a:xfrm>
        </p:spPr>
        <p:txBody>
          <a:bodyPr/>
          <a:lstStyle/>
          <a:p>
            <a:fld id="{D4605E03-BC17-41A7-854C-DFAB672737DC}" type="datetime1">
              <a:rPr lang="en-US" smtClean="0"/>
              <a:t>1/25/2024</a:t>
            </a:fld>
            <a:endParaRPr lang="en-US" dirty="0"/>
          </a:p>
        </p:txBody>
      </p:sp>
      <p:sp>
        <p:nvSpPr>
          <p:cNvPr id="12" name="Footer Placeholder 11">
            <a:extLst>
              <a:ext uri="{FF2B5EF4-FFF2-40B4-BE49-F238E27FC236}">
                <a16:creationId xmlns:a16="http://schemas.microsoft.com/office/drawing/2014/main" id="{430F9A2F-C2C4-4E1C-B4B3-07ED84F28CE8}"/>
              </a:ext>
            </a:extLst>
          </p:cNvPr>
          <p:cNvSpPr>
            <a:spLocks noGrp="1"/>
          </p:cNvSpPr>
          <p:nvPr>
            <p:ph type="ftr" sz="quarter" idx="11"/>
          </p:nvPr>
        </p:nvSpPr>
        <p:spPr>
          <a:xfrm>
            <a:off x="1280160" y="6170490"/>
            <a:ext cx="6464410" cy="457200"/>
          </a:xfrm>
        </p:spPr>
        <p:txBody>
          <a:bodyPr/>
          <a:lstStyle>
            <a:lvl1pPr>
              <a:defRPr b="1">
                <a:solidFill>
                  <a:srgbClr val="FFFFFF"/>
                </a:solidFill>
                <a:effectLst>
                  <a:outerShdw blurRad="50800" dist="38100" dir="2700000" algn="tl" rotWithShape="0">
                    <a:prstClr val="black">
                      <a:alpha val="43000"/>
                    </a:prstClr>
                  </a:outerShdw>
                </a:effectLst>
              </a:defRPr>
            </a:lvl1pPr>
          </a:lstStyle>
          <a:p>
            <a:endParaRPr lang="en-US" dirty="0"/>
          </a:p>
        </p:txBody>
      </p:sp>
      <p:sp>
        <p:nvSpPr>
          <p:cNvPr id="13" name="Slide Number Placeholder 12">
            <a:extLst>
              <a:ext uri="{FF2B5EF4-FFF2-40B4-BE49-F238E27FC236}">
                <a16:creationId xmlns:a16="http://schemas.microsoft.com/office/drawing/2014/main" id="{F9BFA0A0-2117-4A10-9DAA-080C21559CF3}"/>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37154564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20240" y="442220"/>
            <a:ext cx="8770571" cy="1345269"/>
          </a:xfrm>
          <a:prstGeom prst="rect">
            <a:avLst/>
          </a:prstGeom>
        </p:spPr>
        <p:txBody>
          <a:bodyPr vert="horz" lIns="109728" tIns="109728" rIns="109728" bIns="9144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920240" y="2312276"/>
            <a:ext cx="8770571" cy="3651504"/>
          </a:xfrm>
          <a:prstGeom prst="rect">
            <a:avLst/>
          </a:prstGeom>
        </p:spPr>
        <p:txBody>
          <a:bodyPr vert="horz" lIns="109728" tIns="109728" rIns="109728" bIns="9144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50727" y="6170491"/>
            <a:ext cx="2840083" cy="457200"/>
          </a:xfrm>
          <a:prstGeom prst="rect">
            <a:avLst/>
          </a:prstGeom>
        </p:spPr>
        <p:txBody>
          <a:bodyPr vert="horz" lIns="109728" tIns="109728" rIns="109728" bIns="91440" rtlCol="0" anchor="ctr"/>
          <a:lstStyle>
            <a:lvl1pPr algn="r">
              <a:defRPr sz="1100" spc="150" baseline="0">
                <a:solidFill>
                  <a:schemeClr val="tx1">
                    <a:lumMod val="75000"/>
                    <a:lumOff val="25000"/>
                  </a:schemeClr>
                </a:solidFill>
                <a:latin typeface="+mj-lt"/>
              </a:defRPr>
            </a:lvl1pPr>
          </a:lstStyle>
          <a:p>
            <a:fld id="{C4408324-A84C-4A45-93B6-78D079CCE772}" type="datetime1">
              <a:rPr lang="en-US" smtClean="0"/>
              <a:t>1/25/2024</a:t>
            </a:fld>
            <a:endParaRPr lang="en-US" dirty="0"/>
          </a:p>
        </p:txBody>
      </p:sp>
      <p:sp>
        <p:nvSpPr>
          <p:cNvPr id="5" name="Footer Placeholder 4"/>
          <p:cNvSpPr>
            <a:spLocks noGrp="1"/>
          </p:cNvSpPr>
          <p:nvPr>
            <p:ph type="ftr" sz="quarter" idx="3"/>
          </p:nvPr>
        </p:nvSpPr>
        <p:spPr>
          <a:xfrm>
            <a:off x="1920240" y="6170490"/>
            <a:ext cx="5667375" cy="457200"/>
          </a:xfrm>
          <a:prstGeom prst="rect">
            <a:avLst/>
          </a:prstGeom>
        </p:spPr>
        <p:txBody>
          <a:bodyPr vert="horz" lIns="109728" tIns="109728" rIns="109728" bIns="91440" rtlCol="0" anchor="ctr"/>
          <a:lstStyle>
            <a:lvl1pPr algn="l">
              <a:defRPr sz="1100" spc="150" baseline="0">
                <a:solidFill>
                  <a:schemeClr val="tx1">
                    <a:lumMod val="75000"/>
                    <a:lumOff val="25000"/>
                  </a:schemeClr>
                </a:solidFill>
                <a:latin typeface="+mj-lt"/>
              </a:defRPr>
            </a:lvl1pPr>
          </a:lstStyle>
          <a:p>
            <a:endParaRPr lang="en-US" dirty="0"/>
          </a:p>
        </p:txBody>
      </p:sp>
      <p:sp>
        <p:nvSpPr>
          <p:cNvPr id="6" name="Slide Number Placeholder 5"/>
          <p:cNvSpPr>
            <a:spLocks noGrp="1"/>
          </p:cNvSpPr>
          <p:nvPr>
            <p:ph type="sldNum" sz="quarter" idx="4"/>
          </p:nvPr>
        </p:nvSpPr>
        <p:spPr>
          <a:xfrm>
            <a:off x="10853744" y="6170490"/>
            <a:ext cx="1188720" cy="457200"/>
          </a:xfrm>
          <a:prstGeom prst="rect">
            <a:avLst/>
          </a:prstGeom>
        </p:spPr>
        <p:txBody>
          <a:bodyPr vert="horz" lIns="109728" tIns="109728" rIns="109728" bIns="91440" rtlCol="0" anchor="b"/>
          <a:lstStyle>
            <a:lvl1pPr algn="r">
              <a:defRPr sz="1600" b="1" baseline="0">
                <a:solidFill>
                  <a:schemeClr val="tx1">
                    <a:lumMod val="75000"/>
                    <a:lumOff val="25000"/>
                  </a:schemeClr>
                </a:solidFill>
                <a:latin typeface="+mj-lt"/>
              </a:defRPr>
            </a:lvl1pPr>
          </a:lstStyle>
          <a:p>
            <a:pPr algn="l"/>
            <a:fld id="{FAEF9944-A4F6-4C59-AEBD-678D6480B8EA}" type="slidenum">
              <a:rPr lang="en-US" smtClean="0"/>
              <a:pPr algn="l"/>
              <a:t>‹#›</a:t>
            </a:fld>
            <a:endParaRPr lang="en-US" dirty="0"/>
          </a:p>
        </p:txBody>
      </p:sp>
      <p:cxnSp>
        <p:nvCxnSpPr>
          <p:cNvPr id="9" name="Straight Connector 8" title="Rule Line">
            <a:extLst>
              <a:ext uri="{FF2B5EF4-FFF2-40B4-BE49-F238E27FC236}">
                <a16:creationId xmlns:a16="http://schemas.microsoft.com/office/drawing/2014/main" id="{430127AE-B29E-4FDF-99D2-A2F1E7003F74}"/>
              </a:ext>
            </a:extLst>
          </p:cNvPr>
          <p:cNvCxnSpPr/>
          <p:nvPr/>
        </p:nvCxnSpPr>
        <p:spPr>
          <a:xfrm>
            <a:off x="1920240" y="2176009"/>
            <a:ext cx="8770571" cy="0"/>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8186385"/>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hf sldNum="0" hdr="0" ftr="0" dt="0"/>
  <p:txStyles>
    <p:titleStyle>
      <a:lvl1pPr algn="l" defTabSz="914400" rtl="0" eaLnBrk="1" latinLnBrk="0" hangingPunct="1">
        <a:lnSpc>
          <a:spcPct val="130000"/>
        </a:lnSpc>
        <a:spcBef>
          <a:spcPct val="0"/>
        </a:spcBef>
        <a:buNone/>
        <a:defRPr sz="3200" b="1" kern="1200" spc="150" baseline="0">
          <a:solidFill>
            <a:schemeClr val="tx1">
              <a:lumMod val="75000"/>
              <a:lumOff val="25000"/>
            </a:schemeClr>
          </a:solidFill>
          <a:latin typeface="+mj-lt"/>
          <a:ea typeface="+mj-ea"/>
          <a:cs typeface="+mj-cs"/>
        </a:defRPr>
      </a:lvl1pPr>
    </p:titleStyle>
    <p:bodyStyle>
      <a:lvl1pPr marL="0" indent="0" algn="l" defTabSz="914400" rtl="0" eaLnBrk="1" latinLnBrk="0" hangingPunct="1">
        <a:lnSpc>
          <a:spcPct val="140000"/>
        </a:lnSpc>
        <a:spcBef>
          <a:spcPts val="930"/>
        </a:spcBef>
        <a:buFont typeface="Corbel" panose="020B0503020204020204" pitchFamily="34" charset="0"/>
        <a:buNone/>
        <a:defRPr sz="1800" b="0"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0DBF1ABE-8590-450D-BB49-BDDCCF3EE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2" name="Freeform: Shape 21">
            <a:extLst>
              <a:ext uri="{FF2B5EF4-FFF2-40B4-BE49-F238E27FC236}">
                <a16:creationId xmlns:a16="http://schemas.microsoft.com/office/drawing/2014/main" id="{391F8D69-709A-4575-A393-B4C26481AF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66083" y="0"/>
            <a:ext cx="9841377" cy="6858000"/>
          </a:xfrm>
          <a:custGeom>
            <a:avLst/>
            <a:gdLst>
              <a:gd name="connsiteX0" fmla="*/ 8218354 w 9841377"/>
              <a:gd name="connsiteY0" fmla="*/ 0 h 6858000"/>
              <a:gd name="connsiteX1" fmla="*/ 5551962 w 9841377"/>
              <a:gd name="connsiteY1" fmla="*/ 0 h 6858000"/>
              <a:gd name="connsiteX2" fmla="*/ 5482342 w 9841377"/>
              <a:gd name="connsiteY2" fmla="*/ 0 h 6858000"/>
              <a:gd name="connsiteX3" fmla="*/ 4359035 w 9841377"/>
              <a:gd name="connsiteY3" fmla="*/ 0 h 6858000"/>
              <a:gd name="connsiteX4" fmla="*/ 4289415 w 9841377"/>
              <a:gd name="connsiteY4" fmla="*/ 0 h 6858000"/>
              <a:gd name="connsiteX5" fmla="*/ 1623023 w 9841377"/>
              <a:gd name="connsiteY5" fmla="*/ 0 h 6858000"/>
              <a:gd name="connsiteX6" fmla="*/ 1600899 w 9841377"/>
              <a:gd name="connsiteY6" fmla="*/ 14997 h 6858000"/>
              <a:gd name="connsiteX7" fmla="*/ 0 w 9841377"/>
              <a:gd name="connsiteY7" fmla="*/ 3621656 h 6858000"/>
              <a:gd name="connsiteX8" fmla="*/ 1874350 w 9841377"/>
              <a:gd name="connsiteY8" fmla="*/ 6374814 h 6858000"/>
              <a:gd name="connsiteX9" fmla="*/ 2390998 w 9841377"/>
              <a:gd name="connsiteY9" fmla="*/ 6780599 h 6858000"/>
              <a:gd name="connsiteX10" fmla="*/ 2502754 w 9841377"/>
              <a:gd name="connsiteY10" fmla="*/ 6858000 h 6858000"/>
              <a:gd name="connsiteX11" fmla="*/ 4289415 w 9841377"/>
              <a:gd name="connsiteY11" fmla="*/ 6858000 h 6858000"/>
              <a:gd name="connsiteX12" fmla="*/ 4359035 w 9841377"/>
              <a:gd name="connsiteY12" fmla="*/ 6858000 h 6858000"/>
              <a:gd name="connsiteX13" fmla="*/ 5482342 w 9841377"/>
              <a:gd name="connsiteY13" fmla="*/ 6858000 h 6858000"/>
              <a:gd name="connsiteX14" fmla="*/ 5551962 w 9841377"/>
              <a:gd name="connsiteY14" fmla="*/ 6858000 h 6858000"/>
              <a:gd name="connsiteX15" fmla="*/ 7338623 w 9841377"/>
              <a:gd name="connsiteY15" fmla="*/ 6858000 h 6858000"/>
              <a:gd name="connsiteX16" fmla="*/ 7450379 w 9841377"/>
              <a:gd name="connsiteY16" fmla="*/ 6780599 h 6858000"/>
              <a:gd name="connsiteX17" fmla="*/ 7967027 w 9841377"/>
              <a:gd name="connsiteY17" fmla="*/ 6374814 h 6858000"/>
              <a:gd name="connsiteX18" fmla="*/ 9841377 w 9841377"/>
              <a:gd name="connsiteY18" fmla="*/ 3621656 h 6858000"/>
              <a:gd name="connsiteX19" fmla="*/ 8240478 w 9841377"/>
              <a:gd name="connsiteY19"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841377" h="6858000">
                <a:moveTo>
                  <a:pt x="8218354" y="0"/>
                </a:moveTo>
                <a:lnTo>
                  <a:pt x="5551962" y="0"/>
                </a:lnTo>
                <a:lnTo>
                  <a:pt x="5482342" y="0"/>
                </a:lnTo>
                <a:lnTo>
                  <a:pt x="4359035" y="0"/>
                </a:lnTo>
                <a:lnTo>
                  <a:pt x="4289415" y="0"/>
                </a:lnTo>
                <a:lnTo>
                  <a:pt x="1623023" y="0"/>
                </a:lnTo>
                <a:lnTo>
                  <a:pt x="1600899" y="14997"/>
                </a:lnTo>
                <a:cubicBezTo>
                  <a:pt x="573736" y="754641"/>
                  <a:pt x="0" y="2093192"/>
                  <a:pt x="0" y="3621656"/>
                </a:cubicBezTo>
                <a:cubicBezTo>
                  <a:pt x="0" y="4969131"/>
                  <a:pt x="928725" y="5602839"/>
                  <a:pt x="1874350" y="6374814"/>
                </a:cubicBezTo>
                <a:cubicBezTo>
                  <a:pt x="2046553" y="6515397"/>
                  <a:pt x="2217180" y="6653108"/>
                  <a:pt x="2390998" y="6780599"/>
                </a:cubicBezTo>
                <a:lnTo>
                  <a:pt x="2502754" y="6858000"/>
                </a:lnTo>
                <a:lnTo>
                  <a:pt x="4289415" y="6858000"/>
                </a:lnTo>
                <a:lnTo>
                  <a:pt x="4359035" y="6858000"/>
                </a:lnTo>
                <a:lnTo>
                  <a:pt x="5482342" y="6858000"/>
                </a:lnTo>
                <a:lnTo>
                  <a:pt x="5551962" y="6858000"/>
                </a:lnTo>
                <a:lnTo>
                  <a:pt x="7338623" y="6858000"/>
                </a:lnTo>
                <a:lnTo>
                  <a:pt x="7450379" y="6780599"/>
                </a:lnTo>
                <a:cubicBezTo>
                  <a:pt x="7624197" y="6653108"/>
                  <a:pt x="7794824" y="6515397"/>
                  <a:pt x="7967027" y="6374814"/>
                </a:cubicBezTo>
                <a:cubicBezTo>
                  <a:pt x="8912652" y="5602839"/>
                  <a:pt x="9841377" y="4969131"/>
                  <a:pt x="9841377" y="3621656"/>
                </a:cubicBezTo>
                <a:cubicBezTo>
                  <a:pt x="9841377" y="2093192"/>
                  <a:pt x="9267641" y="754641"/>
                  <a:pt x="8240478" y="14997"/>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C87A50C4-1191-461A-9E09-C8057F2AF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3035" y="0"/>
            <a:ext cx="2265453" cy="6858000"/>
          </a:xfrm>
          <a:custGeom>
            <a:avLst/>
            <a:gdLst>
              <a:gd name="connsiteX0" fmla="*/ 1117108 w 2265453"/>
              <a:gd name="connsiteY0" fmla="*/ 0 h 6858000"/>
              <a:gd name="connsiteX1" fmla="*/ 1099628 w 2265453"/>
              <a:gd name="connsiteY1" fmla="*/ 0 h 6858000"/>
              <a:gd name="connsiteX2" fmla="*/ 1175238 w 2265453"/>
              <a:gd name="connsiteY2" fmla="*/ 82371 h 6858000"/>
              <a:gd name="connsiteX3" fmla="*/ 2240276 w 2265453"/>
              <a:gd name="connsiteY3" fmla="*/ 3734791 h 6858000"/>
              <a:gd name="connsiteX4" fmla="*/ 274951 w 2265453"/>
              <a:gd name="connsiteY4" fmla="*/ 6634678 h 6858000"/>
              <a:gd name="connsiteX5" fmla="*/ 12802 w 2265453"/>
              <a:gd name="connsiteY5" fmla="*/ 6848127 h 6858000"/>
              <a:gd name="connsiteX6" fmla="*/ 0 w 2265453"/>
              <a:gd name="connsiteY6" fmla="*/ 6858000 h 6858000"/>
              <a:gd name="connsiteX7" fmla="*/ 19410 w 2265453"/>
              <a:gd name="connsiteY7" fmla="*/ 6858000 h 6858000"/>
              <a:gd name="connsiteX8" fmla="*/ 31082 w 2265453"/>
              <a:gd name="connsiteY8" fmla="*/ 6848998 h 6858000"/>
              <a:gd name="connsiteX9" fmla="*/ 293230 w 2265453"/>
              <a:gd name="connsiteY9" fmla="*/ 6635549 h 6858000"/>
              <a:gd name="connsiteX10" fmla="*/ 2258555 w 2265453"/>
              <a:gd name="connsiteY10" fmla="*/ 3735662 h 6858000"/>
              <a:gd name="connsiteX11" fmla="*/ 1193518 w 2265453"/>
              <a:gd name="connsiteY11" fmla="*/ 8324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65453" h="6858000">
                <a:moveTo>
                  <a:pt x="1117108" y="0"/>
                </a:moveTo>
                <a:lnTo>
                  <a:pt x="1099628" y="0"/>
                </a:lnTo>
                <a:lnTo>
                  <a:pt x="1175238" y="82371"/>
                </a:lnTo>
                <a:cubicBezTo>
                  <a:pt x="1926546" y="957940"/>
                  <a:pt x="2303836" y="2277119"/>
                  <a:pt x="2240276" y="3734791"/>
                </a:cubicBezTo>
                <a:cubicBezTo>
                  <a:pt x="2176522" y="5196911"/>
                  <a:pt x="1237280" y="5841173"/>
                  <a:pt x="274951" y="6634678"/>
                </a:cubicBezTo>
                <a:cubicBezTo>
                  <a:pt x="187328" y="6706930"/>
                  <a:pt x="100126" y="6778421"/>
                  <a:pt x="12802" y="6848127"/>
                </a:cubicBezTo>
                <a:lnTo>
                  <a:pt x="0" y="6858000"/>
                </a:lnTo>
                <a:lnTo>
                  <a:pt x="19410" y="6858000"/>
                </a:lnTo>
                <a:lnTo>
                  <a:pt x="31082" y="6848998"/>
                </a:lnTo>
                <a:cubicBezTo>
                  <a:pt x="118405" y="6779292"/>
                  <a:pt x="205608" y="6707801"/>
                  <a:pt x="293230" y="6635549"/>
                </a:cubicBezTo>
                <a:cubicBezTo>
                  <a:pt x="1255560" y="5842045"/>
                  <a:pt x="2194802" y="5197782"/>
                  <a:pt x="2258555" y="3735662"/>
                </a:cubicBezTo>
                <a:cubicBezTo>
                  <a:pt x="2322115" y="2277991"/>
                  <a:pt x="1944825" y="958811"/>
                  <a:pt x="1193518" y="83243"/>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6" name="Freeform: Shape 25">
            <a:extLst>
              <a:ext uri="{FF2B5EF4-FFF2-40B4-BE49-F238E27FC236}">
                <a16:creationId xmlns:a16="http://schemas.microsoft.com/office/drawing/2014/main" id="{BC87DA9F-8DB2-4D48-8716-A928FBB8A5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033" y="0"/>
            <a:ext cx="2486322"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8" name="Freeform: Shape 27">
            <a:extLst>
              <a:ext uri="{FF2B5EF4-FFF2-40B4-BE49-F238E27FC236}">
                <a16:creationId xmlns:a16="http://schemas.microsoft.com/office/drawing/2014/main" id="{195EA065-AC5D-431D-927E-87FF05884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96194"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30" name="Freeform: Shape 29">
            <a:extLst>
              <a:ext uri="{FF2B5EF4-FFF2-40B4-BE49-F238E27FC236}">
                <a16:creationId xmlns:a16="http://schemas.microsoft.com/office/drawing/2014/main" id="{46934B3C-D73F-4CD0-95B1-0244D662D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23292" y="0"/>
            <a:ext cx="2486322"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 name="Title 1">
            <a:extLst>
              <a:ext uri="{FF2B5EF4-FFF2-40B4-BE49-F238E27FC236}">
                <a16:creationId xmlns:a16="http://schemas.microsoft.com/office/drawing/2014/main" id="{0BA7B8B9-A942-1CAC-9458-BA3C32980D3D}"/>
              </a:ext>
            </a:extLst>
          </p:cNvPr>
          <p:cNvSpPr>
            <a:spLocks noGrp="1"/>
          </p:cNvSpPr>
          <p:nvPr>
            <p:ph type="ctrTitle"/>
          </p:nvPr>
        </p:nvSpPr>
        <p:spPr>
          <a:xfrm>
            <a:off x="643035" y="2365694"/>
            <a:ext cx="4551044" cy="2407642"/>
          </a:xfrm>
        </p:spPr>
        <p:txBody>
          <a:bodyPr anchor="b">
            <a:noAutofit/>
          </a:bodyPr>
          <a:lstStyle/>
          <a:p>
            <a:pPr algn="ctr">
              <a:lnSpc>
                <a:spcPct val="110000"/>
              </a:lnSpc>
            </a:pPr>
            <a:r>
              <a:rPr lang="cy" sz="2800" dirty="0">
                <a:solidFill>
                  <a:srgbClr val="262626"/>
                </a:solidFill>
                <a:latin typeface="Meiryo"/>
                <a:ea typeface="Meiryo"/>
                <a:cs typeface="Meiryo"/>
              </a:rPr>
              <a:t>Beth gall y Rhwydwaith Cefnogi Ymddygiad Cadarnhaol ei wneud i chi?</a:t>
            </a:r>
            <a:endParaRPr lang="en-GB" sz="2800" dirty="0"/>
          </a:p>
        </p:txBody>
      </p:sp>
      <p:sp>
        <p:nvSpPr>
          <p:cNvPr id="3" name="Subtitle 2">
            <a:extLst>
              <a:ext uri="{FF2B5EF4-FFF2-40B4-BE49-F238E27FC236}">
                <a16:creationId xmlns:a16="http://schemas.microsoft.com/office/drawing/2014/main" id="{6217E605-FD27-A10F-7288-62627C3F1330}"/>
              </a:ext>
            </a:extLst>
          </p:cNvPr>
          <p:cNvSpPr>
            <a:spLocks noGrp="1"/>
          </p:cNvSpPr>
          <p:nvPr>
            <p:ph type="subTitle" idx="1"/>
          </p:nvPr>
        </p:nvSpPr>
        <p:spPr>
          <a:xfrm>
            <a:off x="2619375" y="5308096"/>
            <a:ext cx="6953250" cy="862394"/>
          </a:xfrm>
        </p:spPr>
        <p:txBody>
          <a:bodyPr anchor="t">
            <a:normAutofit/>
          </a:bodyPr>
          <a:lstStyle/>
          <a:p>
            <a:pPr algn="ctr"/>
            <a:r>
              <a:rPr lang="en-GB" dirty="0"/>
              <a:t>Shell Williams a Kathryn Whitfield. </a:t>
            </a:r>
          </a:p>
        </p:txBody>
      </p:sp>
      <p:pic>
        <p:nvPicPr>
          <p:cNvPr id="4" name="Picture 3">
            <a:extLst>
              <a:ext uri="{FF2B5EF4-FFF2-40B4-BE49-F238E27FC236}">
                <a16:creationId xmlns:a16="http://schemas.microsoft.com/office/drawing/2014/main" id="{C9FFE0DB-7103-FB97-B9B9-5FF6B14D43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2619375" y="313239"/>
            <a:ext cx="6145222" cy="1642782"/>
          </a:xfrm>
          <a:prstGeom prst="rect">
            <a:avLst/>
          </a:prstGeom>
          <a:noFill/>
        </p:spPr>
      </p:pic>
      <p:sp>
        <p:nvSpPr>
          <p:cNvPr id="5" name="Title 1">
            <a:extLst>
              <a:ext uri="{FF2B5EF4-FFF2-40B4-BE49-F238E27FC236}">
                <a16:creationId xmlns:a16="http://schemas.microsoft.com/office/drawing/2014/main" id="{6ADC0F09-C9C2-363B-B10B-1DD8CCA047CD}"/>
              </a:ext>
            </a:extLst>
          </p:cNvPr>
          <p:cNvSpPr txBox="1">
            <a:spLocks/>
          </p:cNvSpPr>
          <p:nvPr/>
        </p:nvSpPr>
        <p:spPr>
          <a:xfrm>
            <a:off x="5528416" y="3093073"/>
            <a:ext cx="5552127" cy="1298429"/>
          </a:xfrm>
          <a:prstGeom prst="rect">
            <a:avLst/>
          </a:prstGeom>
        </p:spPr>
        <p:txBody>
          <a:bodyPr vert="horz" lIns="109728" tIns="109728" rIns="109728" bIns="91440" rtlCol="0" anchor="b">
            <a:noAutofit/>
          </a:bodyPr>
          <a:lstStyle>
            <a:lvl1pPr algn="l" defTabSz="914400" rtl="0" eaLnBrk="1" latinLnBrk="0" hangingPunct="1">
              <a:lnSpc>
                <a:spcPct val="120000"/>
              </a:lnSpc>
              <a:spcBef>
                <a:spcPct val="0"/>
              </a:spcBef>
              <a:buNone/>
              <a:defRPr sz="5400" b="1" kern="1200" spc="150" baseline="0">
                <a:solidFill>
                  <a:schemeClr val="tx1">
                    <a:lumMod val="85000"/>
                    <a:lumOff val="15000"/>
                  </a:schemeClr>
                </a:solidFill>
                <a:latin typeface="+mj-lt"/>
                <a:ea typeface="+mj-ea"/>
                <a:cs typeface="+mj-cs"/>
              </a:defRPr>
            </a:lvl1pPr>
          </a:lstStyle>
          <a:p>
            <a:pPr algn="ctr">
              <a:lnSpc>
                <a:spcPct val="110000"/>
              </a:lnSpc>
            </a:pPr>
            <a:r>
              <a:rPr lang="en-GB" sz="2800" dirty="0"/>
              <a:t>What can the PBS Network do for you? </a:t>
            </a:r>
            <a:endParaRPr lang="cy" sz="2800" dirty="0">
              <a:solidFill>
                <a:srgbClr val="262626"/>
              </a:solidFill>
              <a:latin typeface="Meiryo"/>
              <a:ea typeface="Meiryo"/>
              <a:cs typeface="Meiryo"/>
            </a:endParaRPr>
          </a:p>
        </p:txBody>
      </p:sp>
    </p:spTree>
    <p:extLst>
      <p:ext uri="{BB962C8B-B14F-4D97-AF65-F5344CB8AC3E}">
        <p14:creationId xmlns:p14="http://schemas.microsoft.com/office/powerpoint/2010/main" val="13375956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181FC64-B306-4821-98E2-780662EFC4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5" name="Picture 4" descr="Wood human figure">
            <a:extLst>
              <a:ext uri="{FF2B5EF4-FFF2-40B4-BE49-F238E27FC236}">
                <a16:creationId xmlns:a16="http://schemas.microsoft.com/office/drawing/2014/main" id="{21A455C4-EECC-F9D5-7966-93976B1E0073}"/>
              </a:ext>
            </a:extLst>
          </p:cNvPr>
          <p:cNvPicPr>
            <a:picLocks noChangeAspect="1"/>
          </p:cNvPicPr>
          <p:nvPr/>
        </p:nvPicPr>
        <p:blipFill rotWithShape="1">
          <a:blip r:embed="rId3"/>
          <a:srcRect r="3182" b="-1"/>
          <a:stretch/>
        </p:blipFill>
        <p:spPr>
          <a:xfrm>
            <a:off x="20" y="10"/>
            <a:ext cx="7590824" cy="6857990"/>
          </a:xfrm>
          <a:prstGeom prst="rect">
            <a:avLst/>
          </a:prstGeom>
        </p:spPr>
      </p:pic>
      <p:sp>
        <p:nvSpPr>
          <p:cNvPr id="11" name="Freeform: Shape 10">
            <a:extLst>
              <a:ext uri="{FF2B5EF4-FFF2-40B4-BE49-F238E27FC236}">
                <a16:creationId xmlns:a16="http://schemas.microsoft.com/office/drawing/2014/main" id="{5871FC61-DD4E-47D4-81FD-8A7E7D12B3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986049" y="0"/>
            <a:ext cx="5205951" cy="6858000"/>
          </a:xfrm>
          <a:custGeom>
            <a:avLst/>
            <a:gdLst>
              <a:gd name="connsiteX0" fmla="*/ 0 w 5205951"/>
              <a:gd name="connsiteY0" fmla="*/ 0 h 6858000"/>
              <a:gd name="connsiteX1" fmla="*/ 1709529 w 5205951"/>
              <a:gd name="connsiteY1" fmla="*/ 0 h 6858000"/>
              <a:gd name="connsiteX2" fmla="*/ 2489695 w 5205951"/>
              <a:gd name="connsiteY2" fmla="*/ 0 h 6858000"/>
              <a:gd name="connsiteX3" fmla="*/ 3582928 w 5205951"/>
              <a:gd name="connsiteY3" fmla="*/ 0 h 6858000"/>
              <a:gd name="connsiteX4" fmla="*/ 3605052 w 5205951"/>
              <a:gd name="connsiteY4" fmla="*/ 14997 h 6858000"/>
              <a:gd name="connsiteX5" fmla="*/ 5205951 w 5205951"/>
              <a:gd name="connsiteY5" fmla="*/ 3621656 h 6858000"/>
              <a:gd name="connsiteX6" fmla="*/ 3331601 w 5205951"/>
              <a:gd name="connsiteY6" fmla="*/ 6374814 h 6858000"/>
              <a:gd name="connsiteX7" fmla="*/ 2814953 w 5205951"/>
              <a:gd name="connsiteY7" fmla="*/ 6780599 h 6858000"/>
              <a:gd name="connsiteX8" fmla="*/ 2703197 w 5205951"/>
              <a:gd name="connsiteY8" fmla="*/ 6858000 h 6858000"/>
              <a:gd name="connsiteX9" fmla="*/ 2489695 w 5205951"/>
              <a:gd name="connsiteY9" fmla="*/ 6858000 h 6858000"/>
              <a:gd name="connsiteX10" fmla="*/ 1709529 w 5205951"/>
              <a:gd name="connsiteY10" fmla="*/ 6858000 h 6858000"/>
              <a:gd name="connsiteX11" fmla="*/ 0 w 5205951"/>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05951" h="6858000">
                <a:moveTo>
                  <a:pt x="0" y="0"/>
                </a:moveTo>
                <a:lnTo>
                  <a:pt x="1709529" y="0"/>
                </a:lnTo>
                <a:lnTo>
                  <a:pt x="2489695" y="0"/>
                </a:lnTo>
                <a:lnTo>
                  <a:pt x="3582928" y="0"/>
                </a:lnTo>
                <a:lnTo>
                  <a:pt x="3605052" y="14997"/>
                </a:lnTo>
                <a:cubicBezTo>
                  <a:pt x="4632215" y="754641"/>
                  <a:pt x="5205951" y="2093192"/>
                  <a:pt x="5205951" y="3621656"/>
                </a:cubicBezTo>
                <a:cubicBezTo>
                  <a:pt x="5205951" y="4969131"/>
                  <a:pt x="4277226" y="5602839"/>
                  <a:pt x="3331601" y="6374814"/>
                </a:cubicBezTo>
                <a:cubicBezTo>
                  <a:pt x="3159398" y="6515397"/>
                  <a:pt x="2988771" y="6653108"/>
                  <a:pt x="2814953" y="6780599"/>
                </a:cubicBezTo>
                <a:lnTo>
                  <a:pt x="2703197" y="6858000"/>
                </a:lnTo>
                <a:lnTo>
                  <a:pt x="2489695" y="6858000"/>
                </a:lnTo>
                <a:lnTo>
                  <a:pt x="1709529"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useBgFill="1">
        <p:nvSpPr>
          <p:cNvPr id="13" name="Freeform: Shape 12">
            <a:extLst>
              <a:ext uri="{FF2B5EF4-FFF2-40B4-BE49-F238E27FC236}">
                <a16:creationId xmlns:a16="http://schemas.microsoft.com/office/drawing/2014/main" id="{8B598134-D292-43E6-9C55-1171980469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11834" y="0"/>
            <a:ext cx="4980168" cy="6858000"/>
          </a:xfrm>
          <a:custGeom>
            <a:avLst/>
            <a:gdLst>
              <a:gd name="connsiteX0" fmla="*/ 1623023 w 4901771"/>
              <a:gd name="connsiteY0" fmla="*/ 0 h 6858000"/>
              <a:gd name="connsiteX1" fmla="*/ 2716256 w 4901771"/>
              <a:gd name="connsiteY1" fmla="*/ 0 h 6858000"/>
              <a:gd name="connsiteX2" fmla="*/ 3496422 w 4901771"/>
              <a:gd name="connsiteY2" fmla="*/ 0 h 6858000"/>
              <a:gd name="connsiteX3" fmla="*/ 4544484 w 4901771"/>
              <a:gd name="connsiteY3" fmla="*/ 0 h 6858000"/>
              <a:gd name="connsiteX4" fmla="*/ 4710787 w 4901771"/>
              <a:gd name="connsiteY4" fmla="*/ 0 h 6858000"/>
              <a:gd name="connsiteX5" fmla="*/ 4901771 w 4901771"/>
              <a:gd name="connsiteY5" fmla="*/ 0 h 6858000"/>
              <a:gd name="connsiteX6" fmla="*/ 4901771 w 4901771"/>
              <a:gd name="connsiteY6" fmla="*/ 6858000 h 6858000"/>
              <a:gd name="connsiteX7" fmla="*/ 4710787 w 4901771"/>
              <a:gd name="connsiteY7" fmla="*/ 6858000 h 6858000"/>
              <a:gd name="connsiteX8" fmla="*/ 4544484 w 4901771"/>
              <a:gd name="connsiteY8" fmla="*/ 6858000 h 6858000"/>
              <a:gd name="connsiteX9" fmla="*/ 3496422 w 4901771"/>
              <a:gd name="connsiteY9" fmla="*/ 6858000 h 6858000"/>
              <a:gd name="connsiteX10" fmla="*/ 2716256 w 4901771"/>
              <a:gd name="connsiteY10" fmla="*/ 6858000 h 6858000"/>
              <a:gd name="connsiteX11" fmla="*/ 2502754 w 4901771"/>
              <a:gd name="connsiteY11" fmla="*/ 6858000 h 6858000"/>
              <a:gd name="connsiteX12" fmla="*/ 2390998 w 4901771"/>
              <a:gd name="connsiteY12" fmla="*/ 6780599 h 6858000"/>
              <a:gd name="connsiteX13" fmla="*/ 1874350 w 4901771"/>
              <a:gd name="connsiteY13" fmla="*/ 6374814 h 6858000"/>
              <a:gd name="connsiteX14" fmla="*/ 0 w 4901771"/>
              <a:gd name="connsiteY14" fmla="*/ 3621656 h 6858000"/>
              <a:gd name="connsiteX15" fmla="*/ 1600899 w 4901771"/>
              <a:gd name="connsiteY15"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901771" h="6858000">
                <a:moveTo>
                  <a:pt x="1623023" y="0"/>
                </a:moveTo>
                <a:lnTo>
                  <a:pt x="2716256" y="0"/>
                </a:lnTo>
                <a:lnTo>
                  <a:pt x="3496422" y="0"/>
                </a:lnTo>
                <a:lnTo>
                  <a:pt x="4544484" y="0"/>
                </a:lnTo>
                <a:lnTo>
                  <a:pt x="4710787" y="0"/>
                </a:lnTo>
                <a:lnTo>
                  <a:pt x="4901771" y="0"/>
                </a:lnTo>
                <a:lnTo>
                  <a:pt x="4901771" y="6858000"/>
                </a:lnTo>
                <a:lnTo>
                  <a:pt x="4710787" y="6858000"/>
                </a:lnTo>
                <a:lnTo>
                  <a:pt x="4544484" y="6858000"/>
                </a:lnTo>
                <a:lnTo>
                  <a:pt x="3496422" y="6858000"/>
                </a:lnTo>
                <a:lnTo>
                  <a:pt x="2716256" y="6858000"/>
                </a:lnTo>
                <a:lnTo>
                  <a:pt x="2502754" y="6858000"/>
                </a:lnTo>
                <a:lnTo>
                  <a:pt x="2390998" y="6780599"/>
                </a:lnTo>
                <a:cubicBezTo>
                  <a:pt x="2217180" y="6653108"/>
                  <a:pt x="2046553" y="6515397"/>
                  <a:pt x="1874350" y="6374814"/>
                </a:cubicBezTo>
                <a:cubicBezTo>
                  <a:pt x="928725" y="5602839"/>
                  <a:pt x="0" y="4969131"/>
                  <a:pt x="0" y="3621656"/>
                </a:cubicBezTo>
                <a:cubicBezTo>
                  <a:pt x="0" y="2093192"/>
                  <a:pt x="573736" y="754641"/>
                  <a:pt x="1600899" y="1499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829A1E2C-5AC8-40FC-99E9-832069D397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97013"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 name="Title 1">
            <a:extLst>
              <a:ext uri="{FF2B5EF4-FFF2-40B4-BE49-F238E27FC236}">
                <a16:creationId xmlns:a16="http://schemas.microsoft.com/office/drawing/2014/main" id="{E938B611-BA88-8FE5-03AE-A73462B0559D}"/>
              </a:ext>
            </a:extLst>
          </p:cNvPr>
          <p:cNvSpPr>
            <a:spLocks noGrp="1"/>
          </p:cNvSpPr>
          <p:nvPr>
            <p:ph type="title"/>
          </p:nvPr>
        </p:nvSpPr>
        <p:spPr>
          <a:xfrm>
            <a:off x="8046719" y="822121"/>
            <a:ext cx="3689406" cy="1287002"/>
          </a:xfrm>
        </p:spPr>
        <p:txBody>
          <a:bodyPr anchor="b">
            <a:normAutofit fontScale="90000"/>
          </a:bodyPr>
          <a:lstStyle/>
          <a:p>
            <a:pPr algn="ctr"/>
            <a:r>
              <a:rPr lang="cy" sz="3200" b="1" i="0" strike="noStrike" cap="none" spc="150" baseline="0" dirty="0">
                <a:solidFill>
                  <a:srgbClr val="404040"/>
                </a:solidFill>
                <a:effectLst/>
                <a:latin typeface="Meiryo"/>
                <a:ea typeface="Meiryo"/>
                <a:cs typeface="Meiryo"/>
              </a:rPr>
              <a:t>Camau nesaf?</a:t>
            </a:r>
            <a:br>
              <a:rPr lang="cy" sz="3200" b="1" i="0" strike="noStrike" cap="none" spc="150" baseline="0" dirty="0">
                <a:solidFill>
                  <a:srgbClr val="404040"/>
                </a:solidFill>
                <a:effectLst/>
                <a:latin typeface="Meiryo"/>
                <a:ea typeface="Meiryo"/>
                <a:cs typeface="Meiryo"/>
              </a:rPr>
            </a:br>
            <a:r>
              <a:rPr lang="cy" sz="3200" b="1" i="0" strike="noStrike" cap="none" spc="150" baseline="0" dirty="0">
                <a:solidFill>
                  <a:srgbClr val="404040"/>
                </a:solidFill>
                <a:effectLst/>
                <a:latin typeface="Meiryo"/>
                <a:ea typeface="Meiryo"/>
                <a:cs typeface="Meiryo"/>
              </a:rPr>
              <a:t>N</a:t>
            </a:r>
            <a:r>
              <a:rPr lang="en-GB" dirty="0" err="1"/>
              <a:t>ext</a:t>
            </a:r>
            <a:r>
              <a:rPr lang="en-GB" dirty="0"/>
              <a:t> steps? </a:t>
            </a:r>
          </a:p>
        </p:txBody>
      </p:sp>
      <p:sp>
        <p:nvSpPr>
          <p:cNvPr id="3" name="Content Placeholder 2">
            <a:extLst>
              <a:ext uri="{FF2B5EF4-FFF2-40B4-BE49-F238E27FC236}">
                <a16:creationId xmlns:a16="http://schemas.microsoft.com/office/drawing/2014/main" id="{12C32611-CF14-7DE5-9AA8-35AF0ED5E36E}"/>
              </a:ext>
            </a:extLst>
          </p:cNvPr>
          <p:cNvSpPr>
            <a:spLocks noGrp="1"/>
          </p:cNvSpPr>
          <p:nvPr>
            <p:ph idx="1"/>
          </p:nvPr>
        </p:nvSpPr>
        <p:spPr>
          <a:xfrm>
            <a:off x="8176313" y="2252402"/>
            <a:ext cx="3207962" cy="1528600"/>
          </a:xfrm>
        </p:spPr>
        <p:txBody>
          <a:bodyPr>
            <a:noAutofit/>
          </a:bodyPr>
          <a:lstStyle/>
          <a:p>
            <a:r>
              <a:rPr lang="cy" sz="1600" dirty="0">
                <a:solidFill>
                  <a:srgbClr val="404040"/>
                </a:solidFill>
                <a:latin typeface="Meiryo"/>
                <a:ea typeface="Meiryo"/>
                <a:cs typeface="Meiryo"/>
              </a:rPr>
              <a:t>Pwy sydd angen gwneud beth?</a:t>
            </a:r>
          </a:p>
          <a:p>
            <a:r>
              <a:rPr lang="cy" sz="1600" dirty="0">
                <a:solidFill>
                  <a:srgbClr val="404040"/>
                </a:solidFill>
                <a:latin typeface="Meiryo"/>
                <a:ea typeface="Meiryo"/>
                <a:cs typeface="Meiryo"/>
              </a:rPr>
              <a:t>Beth sydd angen digwydd nesaf?</a:t>
            </a:r>
            <a:endParaRPr lang="en-GB" sz="1600" dirty="0"/>
          </a:p>
        </p:txBody>
      </p:sp>
      <p:sp>
        <p:nvSpPr>
          <p:cNvPr id="4" name="Content Placeholder 2">
            <a:extLst>
              <a:ext uri="{FF2B5EF4-FFF2-40B4-BE49-F238E27FC236}">
                <a16:creationId xmlns:a16="http://schemas.microsoft.com/office/drawing/2014/main" id="{222BDA03-6B19-C3AF-A53F-E7E207C42BA3}"/>
              </a:ext>
            </a:extLst>
          </p:cNvPr>
          <p:cNvSpPr txBox="1">
            <a:spLocks/>
          </p:cNvSpPr>
          <p:nvPr/>
        </p:nvSpPr>
        <p:spPr>
          <a:xfrm>
            <a:off x="8176313" y="4217794"/>
            <a:ext cx="3633747" cy="1663718"/>
          </a:xfrm>
          <a:prstGeom prst="rect">
            <a:avLst/>
          </a:prstGeom>
        </p:spPr>
        <p:txBody>
          <a:bodyPr vert="horz" lIns="109728" tIns="109728" rIns="109728" bIns="91440" rtlCol="0">
            <a:normAutofit/>
          </a:bodyPr>
          <a:lstStyle>
            <a:lvl1pPr marL="0" indent="0" algn="l" defTabSz="914400" rtl="0" eaLnBrk="1" latinLnBrk="0" hangingPunct="1">
              <a:lnSpc>
                <a:spcPct val="140000"/>
              </a:lnSpc>
              <a:spcBef>
                <a:spcPts val="930"/>
              </a:spcBef>
              <a:buFont typeface="Corbel" panose="020B0503020204020204" pitchFamily="34" charset="0"/>
              <a:buNone/>
              <a:defRPr sz="1800" b="0"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a:lstStyle>
          <a:p>
            <a:r>
              <a:rPr lang="en-GB" sz="1600" dirty="0"/>
              <a:t>Who needs to do what?</a:t>
            </a:r>
          </a:p>
          <a:p>
            <a:r>
              <a:rPr lang="en-GB" sz="1600" dirty="0"/>
              <a:t>What needs to happen next? </a:t>
            </a:r>
          </a:p>
          <a:p>
            <a:endParaRPr lang="cy" dirty="0">
              <a:solidFill>
                <a:srgbClr val="404040"/>
              </a:solidFill>
              <a:latin typeface="Meiryo"/>
              <a:ea typeface="Meiryo"/>
              <a:cs typeface="Meiryo"/>
            </a:endParaRPr>
          </a:p>
        </p:txBody>
      </p:sp>
    </p:spTree>
    <p:extLst>
      <p:ext uri="{BB962C8B-B14F-4D97-AF65-F5344CB8AC3E}">
        <p14:creationId xmlns:p14="http://schemas.microsoft.com/office/powerpoint/2010/main" val="29435571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AC14302F-E955-47D0-A56B-D1D1A6953B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73" y="-9274"/>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2" name="Title 1">
            <a:extLst>
              <a:ext uri="{FF2B5EF4-FFF2-40B4-BE49-F238E27FC236}">
                <a16:creationId xmlns:a16="http://schemas.microsoft.com/office/drawing/2014/main" id="{0A851FA7-4661-DABE-014D-C47DB097A656}"/>
              </a:ext>
            </a:extLst>
          </p:cNvPr>
          <p:cNvSpPr>
            <a:spLocks noGrp="1"/>
          </p:cNvSpPr>
          <p:nvPr>
            <p:ph type="title"/>
          </p:nvPr>
        </p:nvSpPr>
        <p:spPr>
          <a:xfrm>
            <a:off x="1122481" y="416562"/>
            <a:ext cx="2929402" cy="1237376"/>
          </a:xfrm>
        </p:spPr>
        <p:txBody>
          <a:bodyPr anchor="b">
            <a:normAutofit fontScale="90000"/>
          </a:bodyPr>
          <a:lstStyle/>
          <a:p>
            <a:pPr algn="ctr"/>
            <a:r>
              <a:rPr lang="cy" sz="3200" b="1" i="0" strike="noStrike" cap="none" spc="150" baseline="0" dirty="0">
                <a:solidFill>
                  <a:srgbClr val="404040"/>
                </a:solidFill>
                <a:effectLst/>
                <a:latin typeface="Meiryo"/>
                <a:ea typeface="Meiryo"/>
                <a:cs typeface="Meiryo"/>
              </a:rPr>
              <a:t>Cefndir</a:t>
            </a:r>
            <a:br>
              <a:rPr lang="cy" sz="3200" b="1" i="0" strike="noStrike" cap="none" spc="150" baseline="0" dirty="0">
                <a:solidFill>
                  <a:srgbClr val="404040"/>
                </a:solidFill>
                <a:effectLst/>
                <a:latin typeface="Meiryo"/>
                <a:ea typeface="Meiryo"/>
                <a:cs typeface="Meiryo"/>
              </a:rPr>
            </a:br>
            <a:r>
              <a:rPr lang="en-GB" dirty="0"/>
              <a:t>Background</a:t>
            </a:r>
          </a:p>
        </p:txBody>
      </p:sp>
      <p:sp>
        <p:nvSpPr>
          <p:cNvPr id="23" name="Freeform: Shape 22">
            <a:extLst>
              <a:ext uri="{FF2B5EF4-FFF2-40B4-BE49-F238E27FC236}">
                <a16:creationId xmlns:a16="http://schemas.microsoft.com/office/drawing/2014/main" id="{338E15C2-FFE3-4AD9-B8E8-4B895DB2E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87256" y="0"/>
            <a:ext cx="3404592" cy="2880968"/>
          </a:xfrm>
          <a:custGeom>
            <a:avLst/>
            <a:gdLst>
              <a:gd name="connsiteX0" fmla="*/ 30625 w 3404592"/>
              <a:gd name="connsiteY0" fmla="*/ 0 h 2880968"/>
              <a:gd name="connsiteX1" fmla="*/ 3404591 w 3404592"/>
              <a:gd name="connsiteY1" fmla="*/ 0 h 2880968"/>
              <a:gd name="connsiteX2" fmla="*/ 3404592 w 3404592"/>
              <a:gd name="connsiteY2" fmla="*/ 2363677 h 2880968"/>
              <a:gd name="connsiteX3" fmla="*/ 3368234 w 3404592"/>
              <a:gd name="connsiteY3" fmla="*/ 2400463 h 2880968"/>
              <a:gd name="connsiteX4" fmla="*/ 2673169 w 3404592"/>
              <a:gd name="connsiteY4" fmla="*/ 2691710 h 2880968"/>
              <a:gd name="connsiteX5" fmla="*/ 2383908 w 3404592"/>
              <a:gd name="connsiteY5" fmla="*/ 2766733 h 2880968"/>
              <a:gd name="connsiteX6" fmla="*/ 580011 w 3404592"/>
              <a:gd name="connsiteY6" fmla="*/ 2455996 h 2880968"/>
              <a:gd name="connsiteX7" fmla="*/ 103935 w 3404592"/>
              <a:gd name="connsiteY7" fmla="*/ 1224395 h 2880968"/>
              <a:gd name="connsiteX8" fmla="*/ 76737 w 3404592"/>
              <a:gd name="connsiteY8" fmla="*/ 1040246 h 2880968"/>
              <a:gd name="connsiteX9" fmla="*/ 6986 w 3404592"/>
              <a:gd name="connsiteY9" fmla="*/ 142569 h 288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04592" h="2880968">
                <a:moveTo>
                  <a:pt x="30625" y="0"/>
                </a:moveTo>
                <a:lnTo>
                  <a:pt x="3404591" y="0"/>
                </a:lnTo>
                <a:lnTo>
                  <a:pt x="3404592" y="2363677"/>
                </a:lnTo>
                <a:lnTo>
                  <a:pt x="3368234" y="2400463"/>
                </a:lnTo>
                <a:cubicBezTo>
                  <a:pt x="3196560" y="2556781"/>
                  <a:pt x="3007578" y="2609148"/>
                  <a:pt x="2673169" y="2691710"/>
                </a:cubicBezTo>
                <a:cubicBezTo>
                  <a:pt x="2580978" y="2714454"/>
                  <a:pt x="2485617" y="2738008"/>
                  <a:pt x="2383908" y="2766733"/>
                </a:cubicBezTo>
                <a:cubicBezTo>
                  <a:pt x="1606788" y="2986132"/>
                  <a:pt x="1067300" y="2893177"/>
                  <a:pt x="580011" y="2455996"/>
                </a:cubicBezTo>
                <a:cubicBezTo>
                  <a:pt x="260201" y="2169073"/>
                  <a:pt x="183906" y="1782048"/>
                  <a:pt x="103935" y="1224395"/>
                </a:cubicBezTo>
                <a:cubicBezTo>
                  <a:pt x="95007" y="1162089"/>
                  <a:pt x="85753" y="1100145"/>
                  <a:pt x="76737" y="1040246"/>
                </a:cubicBezTo>
                <a:cubicBezTo>
                  <a:pt x="28042" y="715402"/>
                  <a:pt x="-17905" y="408591"/>
                  <a:pt x="6986" y="142569"/>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5" name="Freeform: Shape 24">
            <a:extLst>
              <a:ext uri="{FF2B5EF4-FFF2-40B4-BE49-F238E27FC236}">
                <a16:creationId xmlns:a16="http://schemas.microsoft.com/office/drawing/2014/main" id="{A45FD7F6-BF7B-4588-AE38-90035891A1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11772" y="0"/>
            <a:ext cx="3580076" cy="3029264"/>
          </a:xfrm>
          <a:custGeom>
            <a:avLst/>
            <a:gdLst>
              <a:gd name="connsiteX0" fmla="*/ 19381 w 3580076"/>
              <a:gd name="connsiteY0" fmla="*/ 0 h 3029264"/>
              <a:gd name="connsiteX1" fmla="*/ 3580076 w 3580076"/>
              <a:gd name="connsiteY1" fmla="*/ 0 h 3029264"/>
              <a:gd name="connsiteX2" fmla="*/ 3580076 w 3580076"/>
              <a:gd name="connsiteY2" fmla="*/ 2559343 h 3029264"/>
              <a:gd name="connsiteX3" fmla="*/ 3556258 w 3580076"/>
              <a:gd name="connsiteY3" fmla="*/ 2578706 h 3029264"/>
              <a:gd name="connsiteX4" fmla="*/ 2887450 w 3580076"/>
              <a:gd name="connsiteY4" fmla="*/ 2826324 h 3029264"/>
              <a:gd name="connsiteX5" fmla="*/ 2575407 w 3580076"/>
              <a:gd name="connsiteY5" fmla="*/ 2906908 h 3029264"/>
              <a:gd name="connsiteX6" fmla="*/ 628491 w 3580076"/>
              <a:gd name="connsiteY6" fmla="*/ 2569492 h 3029264"/>
              <a:gd name="connsiteX7" fmla="*/ 113276 w 3580076"/>
              <a:gd name="connsiteY7" fmla="*/ 1240251 h 3029264"/>
              <a:gd name="connsiteX8" fmla="*/ 83702 w 3580076"/>
              <a:gd name="connsiteY8" fmla="*/ 1041556 h 3029264"/>
              <a:gd name="connsiteX9" fmla="*/ 7347 w 3580076"/>
              <a:gd name="connsiteY9" fmla="*/ 73049 h 3029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0076" h="3029264">
                <a:moveTo>
                  <a:pt x="19381" y="0"/>
                </a:moveTo>
                <a:lnTo>
                  <a:pt x="3580076" y="0"/>
                </a:lnTo>
                <a:lnTo>
                  <a:pt x="3580076" y="2559343"/>
                </a:lnTo>
                <a:lnTo>
                  <a:pt x="3556258" y="2578706"/>
                </a:lnTo>
                <a:cubicBezTo>
                  <a:pt x="3390615" y="2698133"/>
                  <a:pt x="3196665" y="2750327"/>
                  <a:pt x="2887450" y="2826324"/>
                </a:cubicBezTo>
                <a:cubicBezTo>
                  <a:pt x="2787996" y="2850747"/>
                  <a:pt x="2685123" y="2876042"/>
                  <a:pt x="2575407" y="2906908"/>
                </a:cubicBezTo>
                <a:cubicBezTo>
                  <a:pt x="1737105" y="3142655"/>
                  <a:pt x="1154843" y="3041718"/>
                  <a:pt x="628491" y="2569492"/>
                </a:cubicBezTo>
                <a:cubicBezTo>
                  <a:pt x="283045" y="2259569"/>
                  <a:pt x="200247" y="1841949"/>
                  <a:pt x="113276" y="1240251"/>
                </a:cubicBezTo>
                <a:cubicBezTo>
                  <a:pt x="103566" y="1173024"/>
                  <a:pt x="93505" y="1106186"/>
                  <a:pt x="83702" y="1041556"/>
                </a:cubicBezTo>
                <a:cubicBezTo>
                  <a:pt x="30763" y="691052"/>
                  <a:pt x="-19190" y="360006"/>
                  <a:pt x="7347" y="73049"/>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7" name="Freeform: Shape 26">
            <a:extLst>
              <a:ext uri="{FF2B5EF4-FFF2-40B4-BE49-F238E27FC236}">
                <a16:creationId xmlns:a16="http://schemas.microsoft.com/office/drawing/2014/main" id="{CA287970-7F13-4D1F-AF7F-E0B649F25A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97970" y="0"/>
            <a:ext cx="3293877" cy="2743212"/>
          </a:xfrm>
          <a:custGeom>
            <a:avLst/>
            <a:gdLst>
              <a:gd name="connsiteX0" fmla="*/ 37772 w 3293877"/>
              <a:gd name="connsiteY0" fmla="*/ 0 h 2743212"/>
              <a:gd name="connsiteX1" fmla="*/ 3293877 w 3293877"/>
              <a:gd name="connsiteY1" fmla="*/ 0 h 2743212"/>
              <a:gd name="connsiteX2" fmla="*/ 3293877 w 3293877"/>
              <a:gd name="connsiteY2" fmla="*/ 2133887 h 2743212"/>
              <a:gd name="connsiteX3" fmla="*/ 3222757 w 3293877"/>
              <a:gd name="connsiteY3" fmla="*/ 2223039 h 2743212"/>
              <a:gd name="connsiteX4" fmla="*/ 2503136 w 3293877"/>
              <a:gd name="connsiteY4" fmla="*/ 2565392 h 2743212"/>
              <a:gd name="connsiteX5" fmla="*/ 2232111 w 3293877"/>
              <a:gd name="connsiteY5" fmla="*/ 2635826 h 2743212"/>
              <a:gd name="connsiteX6" fmla="*/ 542319 w 3293877"/>
              <a:gd name="connsiteY6" fmla="*/ 2345567 h 2743212"/>
              <a:gd name="connsiteX7" fmla="*/ 96920 w 3293877"/>
              <a:gd name="connsiteY7" fmla="*/ 1191868 h 2743212"/>
              <a:gd name="connsiteX8" fmla="*/ 71529 w 3293877"/>
              <a:gd name="connsiteY8" fmla="*/ 1019346 h 2743212"/>
              <a:gd name="connsiteX9" fmla="*/ 6623 w 3293877"/>
              <a:gd name="connsiteY9" fmla="*/ 178315 h 2743212"/>
              <a:gd name="connsiteX10" fmla="*/ 34833 w 3293877"/>
              <a:gd name="connsiteY10" fmla="*/ 8680 h 2743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93877" h="2743212">
                <a:moveTo>
                  <a:pt x="37772" y="0"/>
                </a:moveTo>
                <a:lnTo>
                  <a:pt x="3293877" y="0"/>
                </a:lnTo>
                <a:lnTo>
                  <a:pt x="3293877" y="2133887"/>
                </a:lnTo>
                <a:lnTo>
                  <a:pt x="3222757" y="2223039"/>
                </a:lnTo>
                <a:cubicBezTo>
                  <a:pt x="3041339" y="2425251"/>
                  <a:pt x="2861221" y="2476800"/>
                  <a:pt x="2503136" y="2565392"/>
                </a:cubicBezTo>
                <a:cubicBezTo>
                  <a:pt x="2416757" y="2586746"/>
                  <a:pt x="2327408" y="2608861"/>
                  <a:pt x="2232111" y="2635826"/>
                </a:cubicBezTo>
                <a:cubicBezTo>
                  <a:pt x="1503976" y="2841768"/>
                  <a:pt x="998612" y="2754939"/>
                  <a:pt x="542319" y="2345567"/>
                </a:cubicBezTo>
                <a:cubicBezTo>
                  <a:pt x="242852" y="2076894"/>
                  <a:pt x="171565" y="1714314"/>
                  <a:pt x="96920" y="1191868"/>
                </a:cubicBezTo>
                <a:cubicBezTo>
                  <a:pt x="88586" y="1133496"/>
                  <a:pt x="79946" y="1075462"/>
                  <a:pt x="71529" y="1019346"/>
                </a:cubicBezTo>
                <a:cubicBezTo>
                  <a:pt x="26070" y="715012"/>
                  <a:pt x="-16826" y="427572"/>
                  <a:pt x="6623" y="178315"/>
                </a:cubicBezTo>
                <a:cubicBezTo>
                  <a:pt x="12226" y="118742"/>
                  <a:pt x="21526" y="62431"/>
                  <a:pt x="34833" y="8680"/>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pic>
        <p:nvPicPr>
          <p:cNvPr id="4" name="Picture 3">
            <a:extLst>
              <a:ext uri="{FF2B5EF4-FFF2-40B4-BE49-F238E27FC236}">
                <a16:creationId xmlns:a16="http://schemas.microsoft.com/office/drawing/2014/main" id="{4C7D984D-5C0F-6B6A-F580-B26598457EC2}"/>
              </a:ext>
            </a:extLst>
          </p:cNvPr>
          <p:cNvPicPr>
            <a:picLocks noChangeAspect="1"/>
          </p:cNvPicPr>
          <p:nvPr/>
        </p:nvPicPr>
        <p:blipFill rotWithShape="1">
          <a:blip r:embed="rId3"/>
          <a:srcRect l="1024" r="30212" b="-2"/>
          <a:stretch/>
        </p:blipFill>
        <p:spPr>
          <a:xfrm>
            <a:off x="7750449" y="69239"/>
            <a:ext cx="4352745" cy="1920405"/>
          </a:xfrm>
          <a:custGeom>
            <a:avLst/>
            <a:gdLst/>
            <a:ahLst/>
            <a:cxnLst/>
            <a:rect l="l" t="t" r="r" b="b"/>
            <a:pathLst>
              <a:path w="3093269" h="2530405">
                <a:moveTo>
                  <a:pt x="60381" y="0"/>
                </a:moveTo>
                <a:lnTo>
                  <a:pt x="3093269" y="0"/>
                </a:lnTo>
                <a:lnTo>
                  <a:pt x="3093269" y="1760938"/>
                </a:lnTo>
                <a:lnTo>
                  <a:pt x="3091357" y="1764934"/>
                </a:lnTo>
                <a:cubicBezTo>
                  <a:pt x="3032651" y="1871844"/>
                  <a:pt x="2962668" y="1970741"/>
                  <a:pt x="2881807" y="2060870"/>
                </a:cubicBezTo>
                <a:cubicBezTo>
                  <a:pt x="2718935" y="2242410"/>
                  <a:pt x="2557541" y="2288971"/>
                  <a:pt x="2236713" y="2369092"/>
                </a:cubicBezTo>
                <a:cubicBezTo>
                  <a:pt x="2159321" y="2388405"/>
                  <a:pt x="2079268" y="2408405"/>
                  <a:pt x="1993879" y="2432762"/>
                </a:cubicBezTo>
                <a:cubicBezTo>
                  <a:pt x="1341447" y="2618793"/>
                  <a:pt x="889107" y="2542063"/>
                  <a:pt x="481384" y="2176267"/>
                </a:cubicBezTo>
                <a:cubicBezTo>
                  <a:pt x="213794" y="1936193"/>
                  <a:pt x="150722" y="1611509"/>
                  <a:pt x="84978" y="1143609"/>
                </a:cubicBezTo>
                <a:cubicBezTo>
                  <a:pt x="77638" y="1091332"/>
                  <a:pt x="70023" y="1039358"/>
                  <a:pt x="62604" y="989101"/>
                </a:cubicBezTo>
                <a:cubicBezTo>
                  <a:pt x="22537" y="716545"/>
                  <a:pt x="-15270" y="459119"/>
                  <a:pt x="6250" y="235762"/>
                </a:cubicBezTo>
                <a:cubicBezTo>
                  <a:pt x="11393" y="182380"/>
                  <a:pt x="19838" y="131912"/>
                  <a:pt x="31866" y="83728"/>
                </a:cubicBezTo>
                <a:close/>
              </a:path>
            </a:pathLst>
          </a:custGeom>
        </p:spPr>
      </p:pic>
      <p:sp>
        <p:nvSpPr>
          <p:cNvPr id="29" name="Freeform: Shape 28">
            <a:extLst>
              <a:ext uri="{FF2B5EF4-FFF2-40B4-BE49-F238E27FC236}">
                <a16:creationId xmlns:a16="http://schemas.microsoft.com/office/drawing/2014/main" id="{F03296FF-275D-4B43-B5B2-F04190E05E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32156" y="3297832"/>
            <a:ext cx="5959692" cy="3560169"/>
          </a:xfrm>
          <a:custGeom>
            <a:avLst/>
            <a:gdLst>
              <a:gd name="connsiteX0" fmla="*/ 3008109 w 5959692"/>
              <a:gd name="connsiteY0" fmla="*/ 42 h 3560169"/>
              <a:gd name="connsiteX1" fmla="*/ 4702247 w 5959692"/>
              <a:gd name="connsiteY1" fmla="*/ 626282 h 3560169"/>
              <a:gd name="connsiteX2" fmla="*/ 5069411 w 5959692"/>
              <a:gd name="connsiteY2" fmla="*/ 865826 h 3560169"/>
              <a:gd name="connsiteX3" fmla="*/ 5895906 w 5959692"/>
              <a:gd name="connsiteY3" fmla="*/ 1594994 h 3560169"/>
              <a:gd name="connsiteX4" fmla="*/ 5959691 w 5959692"/>
              <a:gd name="connsiteY4" fmla="*/ 1728783 h 3560169"/>
              <a:gd name="connsiteX5" fmla="*/ 5959692 w 5959692"/>
              <a:gd name="connsiteY5" fmla="*/ 3560169 h 3560169"/>
              <a:gd name="connsiteX6" fmla="*/ 635 w 5959692"/>
              <a:gd name="connsiteY6" fmla="*/ 3560169 h 3560169"/>
              <a:gd name="connsiteX7" fmla="*/ 0 w 5959692"/>
              <a:gd name="connsiteY7" fmla="*/ 3534810 h 3560169"/>
              <a:gd name="connsiteX8" fmla="*/ 56896 w 5959692"/>
              <a:gd name="connsiteY8" fmla="*/ 3142342 h 3560169"/>
              <a:gd name="connsiteX9" fmla="*/ 605568 w 5959692"/>
              <a:gd name="connsiteY9" fmla="*/ 1932853 h 3560169"/>
              <a:gd name="connsiteX10" fmla="*/ 736162 w 5959692"/>
              <a:gd name="connsiteY10" fmla="*/ 1690788 h 3560169"/>
              <a:gd name="connsiteX11" fmla="*/ 2021319 w 5959692"/>
              <a:gd name="connsiteY11" fmla="*/ 209863 h 3560169"/>
              <a:gd name="connsiteX12" fmla="*/ 3008109 w 5959692"/>
              <a:gd name="connsiteY12" fmla="*/ 42 h 3560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59692" h="3560169">
                <a:moveTo>
                  <a:pt x="3008109" y="42"/>
                </a:moveTo>
                <a:cubicBezTo>
                  <a:pt x="3549058" y="3372"/>
                  <a:pt x="4091345" y="208628"/>
                  <a:pt x="4702247" y="626282"/>
                </a:cubicBezTo>
                <a:cubicBezTo>
                  <a:pt x="4830168" y="713755"/>
                  <a:pt x="4951806" y="791097"/>
                  <a:pt x="5069411" y="865826"/>
                </a:cubicBezTo>
                <a:cubicBezTo>
                  <a:pt x="5495976" y="1136988"/>
                  <a:pt x="5734167" y="1298128"/>
                  <a:pt x="5895906" y="1594994"/>
                </a:cubicBezTo>
                <a:lnTo>
                  <a:pt x="5959691" y="1728783"/>
                </a:lnTo>
                <a:lnTo>
                  <a:pt x="5959692" y="3560169"/>
                </a:lnTo>
                <a:lnTo>
                  <a:pt x="635" y="3560169"/>
                </a:lnTo>
                <a:lnTo>
                  <a:pt x="0" y="3534810"/>
                </a:lnTo>
                <a:cubicBezTo>
                  <a:pt x="2402" y="3407978"/>
                  <a:pt x="21463" y="3278501"/>
                  <a:pt x="56896" y="3142342"/>
                </a:cubicBezTo>
                <a:cubicBezTo>
                  <a:pt x="155720" y="2762537"/>
                  <a:pt x="374193" y="2359525"/>
                  <a:pt x="605568" y="1932853"/>
                </a:cubicBezTo>
                <a:cubicBezTo>
                  <a:pt x="648282" y="1854194"/>
                  <a:pt x="692359" y="1772817"/>
                  <a:pt x="736162" y="1690788"/>
                </a:cubicBezTo>
                <a:cubicBezTo>
                  <a:pt x="1128289" y="956620"/>
                  <a:pt x="1429537" y="456850"/>
                  <a:pt x="2021319" y="209863"/>
                </a:cubicBezTo>
                <a:cubicBezTo>
                  <a:pt x="2359453" y="68739"/>
                  <a:pt x="2683541" y="-1956"/>
                  <a:pt x="3008109" y="42"/>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31" name="Freeform: Shape 30">
            <a:extLst>
              <a:ext uri="{FF2B5EF4-FFF2-40B4-BE49-F238E27FC236}">
                <a16:creationId xmlns:a16="http://schemas.microsoft.com/office/drawing/2014/main" id="{CE2CF453-4871-4F22-8746-957F757DAA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50493" y="3105611"/>
            <a:ext cx="6141507" cy="3752389"/>
          </a:xfrm>
          <a:custGeom>
            <a:avLst/>
            <a:gdLst>
              <a:gd name="connsiteX0" fmla="*/ 3215595 w 6141507"/>
              <a:gd name="connsiteY0" fmla="*/ 37 h 3752389"/>
              <a:gd name="connsiteX1" fmla="*/ 5025810 w 6141507"/>
              <a:gd name="connsiteY1" fmla="*/ 667544 h 3752389"/>
              <a:gd name="connsiteX2" fmla="*/ 5418068 w 6141507"/>
              <a:gd name="connsiteY2" fmla="*/ 923043 h 3752389"/>
              <a:gd name="connsiteX3" fmla="*/ 6130109 w 6141507"/>
              <a:gd name="connsiteY3" fmla="*/ 1458777 h 3752389"/>
              <a:gd name="connsiteX4" fmla="*/ 6141506 w 6141507"/>
              <a:gd name="connsiteY4" fmla="*/ 1473047 h 3752389"/>
              <a:gd name="connsiteX5" fmla="*/ 6141507 w 6141507"/>
              <a:gd name="connsiteY5" fmla="*/ 3752389 h 3752389"/>
              <a:gd name="connsiteX6" fmla="*/ 0 w 6141507"/>
              <a:gd name="connsiteY6" fmla="*/ 3752389 h 3752389"/>
              <a:gd name="connsiteX7" fmla="*/ 7127 w 6141507"/>
              <a:gd name="connsiteY7" fmla="*/ 3638865 h 3752389"/>
              <a:gd name="connsiteX8" fmla="*/ 59603 w 6141507"/>
              <a:gd name="connsiteY8" fmla="*/ 3356358 h 3752389"/>
              <a:gd name="connsiteX9" fmla="*/ 646726 w 6141507"/>
              <a:gd name="connsiteY9" fmla="*/ 2064848 h 3752389"/>
              <a:gd name="connsiteX10" fmla="*/ 786444 w 6141507"/>
              <a:gd name="connsiteY10" fmla="*/ 1806355 h 3752389"/>
              <a:gd name="connsiteX11" fmla="*/ 2160845 w 6141507"/>
              <a:gd name="connsiteY11" fmla="*/ 224629 h 3752389"/>
              <a:gd name="connsiteX12" fmla="*/ 3215595 w 6141507"/>
              <a:gd name="connsiteY12" fmla="*/ 37 h 3752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41507" h="3752389">
                <a:moveTo>
                  <a:pt x="3215595" y="37"/>
                </a:moveTo>
                <a:cubicBezTo>
                  <a:pt x="3793727" y="3265"/>
                  <a:pt x="4373168" y="222053"/>
                  <a:pt x="5025810" y="667544"/>
                </a:cubicBezTo>
                <a:cubicBezTo>
                  <a:pt x="5162471" y="760846"/>
                  <a:pt x="5292423" y="843339"/>
                  <a:pt x="5418068" y="923043"/>
                </a:cubicBezTo>
                <a:cubicBezTo>
                  <a:pt x="5743584" y="1129628"/>
                  <a:pt x="5966418" y="1276344"/>
                  <a:pt x="6130109" y="1458777"/>
                </a:cubicBezTo>
                <a:lnTo>
                  <a:pt x="6141506" y="1473047"/>
                </a:lnTo>
                <a:lnTo>
                  <a:pt x="6141507" y="3752389"/>
                </a:lnTo>
                <a:lnTo>
                  <a:pt x="0" y="3752389"/>
                </a:lnTo>
                <a:lnTo>
                  <a:pt x="7127" y="3638865"/>
                </a:lnTo>
                <a:cubicBezTo>
                  <a:pt x="16780" y="3547020"/>
                  <a:pt x="34303" y="3453276"/>
                  <a:pt x="59603" y="3356358"/>
                </a:cubicBezTo>
                <a:cubicBezTo>
                  <a:pt x="165452" y="2950843"/>
                  <a:pt x="399187" y="2520480"/>
                  <a:pt x="646726" y="2064848"/>
                </a:cubicBezTo>
                <a:cubicBezTo>
                  <a:pt x="692424" y="1980851"/>
                  <a:pt x="739580" y="1893951"/>
                  <a:pt x="786444" y="1806355"/>
                </a:cubicBezTo>
                <a:cubicBezTo>
                  <a:pt x="1205972" y="1022363"/>
                  <a:pt x="1528233" y="488656"/>
                  <a:pt x="2160845" y="224629"/>
                </a:cubicBezTo>
                <a:cubicBezTo>
                  <a:pt x="2522310" y="73767"/>
                  <a:pt x="2868717" y="-1899"/>
                  <a:pt x="3215595" y="37"/>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33" name="Freeform: Shape 32">
            <a:extLst>
              <a:ext uri="{FF2B5EF4-FFF2-40B4-BE49-F238E27FC236}">
                <a16:creationId xmlns:a16="http://schemas.microsoft.com/office/drawing/2014/main" id="{3705B420-CA19-4291-B5C3-B6AA919686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814" y="3406834"/>
            <a:ext cx="5724034" cy="3451167"/>
          </a:xfrm>
          <a:custGeom>
            <a:avLst/>
            <a:gdLst>
              <a:gd name="connsiteX0" fmla="*/ 2808622 w 5724034"/>
              <a:gd name="connsiteY0" fmla="*/ 207 h 3451167"/>
              <a:gd name="connsiteX1" fmla="*/ 4400004 w 5724034"/>
              <a:gd name="connsiteY1" fmla="*/ 607462 h 3451167"/>
              <a:gd name="connsiteX2" fmla="*/ 4745277 w 5724034"/>
              <a:gd name="connsiteY2" fmla="*/ 837612 h 3451167"/>
              <a:gd name="connsiteX3" fmla="*/ 5584627 w 5724034"/>
              <a:gd name="connsiteY3" fmla="*/ 1665805 h 3451167"/>
              <a:gd name="connsiteX4" fmla="*/ 5682689 w 5724034"/>
              <a:gd name="connsiteY4" fmla="*/ 1947596 h 3451167"/>
              <a:gd name="connsiteX5" fmla="*/ 5724034 w 5724034"/>
              <a:gd name="connsiteY5" fmla="*/ 2133764 h 3451167"/>
              <a:gd name="connsiteX6" fmla="*/ 5724034 w 5724034"/>
              <a:gd name="connsiteY6" fmla="*/ 3254784 h 3451167"/>
              <a:gd name="connsiteX7" fmla="*/ 5682668 w 5724034"/>
              <a:gd name="connsiteY7" fmla="*/ 3451167 h 3451167"/>
              <a:gd name="connsiteX8" fmla="*/ 3398 w 5724034"/>
              <a:gd name="connsiteY8" fmla="*/ 3451167 h 3451167"/>
              <a:gd name="connsiteX9" fmla="*/ 0 w 5724034"/>
              <a:gd name="connsiteY9" fmla="*/ 3332475 h 3451167"/>
              <a:gd name="connsiteX10" fmla="*/ 51930 w 5724034"/>
              <a:gd name="connsiteY10" fmla="*/ 2960389 h 3451167"/>
              <a:gd name="connsiteX11" fmla="*/ 562146 w 5724034"/>
              <a:gd name="connsiteY11" fmla="*/ 1816544 h 3451167"/>
              <a:gd name="connsiteX12" fmla="*/ 683754 w 5724034"/>
              <a:gd name="connsiteY12" fmla="*/ 1587775 h 3451167"/>
              <a:gd name="connsiteX13" fmla="*/ 1883792 w 5724034"/>
              <a:gd name="connsiteY13" fmla="*/ 191878 h 3451167"/>
              <a:gd name="connsiteX14" fmla="*/ 2808622 w 5724034"/>
              <a:gd name="connsiteY14" fmla="*/ 207 h 3451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24034" h="3451167">
                <a:moveTo>
                  <a:pt x="2808622" y="207"/>
                </a:moveTo>
                <a:cubicBezTo>
                  <a:pt x="3316039" y="7471"/>
                  <a:pt x="3825452" y="206405"/>
                  <a:pt x="4400004" y="607462"/>
                </a:cubicBezTo>
                <a:cubicBezTo>
                  <a:pt x="4520314" y="691458"/>
                  <a:pt x="4634691" y="765791"/>
                  <a:pt x="4745277" y="837612"/>
                </a:cubicBezTo>
                <a:cubicBezTo>
                  <a:pt x="5203686" y="1135457"/>
                  <a:pt x="5430786" y="1295036"/>
                  <a:pt x="5584627" y="1665805"/>
                </a:cubicBezTo>
                <a:cubicBezTo>
                  <a:pt x="5622816" y="1757843"/>
                  <a:pt x="5655511" y="1851832"/>
                  <a:pt x="5682689" y="1947596"/>
                </a:cubicBezTo>
                <a:lnTo>
                  <a:pt x="5724034" y="2133764"/>
                </a:lnTo>
                <a:lnTo>
                  <a:pt x="5724034" y="3254784"/>
                </a:lnTo>
                <a:lnTo>
                  <a:pt x="5682668" y="3451167"/>
                </a:lnTo>
                <a:lnTo>
                  <a:pt x="3398" y="3451167"/>
                </a:lnTo>
                <a:lnTo>
                  <a:pt x="0" y="3332475"/>
                </a:lnTo>
                <a:cubicBezTo>
                  <a:pt x="1789" y="3212109"/>
                  <a:pt x="19193" y="3089357"/>
                  <a:pt x="51930" y="2960389"/>
                </a:cubicBezTo>
                <a:cubicBezTo>
                  <a:pt x="143234" y="2600640"/>
                  <a:pt x="346682" y="2219774"/>
                  <a:pt x="562146" y="1816544"/>
                </a:cubicBezTo>
                <a:cubicBezTo>
                  <a:pt x="601922" y="1742209"/>
                  <a:pt x="642967" y="1665303"/>
                  <a:pt x="683754" y="1587775"/>
                </a:cubicBezTo>
                <a:cubicBezTo>
                  <a:pt x="1048876" y="893902"/>
                  <a:pt x="1329611" y="421821"/>
                  <a:pt x="1883792" y="191878"/>
                </a:cubicBezTo>
                <a:cubicBezTo>
                  <a:pt x="2200442" y="60492"/>
                  <a:pt x="2504173" y="-4151"/>
                  <a:pt x="2808622" y="207"/>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3" name="Content Placeholder 2">
            <a:extLst>
              <a:ext uri="{FF2B5EF4-FFF2-40B4-BE49-F238E27FC236}">
                <a16:creationId xmlns:a16="http://schemas.microsoft.com/office/drawing/2014/main" id="{909628E7-F576-F5E8-AC7A-D71203EC9320}"/>
              </a:ext>
            </a:extLst>
          </p:cNvPr>
          <p:cNvSpPr>
            <a:spLocks noGrp="1"/>
          </p:cNvSpPr>
          <p:nvPr>
            <p:ph idx="1"/>
          </p:nvPr>
        </p:nvSpPr>
        <p:spPr>
          <a:xfrm>
            <a:off x="165001" y="1862286"/>
            <a:ext cx="4350555" cy="3752388"/>
          </a:xfrm>
        </p:spPr>
        <p:txBody>
          <a:bodyPr>
            <a:normAutofit fontScale="92500" lnSpcReduction="10000"/>
          </a:bodyPr>
          <a:lstStyle/>
          <a:p>
            <a:pPr>
              <a:lnSpc>
                <a:spcPct val="130000"/>
              </a:lnSpc>
            </a:pPr>
            <a:r>
              <a:rPr lang="cy" sz="1400" b="1" dirty="0">
                <a:solidFill>
                  <a:srgbClr val="404040"/>
                </a:solidFill>
                <a:latin typeface="Meiryo"/>
                <a:ea typeface="Meiryo"/>
                <a:cs typeface="Meiryo"/>
              </a:rPr>
              <a:t>Gogledd Cymru Gyda’n Gilydd.</a:t>
            </a:r>
          </a:p>
          <a:p>
            <a:pPr>
              <a:lnSpc>
                <a:spcPct val="130000"/>
              </a:lnSpc>
            </a:pPr>
            <a:r>
              <a:rPr lang="cy" sz="1400" dirty="0">
                <a:solidFill>
                  <a:srgbClr val="404040"/>
                </a:solidFill>
                <a:latin typeface="Meiryo"/>
                <a:ea typeface="Meiryo"/>
                <a:cs typeface="Meiryo"/>
              </a:rPr>
              <a:t>Integreiddio rhanbarthol. Wedi’i ariannu tan 2027.</a:t>
            </a:r>
          </a:p>
          <a:p>
            <a:pPr>
              <a:lnSpc>
                <a:spcPct val="130000"/>
              </a:lnSpc>
            </a:pPr>
            <a:r>
              <a:rPr lang="cy" sz="1400" dirty="0">
                <a:solidFill>
                  <a:srgbClr val="404040"/>
                </a:solidFill>
                <a:latin typeface="Meiryo"/>
                <a:ea typeface="Meiryo"/>
                <a:cs typeface="Meiryo"/>
              </a:rPr>
              <a:t>Arloesi a chyflawni prosiectau a fydd yn elwa o gael eu darparu'n rhanbarthol. </a:t>
            </a:r>
          </a:p>
          <a:p>
            <a:pPr marL="171450" indent="-171450">
              <a:lnSpc>
                <a:spcPct val="130000"/>
              </a:lnSpc>
              <a:buFont typeface="Arial" panose="020B0604020202020204" pitchFamily="34" charset="0"/>
              <a:buChar char="•"/>
            </a:pPr>
            <a:r>
              <a:rPr lang="cy" sz="1400" dirty="0">
                <a:solidFill>
                  <a:srgbClr val="404040"/>
                </a:solidFill>
                <a:latin typeface="Meiryo"/>
                <a:ea typeface="Meiryo"/>
                <a:cs typeface="Meiryo"/>
              </a:rPr>
              <a:t>Technoleg</a:t>
            </a:r>
          </a:p>
          <a:p>
            <a:pPr marL="171450" indent="-171450">
              <a:lnSpc>
                <a:spcPct val="130000"/>
              </a:lnSpc>
              <a:buFont typeface="Arial" panose="020B0604020202020204" pitchFamily="34" charset="0"/>
              <a:buChar char="•"/>
            </a:pPr>
            <a:r>
              <a:rPr lang="cy" sz="1400" dirty="0">
                <a:solidFill>
                  <a:srgbClr val="404040"/>
                </a:solidFill>
                <a:latin typeface="Meiryo"/>
                <a:ea typeface="Meiryo"/>
                <a:cs typeface="Meiryo"/>
              </a:rPr>
              <a:t>Llety</a:t>
            </a:r>
          </a:p>
          <a:p>
            <a:pPr marL="171450" indent="-171450">
              <a:lnSpc>
                <a:spcPct val="130000"/>
              </a:lnSpc>
              <a:buFont typeface="Arial" panose="020B0604020202020204" pitchFamily="34" charset="0"/>
              <a:buChar char="•"/>
            </a:pPr>
            <a:r>
              <a:rPr lang="cy" sz="1400" dirty="0">
                <a:solidFill>
                  <a:srgbClr val="404040"/>
                </a:solidFill>
                <a:latin typeface="Meiryo"/>
                <a:ea typeface="Meiryo"/>
                <a:cs typeface="Meiryo"/>
              </a:rPr>
              <a:t>Iechyd</a:t>
            </a:r>
          </a:p>
          <a:p>
            <a:pPr marL="171450" indent="-171450">
              <a:lnSpc>
                <a:spcPct val="130000"/>
              </a:lnSpc>
              <a:buFont typeface="Arial" panose="020B0604020202020204" pitchFamily="34" charset="0"/>
              <a:buChar char="•"/>
            </a:pPr>
            <a:r>
              <a:rPr lang="cy" sz="1400" dirty="0">
                <a:solidFill>
                  <a:srgbClr val="404040"/>
                </a:solidFill>
                <a:latin typeface="Meiryo"/>
                <a:ea typeface="Meiryo"/>
                <a:cs typeface="Meiryo"/>
              </a:rPr>
              <a:t>Newid cymunedol a diwylliannol</a:t>
            </a:r>
          </a:p>
          <a:p>
            <a:pPr marL="171450" indent="-171450">
              <a:lnSpc>
                <a:spcPct val="130000"/>
              </a:lnSpc>
              <a:buFont typeface="Arial" panose="020B0604020202020204" pitchFamily="34" charset="0"/>
              <a:buChar char="•"/>
            </a:pPr>
            <a:r>
              <a:rPr lang="cy" sz="1400" dirty="0">
                <a:solidFill>
                  <a:srgbClr val="404040"/>
                </a:solidFill>
                <a:latin typeface="Meiryo"/>
                <a:ea typeface="Meiryo"/>
                <a:cs typeface="Meiryo"/>
              </a:rPr>
              <a:t>Plant a phobl ifanc</a:t>
            </a:r>
          </a:p>
          <a:p>
            <a:pPr marL="171450" indent="-171450">
              <a:lnSpc>
                <a:spcPct val="130000"/>
              </a:lnSpc>
              <a:buFont typeface="Arial" panose="020B0604020202020204" pitchFamily="34" charset="0"/>
              <a:buChar char="•"/>
            </a:pPr>
            <a:r>
              <a:rPr lang="cy" sz="1400" dirty="0">
                <a:solidFill>
                  <a:srgbClr val="404040"/>
                </a:solidFill>
                <a:latin typeface="Meiryo"/>
                <a:ea typeface="Meiryo"/>
                <a:cs typeface="Meiryo"/>
              </a:rPr>
              <a:t>Cyflogaeth</a:t>
            </a:r>
          </a:p>
          <a:p>
            <a:pPr marL="171450" indent="-171450">
              <a:lnSpc>
                <a:spcPct val="130000"/>
              </a:lnSpc>
              <a:buFont typeface="Arial" panose="020B0604020202020204" pitchFamily="34" charset="0"/>
              <a:buChar char="•"/>
            </a:pPr>
            <a:endParaRPr lang="en-GB" sz="1100" dirty="0"/>
          </a:p>
        </p:txBody>
      </p:sp>
      <p:pic>
        <p:nvPicPr>
          <p:cNvPr id="5" name="Picture 4">
            <a:extLst>
              <a:ext uri="{FF2B5EF4-FFF2-40B4-BE49-F238E27FC236}">
                <a16:creationId xmlns:a16="http://schemas.microsoft.com/office/drawing/2014/main" id="{11105F9B-F864-CB18-7A23-ADDD12E05009}"/>
              </a:ext>
            </a:extLst>
          </p:cNvPr>
          <p:cNvPicPr>
            <a:picLocks noChangeAspect="1"/>
          </p:cNvPicPr>
          <p:nvPr/>
        </p:nvPicPr>
        <p:blipFill rotWithShape="1">
          <a:blip r:embed="rId4">
            <a:extLst>
              <a:ext uri="{28A0092B-C50C-407E-A947-70E740481C1C}">
                <a14:useLocalDpi xmlns:a14="http://schemas.microsoft.com/office/drawing/2010/main" val="0"/>
              </a:ext>
            </a:extLst>
          </a:blip>
          <a:srcRect r="10109"/>
          <a:stretch/>
        </p:blipFill>
        <p:spPr>
          <a:xfrm>
            <a:off x="8072800" y="4521666"/>
            <a:ext cx="3769042" cy="2327060"/>
          </a:xfrm>
          <a:custGeom>
            <a:avLst/>
            <a:gdLst/>
            <a:ahLst/>
            <a:cxnLst/>
            <a:rect l="l" t="t" r="r" b="b"/>
            <a:pathLst>
              <a:path w="5185262" h="3201454">
                <a:moveTo>
                  <a:pt x="2395657" y="533"/>
                </a:moveTo>
                <a:cubicBezTo>
                  <a:pt x="2853132" y="-10568"/>
                  <a:pt x="3320085" y="151875"/>
                  <a:pt x="3853824" y="495130"/>
                </a:cubicBezTo>
                <a:cubicBezTo>
                  <a:pt x="3965587" y="567021"/>
                  <a:pt x="4071620" y="630367"/>
                  <a:pt x="4174137" y="691568"/>
                </a:cubicBezTo>
                <a:cubicBezTo>
                  <a:pt x="4599096" y="945381"/>
                  <a:pt x="4810106" y="1082014"/>
                  <a:pt x="4963571" y="1412493"/>
                </a:cubicBezTo>
                <a:cubicBezTo>
                  <a:pt x="5115952" y="1740640"/>
                  <a:pt x="5190392" y="2100122"/>
                  <a:pt x="5184988" y="2480884"/>
                </a:cubicBezTo>
                <a:cubicBezTo>
                  <a:pt x="5182321" y="2667133"/>
                  <a:pt x="5160907" y="2854257"/>
                  <a:pt x="5121020" y="3040915"/>
                </a:cubicBezTo>
                <a:lnTo>
                  <a:pt x="5078712" y="3201454"/>
                </a:lnTo>
                <a:lnTo>
                  <a:pt x="5755" y="3201454"/>
                </a:lnTo>
                <a:lnTo>
                  <a:pt x="0" y="3006621"/>
                </a:lnTo>
                <a:cubicBezTo>
                  <a:pt x="4041" y="2932436"/>
                  <a:pt x="14231" y="2856537"/>
                  <a:pt x="30450" y="2777898"/>
                </a:cubicBezTo>
                <a:cubicBezTo>
                  <a:pt x="98304" y="2448859"/>
                  <a:pt x="266355" y="2096783"/>
                  <a:pt x="444335" y="1724033"/>
                </a:cubicBezTo>
                <a:cubicBezTo>
                  <a:pt x="477196" y="1655314"/>
                  <a:pt x="511097" y="1584223"/>
                  <a:pt x="544740" y="1512578"/>
                </a:cubicBezTo>
                <a:cubicBezTo>
                  <a:pt x="845919" y="871350"/>
                  <a:pt x="1079952" y="433962"/>
                  <a:pt x="1570060" y="206371"/>
                </a:cubicBezTo>
                <a:cubicBezTo>
                  <a:pt x="1850099" y="76329"/>
                  <a:pt x="2121172" y="7193"/>
                  <a:pt x="2395657" y="533"/>
                </a:cubicBezTo>
                <a:close/>
              </a:path>
            </a:pathLst>
          </a:custGeom>
        </p:spPr>
      </p:pic>
      <p:sp>
        <p:nvSpPr>
          <p:cNvPr id="6" name="Content Placeholder 2">
            <a:extLst>
              <a:ext uri="{FF2B5EF4-FFF2-40B4-BE49-F238E27FC236}">
                <a16:creationId xmlns:a16="http://schemas.microsoft.com/office/drawing/2014/main" id="{CEE921F8-6A94-AA87-E4E5-A0B715D76A4D}"/>
              </a:ext>
            </a:extLst>
          </p:cNvPr>
          <p:cNvSpPr txBox="1">
            <a:spLocks/>
          </p:cNvSpPr>
          <p:nvPr/>
        </p:nvSpPr>
        <p:spPr>
          <a:xfrm>
            <a:off x="5300463" y="1761688"/>
            <a:ext cx="5651763" cy="3847133"/>
          </a:xfrm>
          <a:prstGeom prst="rect">
            <a:avLst/>
          </a:prstGeom>
        </p:spPr>
        <p:txBody>
          <a:bodyPr vert="horz" lIns="109728" tIns="109728" rIns="109728" bIns="91440" rtlCol="0">
            <a:normAutofit/>
          </a:bodyPr>
          <a:lstStyle>
            <a:lvl1pPr marL="0" indent="0" algn="l" defTabSz="914400" rtl="0" eaLnBrk="1" latinLnBrk="0" hangingPunct="1">
              <a:lnSpc>
                <a:spcPct val="140000"/>
              </a:lnSpc>
              <a:spcBef>
                <a:spcPts val="930"/>
              </a:spcBef>
              <a:buFont typeface="Corbel" panose="020B0503020204020204" pitchFamily="34" charset="0"/>
              <a:buNone/>
              <a:defRPr sz="1800" b="0"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a:lstStyle>
          <a:p>
            <a:pPr>
              <a:lnSpc>
                <a:spcPct val="130000"/>
              </a:lnSpc>
            </a:pPr>
            <a:endParaRPr lang="cy" sz="1100" dirty="0">
              <a:solidFill>
                <a:srgbClr val="404040"/>
              </a:solidFill>
              <a:latin typeface="Meiryo"/>
              <a:ea typeface="Meiryo"/>
              <a:cs typeface="Meiryo"/>
            </a:endParaRPr>
          </a:p>
        </p:txBody>
      </p:sp>
      <p:sp>
        <p:nvSpPr>
          <p:cNvPr id="7" name="TextBox 6">
            <a:extLst>
              <a:ext uri="{FF2B5EF4-FFF2-40B4-BE49-F238E27FC236}">
                <a16:creationId xmlns:a16="http://schemas.microsoft.com/office/drawing/2014/main" id="{146737CE-661C-1B83-6EDA-4DD4E93E8DE4}"/>
              </a:ext>
            </a:extLst>
          </p:cNvPr>
          <p:cNvSpPr txBox="1"/>
          <p:nvPr/>
        </p:nvSpPr>
        <p:spPr>
          <a:xfrm>
            <a:off x="5138463" y="2002481"/>
            <a:ext cx="3273778" cy="3437095"/>
          </a:xfrm>
          <a:prstGeom prst="rect">
            <a:avLst/>
          </a:prstGeom>
          <a:noFill/>
        </p:spPr>
        <p:txBody>
          <a:bodyPr wrap="square" rtlCol="0">
            <a:spAutoFit/>
          </a:bodyPr>
          <a:lstStyle/>
          <a:p>
            <a:pPr>
              <a:lnSpc>
                <a:spcPct val="130000"/>
              </a:lnSpc>
            </a:pPr>
            <a:r>
              <a:rPr lang="en-GB" sz="1400" b="1" dirty="0"/>
              <a:t>North Wales Together.</a:t>
            </a:r>
          </a:p>
          <a:p>
            <a:pPr>
              <a:lnSpc>
                <a:spcPct val="130000"/>
              </a:lnSpc>
            </a:pPr>
            <a:r>
              <a:rPr lang="en-GB" sz="1400" dirty="0"/>
              <a:t>Regional integration. Funded to 2027.</a:t>
            </a:r>
          </a:p>
          <a:p>
            <a:pPr>
              <a:lnSpc>
                <a:spcPct val="130000"/>
              </a:lnSpc>
            </a:pPr>
            <a:r>
              <a:rPr lang="en-GB" sz="1400" dirty="0"/>
              <a:t>Innovation and delivery of projects that will benefit from being delivered regionally. </a:t>
            </a:r>
          </a:p>
          <a:p>
            <a:pPr marL="171450" indent="-171450">
              <a:lnSpc>
                <a:spcPct val="130000"/>
              </a:lnSpc>
              <a:buFont typeface="Arial" panose="020B0604020202020204" pitchFamily="34" charset="0"/>
              <a:buChar char="•"/>
            </a:pPr>
            <a:r>
              <a:rPr lang="en-GB" sz="1400" dirty="0"/>
              <a:t>Technology</a:t>
            </a:r>
          </a:p>
          <a:p>
            <a:pPr marL="171450" indent="-171450">
              <a:lnSpc>
                <a:spcPct val="130000"/>
              </a:lnSpc>
              <a:buFont typeface="Arial" panose="020B0604020202020204" pitchFamily="34" charset="0"/>
              <a:buChar char="•"/>
            </a:pPr>
            <a:r>
              <a:rPr lang="en-GB" sz="1400" dirty="0"/>
              <a:t>Accommodation</a:t>
            </a:r>
          </a:p>
          <a:p>
            <a:pPr marL="171450" indent="-171450">
              <a:lnSpc>
                <a:spcPct val="130000"/>
              </a:lnSpc>
              <a:buFont typeface="Arial" panose="020B0604020202020204" pitchFamily="34" charset="0"/>
              <a:buChar char="•"/>
            </a:pPr>
            <a:r>
              <a:rPr lang="en-GB" sz="1400" dirty="0"/>
              <a:t>Health</a:t>
            </a:r>
          </a:p>
          <a:p>
            <a:pPr marL="171450" indent="-171450">
              <a:lnSpc>
                <a:spcPct val="130000"/>
              </a:lnSpc>
              <a:buFont typeface="Arial" panose="020B0604020202020204" pitchFamily="34" charset="0"/>
              <a:buChar char="•"/>
            </a:pPr>
            <a:r>
              <a:rPr lang="en-GB" sz="1400" dirty="0"/>
              <a:t>Community and culture change</a:t>
            </a:r>
          </a:p>
          <a:p>
            <a:pPr marL="171450" indent="-171450">
              <a:lnSpc>
                <a:spcPct val="130000"/>
              </a:lnSpc>
              <a:buFont typeface="Arial" panose="020B0604020202020204" pitchFamily="34" charset="0"/>
              <a:buChar char="•"/>
            </a:pPr>
            <a:r>
              <a:rPr lang="en-GB" sz="1400" dirty="0"/>
              <a:t>Children and young people</a:t>
            </a:r>
          </a:p>
          <a:p>
            <a:pPr marL="171450" indent="-171450">
              <a:lnSpc>
                <a:spcPct val="130000"/>
              </a:lnSpc>
              <a:buFont typeface="Arial" panose="020B0604020202020204" pitchFamily="34" charset="0"/>
              <a:buChar char="•"/>
            </a:pPr>
            <a:r>
              <a:rPr lang="en-GB" sz="1400" dirty="0"/>
              <a:t>Employment</a:t>
            </a:r>
          </a:p>
        </p:txBody>
      </p:sp>
    </p:spTree>
    <p:extLst>
      <p:ext uri="{BB962C8B-B14F-4D97-AF65-F5344CB8AC3E}">
        <p14:creationId xmlns:p14="http://schemas.microsoft.com/office/powerpoint/2010/main" val="21265959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D5FBB81-B61B-416A-8F5D-A8DDF62530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5" name="Picture 4">
            <a:extLst>
              <a:ext uri="{FF2B5EF4-FFF2-40B4-BE49-F238E27FC236}">
                <a16:creationId xmlns:a16="http://schemas.microsoft.com/office/drawing/2014/main" id="{11105F9B-F864-CB18-7A23-ADDD12E05009}"/>
              </a:ext>
            </a:extLst>
          </p:cNvPr>
          <p:cNvPicPr>
            <a:picLocks noChangeAspect="1"/>
          </p:cNvPicPr>
          <p:nvPr/>
        </p:nvPicPr>
        <p:blipFill rotWithShape="1">
          <a:blip r:embed="rId3">
            <a:extLst>
              <a:ext uri="{28A0092B-C50C-407E-A947-70E740481C1C}">
                <a14:useLocalDpi xmlns:a14="http://schemas.microsoft.com/office/drawing/2010/main" val="0"/>
              </a:ext>
            </a:extLst>
          </a:blip>
          <a:srcRect l="9194" r="30103"/>
          <a:stretch/>
        </p:blipFill>
        <p:spPr>
          <a:xfrm>
            <a:off x="5878210" y="0"/>
            <a:ext cx="6422774" cy="6971253"/>
          </a:xfrm>
          <a:custGeom>
            <a:avLst/>
            <a:gdLst/>
            <a:ahLst/>
            <a:cxnLst/>
            <a:rect l="l" t="t" r="r" b="b"/>
            <a:pathLst>
              <a:path w="7500882" h="6857999">
                <a:moveTo>
                  <a:pt x="898230" y="0"/>
                </a:moveTo>
                <a:lnTo>
                  <a:pt x="7500882" y="0"/>
                </a:lnTo>
                <a:lnTo>
                  <a:pt x="7500882" y="6857999"/>
                </a:lnTo>
                <a:lnTo>
                  <a:pt x="0" y="6857999"/>
                </a:lnTo>
                <a:lnTo>
                  <a:pt x="114106" y="6780598"/>
                </a:lnTo>
                <a:cubicBezTo>
                  <a:pt x="291579" y="6653107"/>
                  <a:pt x="465794" y="6515396"/>
                  <a:pt x="641619" y="6374813"/>
                </a:cubicBezTo>
                <a:cubicBezTo>
                  <a:pt x="1607125" y="5602838"/>
                  <a:pt x="2555378" y="4969130"/>
                  <a:pt x="2555378" y="3621655"/>
                </a:cubicBezTo>
                <a:cubicBezTo>
                  <a:pt x="2555378" y="2093191"/>
                  <a:pt x="1969579" y="754640"/>
                  <a:pt x="920818" y="14996"/>
                </a:cubicBezTo>
                <a:close/>
              </a:path>
            </a:pathLst>
          </a:custGeom>
        </p:spPr>
      </p:pic>
      <p:sp>
        <p:nvSpPr>
          <p:cNvPr id="12" name="Freeform: Shape 11">
            <a:extLst>
              <a:ext uri="{FF2B5EF4-FFF2-40B4-BE49-F238E27FC236}">
                <a16:creationId xmlns:a16="http://schemas.microsoft.com/office/drawing/2014/main" id="{40C0D7D4-D83D-4C58-87D1-955F0A9173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476051" cy="6858000"/>
          </a:xfrm>
          <a:custGeom>
            <a:avLst/>
            <a:gdLst>
              <a:gd name="connsiteX0" fmla="*/ 0 w 7476051"/>
              <a:gd name="connsiteY0" fmla="*/ 0 h 6858000"/>
              <a:gd name="connsiteX1" fmla="*/ 5853028 w 7476051"/>
              <a:gd name="connsiteY1" fmla="*/ 0 h 6858000"/>
              <a:gd name="connsiteX2" fmla="*/ 5875152 w 7476051"/>
              <a:gd name="connsiteY2" fmla="*/ 14997 h 6858000"/>
              <a:gd name="connsiteX3" fmla="*/ 7476051 w 7476051"/>
              <a:gd name="connsiteY3" fmla="*/ 3621656 h 6858000"/>
              <a:gd name="connsiteX4" fmla="*/ 5601702 w 7476051"/>
              <a:gd name="connsiteY4" fmla="*/ 6374814 h 6858000"/>
              <a:gd name="connsiteX5" fmla="*/ 5085053 w 7476051"/>
              <a:gd name="connsiteY5" fmla="*/ 6780599 h 6858000"/>
              <a:gd name="connsiteX6" fmla="*/ 4973297 w 7476051"/>
              <a:gd name="connsiteY6" fmla="*/ 6858000 h 6858000"/>
              <a:gd name="connsiteX7" fmla="*/ 0 w 7476051"/>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76051" h="6858000">
                <a:moveTo>
                  <a:pt x="0" y="0"/>
                </a:moveTo>
                <a:lnTo>
                  <a:pt x="5853028" y="0"/>
                </a:lnTo>
                <a:lnTo>
                  <a:pt x="5875152" y="14997"/>
                </a:lnTo>
                <a:cubicBezTo>
                  <a:pt x="6902315" y="754641"/>
                  <a:pt x="7476051" y="2093192"/>
                  <a:pt x="7476051" y="3621656"/>
                </a:cubicBezTo>
                <a:cubicBezTo>
                  <a:pt x="7476051" y="4969131"/>
                  <a:pt x="6547326" y="5602839"/>
                  <a:pt x="5601702" y="6374814"/>
                </a:cubicBezTo>
                <a:cubicBezTo>
                  <a:pt x="5429499" y="6515397"/>
                  <a:pt x="5258871" y="6653108"/>
                  <a:pt x="5085053" y="6780599"/>
                </a:cubicBezTo>
                <a:lnTo>
                  <a:pt x="4973297"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useBgFill="1">
        <p:nvSpPr>
          <p:cNvPr id="14" name="Freeform: Shape 13">
            <a:extLst>
              <a:ext uri="{FF2B5EF4-FFF2-40B4-BE49-F238E27FC236}">
                <a16:creationId xmlns:a16="http://schemas.microsoft.com/office/drawing/2014/main" id="{0BA56A81-C9DD-4EBA-9E13-32FFB51CFD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7307402" cy="6858000"/>
          </a:xfrm>
          <a:custGeom>
            <a:avLst/>
            <a:gdLst>
              <a:gd name="connsiteX0" fmla="*/ 0 w 7097265"/>
              <a:gd name="connsiteY0" fmla="*/ 0 h 6858000"/>
              <a:gd name="connsiteX1" fmla="*/ 5474242 w 7097265"/>
              <a:gd name="connsiteY1" fmla="*/ 0 h 6858000"/>
              <a:gd name="connsiteX2" fmla="*/ 5496366 w 7097265"/>
              <a:gd name="connsiteY2" fmla="*/ 14997 h 6858000"/>
              <a:gd name="connsiteX3" fmla="*/ 7097265 w 7097265"/>
              <a:gd name="connsiteY3" fmla="*/ 3621656 h 6858000"/>
              <a:gd name="connsiteX4" fmla="*/ 5222916 w 7097265"/>
              <a:gd name="connsiteY4" fmla="*/ 6374814 h 6858000"/>
              <a:gd name="connsiteX5" fmla="*/ 4706267 w 7097265"/>
              <a:gd name="connsiteY5" fmla="*/ 6780599 h 6858000"/>
              <a:gd name="connsiteX6" fmla="*/ 4594511 w 7097265"/>
              <a:gd name="connsiteY6" fmla="*/ 6858000 h 6858000"/>
              <a:gd name="connsiteX7" fmla="*/ 0 w 7097265"/>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97265" h="6858000">
                <a:moveTo>
                  <a:pt x="0" y="0"/>
                </a:moveTo>
                <a:lnTo>
                  <a:pt x="5474242" y="0"/>
                </a:lnTo>
                <a:lnTo>
                  <a:pt x="5496366" y="14997"/>
                </a:lnTo>
                <a:cubicBezTo>
                  <a:pt x="6523529" y="754641"/>
                  <a:pt x="7097265" y="2093192"/>
                  <a:pt x="7097265" y="3621656"/>
                </a:cubicBezTo>
                <a:cubicBezTo>
                  <a:pt x="7097265" y="4969131"/>
                  <a:pt x="6168540" y="5602839"/>
                  <a:pt x="5222916" y="6374814"/>
                </a:cubicBezTo>
                <a:cubicBezTo>
                  <a:pt x="5050713" y="6515397"/>
                  <a:pt x="4880085" y="6653108"/>
                  <a:pt x="4706267" y="6780599"/>
                </a:cubicBezTo>
                <a:lnTo>
                  <a:pt x="4594511"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6" name="Freeform: Shape 15">
            <a:extLst>
              <a:ext uri="{FF2B5EF4-FFF2-40B4-BE49-F238E27FC236}">
                <a16:creationId xmlns:a16="http://schemas.microsoft.com/office/drawing/2014/main" id="{15F9A324-404E-4C5D-AFF0-C5D0D84182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9034" y="-1"/>
            <a:ext cx="2535264" cy="6858001"/>
          </a:xfrm>
          <a:custGeom>
            <a:avLst/>
            <a:gdLst>
              <a:gd name="connsiteX0" fmla="*/ 1218585 w 2535264"/>
              <a:gd name="connsiteY0" fmla="*/ 0 h 6858001"/>
              <a:gd name="connsiteX1" fmla="*/ 1236561 w 2535264"/>
              <a:gd name="connsiteY1" fmla="*/ 0 h 6858001"/>
              <a:gd name="connsiteX2" fmla="*/ 1264452 w 2535264"/>
              <a:gd name="connsiteY2" fmla="*/ 24550 h 6858001"/>
              <a:gd name="connsiteX3" fmla="*/ 2528121 w 2535264"/>
              <a:gd name="connsiteY3" fmla="*/ 3710502 h 6858001"/>
              <a:gd name="connsiteX4" fmla="*/ 492890 w 2535264"/>
              <a:gd name="connsiteY4" fmla="*/ 6507511 h 6858001"/>
              <a:gd name="connsiteX5" fmla="*/ 221418 w 2535264"/>
              <a:gd name="connsiteY5" fmla="*/ 6713387 h 6858001"/>
              <a:gd name="connsiteX6" fmla="*/ 20100 w 2535264"/>
              <a:gd name="connsiteY6" fmla="*/ 6858001 h 6858001"/>
              <a:gd name="connsiteX7" fmla="*/ 0 w 2535264"/>
              <a:gd name="connsiteY7" fmla="*/ 6858001 h 6858001"/>
              <a:gd name="connsiteX8" fmla="*/ 202488 w 2535264"/>
              <a:gd name="connsiteY8" fmla="*/ 6712547 h 6858001"/>
              <a:gd name="connsiteX9" fmla="*/ 473961 w 2535264"/>
              <a:gd name="connsiteY9" fmla="*/ 6506670 h 6858001"/>
              <a:gd name="connsiteX10" fmla="*/ 2509192 w 2535264"/>
              <a:gd name="connsiteY10" fmla="*/ 3709662 h 6858001"/>
              <a:gd name="connsiteX11" fmla="*/ 1245521 w 2535264"/>
              <a:gd name="connsiteY11" fmla="*/ 23708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5264" h="6858001">
                <a:moveTo>
                  <a:pt x="1218585" y="0"/>
                </a:moveTo>
                <a:lnTo>
                  <a:pt x="1236561" y="0"/>
                </a:lnTo>
                <a:lnTo>
                  <a:pt x="1264452" y="24550"/>
                </a:lnTo>
                <a:cubicBezTo>
                  <a:pt x="2149109" y="863108"/>
                  <a:pt x="2598329" y="2210814"/>
                  <a:pt x="2528121" y="3710502"/>
                </a:cubicBezTo>
                <a:cubicBezTo>
                  <a:pt x="2462100" y="5120751"/>
                  <a:pt x="1489450" y="5742158"/>
                  <a:pt x="492890" y="6507511"/>
                </a:cubicBezTo>
                <a:cubicBezTo>
                  <a:pt x="402151" y="6577199"/>
                  <a:pt x="311847" y="6646154"/>
                  <a:pt x="221418" y="6713387"/>
                </a:cubicBezTo>
                <a:lnTo>
                  <a:pt x="20100" y="6858001"/>
                </a:lnTo>
                <a:lnTo>
                  <a:pt x="0" y="6858001"/>
                </a:lnTo>
                <a:lnTo>
                  <a:pt x="202488" y="6712547"/>
                </a:lnTo>
                <a:cubicBezTo>
                  <a:pt x="292917" y="6645314"/>
                  <a:pt x="383222" y="6576359"/>
                  <a:pt x="473961" y="6506670"/>
                </a:cubicBezTo>
                <a:cubicBezTo>
                  <a:pt x="1470520" y="5741317"/>
                  <a:pt x="2443170" y="5119911"/>
                  <a:pt x="2509192" y="3709662"/>
                </a:cubicBezTo>
                <a:cubicBezTo>
                  <a:pt x="2579400" y="2209973"/>
                  <a:pt x="2130178" y="862268"/>
                  <a:pt x="1245521" y="23708"/>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 name="Title 1">
            <a:extLst>
              <a:ext uri="{FF2B5EF4-FFF2-40B4-BE49-F238E27FC236}">
                <a16:creationId xmlns:a16="http://schemas.microsoft.com/office/drawing/2014/main" id="{0A851FA7-4661-DABE-014D-C47DB097A656}"/>
              </a:ext>
            </a:extLst>
          </p:cNvPr>
          <p:cNvSpPr>
            <a:spLocks noGrp="1"/>
          </p:cNvSpPr>
          <p:nvPr>
            <p:ph type="title"/>
          </p:nvPr>
        </p:nvSpPr>
        <p:spPr>
          <a:xfrm>
            <a:off x="992518" y="442913"/>
            <a:ext cx="4780129" cy="765102"/>
          </a:xfrm>
        </p:spPr>
        <p:txBody>
          <a:bodyPr anchor="b">
            <a:normAutofit/>
          </a:bodyPr>
          <a:lstStyle/>
          <a:p>
            <a:r>
              <a:rPr lang="en-GB" sz="1600" dirty="0"/>
              <a:t>Model </a:t>
            </a:r>
            <a:r>
              <a:rPr lang="en-GB" sz="1600" dirty="0" err="1"/>
              <a:t>Gofal</a:t>
            </a:r>
            <a:r>
              <a:rPr lang="en-GB" sz="1600" dirty="0"/>
              <a:t>/Model of Care</a:t>
            </a:r>
          </a:p>
        </p:txBody>
      </p:sp>
      <p:sp>
        <p:nvSpPr>
          <p:cNvPr id="3" name="Content Placeholder 2">
            <a:extLst>
              <a:ext uri="{FF2B5EF4-FFF2-40B4-BE49-F238E27FC236}">
                <a16:creationId xmlns:a16="http://schemas.microsoft.com/office/drawing/2014/main" id="{909628E7-F576-F5E8-AC7A-D71203EC9320}"/>
              </a:ext>
            </a:extLst>
          </p:cNvPr>
          <p:cNvSpPr>
            <a:spLocks noGrp="1"/>
          </p:cNvSpPr>
          <p:nvPr>
            <p:ph idx="1"/>
          </p:nvPr>
        </p:nvSpPr>
        <p:spPr>
          <a:xfrm>
            <a:off x="109289" y="1943873"/>
            <a:ext cx="5368525" cy="3651250"/>
          </a:xfrm>
        </p:spPr>
        <p:txBody>
          <a:bodyPr>
            <a:normAutofit/>
          </a:bodyPr>
          <a:lstStyle/>
          <a:p>
            <a:pPr>
              <a:lnSpc>
                <a:spcPct val="130000"/>
              </a:lnSpc>
            </a:pPr>
            <a:r>
              <a:rPr lang="cy" b="1" dirty="0">
                <a:solidFill>
                  <a:srgbClr val="404040"/>
                </a:solidFill>
                <a:latin typeface="Meiryo"/>
                <a:ea typeface="Meiryo"/>
                <a:cs typeface="Meiryo"/>
              </a:rPr>
              <a:t>Model gofal llety.</a:t>
            </a:r>
          </a:p>
          <a:p>
            <a:pPr marL="285750" indent="-285750">
              <a:lnSpc>
                <a:spcPct val="130000"/>
              </a:lnSpc>
              <a:buFont typeface="Arial" panose="020B0604020202020204" pitchFamily="34" charset="0"/>
              <a:buChar char="•"/>
            </a:pPr>
            <a:r>
              <a:rPr lang="cy" dirty="0">
                <a:solidFill>
                  <a:srgbClr val="404040"/>
                </a:solidFill>
                <a:latin typeface="Meiryo"/>
                <a:ea typeface="Meiryo"/>
                <a:cs typeface="Meiryo"/>
              </a:rPr>
              <a:t>Llety</a:t>
            </a:r>
          </a:p>
          <a:p>
            <a:pPr marL="285750" indent="-285750">
              <a:lnSpc>
                <a:spcPct val="130000"/>
              </a:lnSpc>
              <a:buFont typeface="Arial" panose="020B0604020202020204" pitchFamily="34" charset="0"/>
              <a:buChar char="•"/>
            </a:pPr>
            <a:r>
              <a:rPr lang="cy" dirty="0">
                <a:solidFill>
                  <a:srgbClr val="404040"/>
                </a:solidFill>
                <a:latin typeface="Meiryo"/>
                <a:ea typeface="Meiryo"/>
                <a:cs typeface="Meiryo"/>
              </a:rPr>
              <a:t>Gweithlu</a:t>
            </a:r>
          </a:p>
          <a:p>
            <a:pPr marL="285750" indent="-285750">
              <a:lnSpc>
                <a:spcPct val="130000"/>
              </a:lnSpc>
              <a:buFont typeface="Arial" panose="020B0604020202020204" pitchFamily="34" charset="0"/>
              <a:buChar char="•"/>
            </a:pPr>
            <a:r>
              <a:rPr lang="cy" dirty="0">
                <a:solidFill>
                  <a:srgbClr val="404040"/>
                </a:solidFill>
                <a:latin typeface="Meiryo"/>
                <a:ea typeface="Meiryo"/>
                <a:cs typeface="Meiryo"/>
              </a:rPr>
              <a:t>Gofal canolradd. </a:t>
            </a:r>
          </a:p>
          <a:p>
            <a:pPr>
              <a:lnSpc>
                <a:spcPct val="100000"/>
              </a:lnSpc>
            </a:pPr>
            <a:endParaRPr lang="en-GB" dirty="0"/>
          </a:p>
        </p:txBody>
      </p:sp>
      <p:sp>
        <p:nvSpPr>
          <p:cNvPr id="4" name="Content Placeholder 2">
            <a:extLst>
              <a:ext uri="{FF2B5EF4-FFF2-40B4-BE49-F238E27FC236}">
                <a16:creationId xmlns:a16="http://schemas.microsoft.com/office/drawing/2014/main" id="{3E4E12B8-516F-B779-B77D-D1C1350BBC90}"/>
              </a:ext>
            </a:extLst>
          </p:cNvPr>
          <p:cNvSpPr txBox="1">
            <a:spLocks/>
          </p:cNvSpPr>
          <p:nvPr/>
        </p:nvSpPr>
        <p:spPr>
          <a:xfrm>
            <a:off x="4327404" y="1862307"/>
            <a:ext cx="3969309" cy="3651250"/>
          </a:xfrm>
          <a:prstGeom prst="rect">
            <a:avLst/>
          </a:prstGeom>
        </p:spPr>
        <p:txBody>
          <a:bodyPr vert="horz" lIns="109728" tIns="109728" rIns="109728" bIns="91440" rtlCol="0">
            <a:normAutofit/>
          </a:bodyPr>
          <a:lstStyle>
            <a:lvl1pPr marL="0" indent="0" algn="l" defTabSz="914400" rtl="0" eaLnBrk="1" latinLnBrk="0" hangingPunct="1">
              <a:lnSpc>
                <a:spcPct val="140000"/>
              </a:lnSpc>
              <a:spcBef>
                <a:spcPts val="930"/>
              </a:spcBef>
              <a:buFont typeface="Corbel" panose="020B0503020204020204" pitchFamily="34" charset="0"/>
              <a:buNone/>
              <a:defRPr sz="1800" b="0"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a:lstStyle>
          <a:p>
            <a:pPr>
              <a:lnSpc>
                <a:spcPct val="100000"/>
              </a:lnSpc>
            </a:pPr>
            <a:r>
              <a:rPr lang="en-GB" b="1" dirty="0"/>
              <a:t>Accommodation model</a:t>
            </a:r>
          </a:p>
          <a:p>
            <a:pPr>
              <a:lnSpc>
                <a:spcPct val="100000"/>
              </a:lnSpc>
            </a:pPr>
            <a:r>
              <a:rPr lang="en-GB" b="1" dirty="0"/>
              <a:t> of care.</a:t>
            </a:r>
          </a:p>
          <a:p>
            <a:pPr marL="285750" indent="-285750">
              <a:lnSpc>
                <a:spcPct val="130000"/>
              </a:lnSpc>
              <a:buFont typeface="Arial" panose="020B0604020202020204" pitchFamily="34" charset="0"/>
              <a:buChar char="•"/>
            </a:pPr>
            <a:r>
              <a:rPr lang="en-GB" dirty="0"/>
              <a:t>Accommodation</a:t>
            </a:r>
          </a:p>
          <a:p>
            <a:pPr marL="285750" indent="-285750">
              <a:lnSpc>
                <a:spcPct val="130000"/>
              </a:lnSpc>
              <a:buFont typeface="Arial" panose="020B0604020202020204" pitchFamily="34" charset="0"/>
              <a:buChar char="•"/>
            </a:pPr>
            <a:r>
              <a:rPr lang="en-GB" dirty="0"/>
              <a:t>Workforce</a:t>
            </a:r>
          </a:p>
          <a:p>
            <a:pPr marL="285750" indent="-285750">
              <a:lnSpc>
                <a:spcPct val="130000"/>
              </a:lnSpc>
              <a:buFont typeface="Arial" panose="020B0604020202020204" pitchFamily="34" charset="0"/>
              <a:buChar char="•"/>
            </a:pPr>
            <a:r>
              <a:rPr lang="en-GB" dirty="0"/>
              <a:t>Intermediate care. </a:t>
            </a:r>
          </a:p>
        </p:txBody>
      </p:sp>
    </p:spTree>
    <p:extLst>
      <p:ext uri="{BB962C8B-B14F-4D97-AF65-F5344CB8AC3E}">
        <p14:creationId xmlns:p14="http://schemas.microsoft.com/office/powerpoint/2010/main" val="14818077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9" name="Rectangle 20">
            <a:extLst>
              <a:ext uri="{FF2B5EF4-FFF2-40B4-BE49-F238E27FC236}">
                <a16:creationId xmlns:a16="http://schemas.microsoft.com/office/drawing/2014/main" id="{3D5FBB81-B61B-416A-8F5D-A8DDF62530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5" name="Picture 4" descr="A diagram of a company's company&#10;&#10;Description automatically generated">
            <a:extLst>
              <a:ext uri="{FF2B5EF4-FFF2-40B4-BE49-F238E27FC236}">
                <a16:creationId xmlns:a16="http://schemas.microsoft.com/office/drawing/2014/main" id="{54512C11-CAA6-3B10-53C2-F653877D93B5}"/>
              </a:ext>
            </a:extLst>
          </p:cNvPr>
          <p:cNvPicPr>
            <a:picLocks noChangeAspect="1"/>
          </p:cNvPicPr>
          <p:nvPr/>
        </p:nvPicPr>
        <p:blipFill rotWithShape="1">
          <a:blip r:embed="rId3">
            <a:extLst>
              <a:ext uri="{28A0092B-C50C-407E-A947-70E740481C1C}">
                <a14:useLocalDpi xmlns:a14="http://schemas.microsoft.com/office/drawing/2010/main" val="0"/>
              </a:ext>
            </a:extLst>
          </a:blip>
          <a:srcRect l="10187" r="21727" b="-1"/>
          <a:stretch/>
        </p:blipFill>
        <p:spPr>
          <a:xfrm>
            <a:off x="5033394" y="1"/>
            <a:ext cx="7158605" cy="6857999"/>
          </a:xfrm>
          <a:custGeom>
            <a:avLst/>
            <a:gdLst/>
            <a:ahLst/>
            <a:cxnLst/>
            <a:rect l="l" t="t" r="r" b="b"/>
            <a:pathLst>
              <a:path w="7500882" h="6857999">
                <a:moveTo>
                  <a:pt x="898230" y="0"/>
                </a:moveTo>
                <a:lnTo>
                  <a:pt x="7500882" y="0"/>
                </a:lnTo>
                <a:lnTo>
                  <a:pt x="7500882" y="6857999"/>
                </a:lnTo>
                <a:lnTo>
                  <a:pt x="0" y="6857999"/>
                </a:lnTo>
                <a:lnTo>
                  <a:pt x="114106" y="6780598"/>
                </a:lnTo>
                <a:cubicBezTo>
                  <a:pt x="291579" y="6653107"/>
                  <a:pt x="465794" y="6515396"/>
                  <a:pt x="641619" y="6374813"/>
                </a:cubicBezTo>
                <a:cubicBezTo>
                  <a:pt x="1607125" y="5602838"/>
                  <a:pt x="2555378" y="4969130"/>
                  <a:pt x="2555378" y="3621655"/>
                </a:cubicBezTo>
                <a:cubicBezTo>
                  <a:pt x="2555378" y="2093191"/>
                  <a:pt x="1969579" y="754640"/>
                  <a:pt x="920818" y="14996"/>
                </a:cubicBezTo>
                <a:close/>
              </a:path>
            </a:pathLst>
          </a:custGeom>
        </p:spPr>
      </p:pic>
      <p:sp>
        <p:nvSpPr>
          <p:cNvPr id="30" name="Freeform: Shape 22">
            <a:extLst>
              <a:ext uri="{FF2B5EF4-FFF2-40B4-BE49-F238E27FC236}">
                <a16:creationId xmlns:a16="http://schemas.microsoft.com/office/drawing/2014/main" id="{40C0D7D4-D83D-4C58-87D1-955F0A9173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476051" cy="6858000"/>
          </a:xfrm>
          <a:custGeom>
            <a:avLst/>
            <a:gdLst>
              <a:gd name="connsiteX0" fmla="*/ 0 w 7476051"/>
              <a:gd name="connsiteY0" fmla="*/ 0 h 6858000"/>
              <a:gd name="connsiteX1" fmla="*/ 5853028 w 7476051"/>
              <a:gd name="connsiteY1" fmla="*/ 0 h 6858000"/>
              <a:gd name="connsiteX2" fmla="*/ 5875152 w 7476051"/>
              <a:gd name="connsiteY2" fmla="*/ 14997 h 6858000"/>
              <a:gd name="connsiteX3" fmla="*/ 7476051 w 7476051"/>
              <a:gd name="connsiteY3" fmla="*/ 3621656 h 6858000"/>
              <a:gd name="connsiteX4" fmla="*/ 5601702 w 7476051"/>
              <a:gd name="connsiteY4" fmla="*/ 6374814 h 6858000"/>
              <a:gd name="connsiteX5" fmla="*/ 5085053 w 7476051"/>
              <a:gd name="connsiteY5" fmla="*/ 6780599 h 6858000"/>
              <a:gd name="connsiteX6" fmla="*/ 4973297 w 7476051"/>
              <a:gd name="connsiteY6" fmla="*/ 6858000 h 6858000"/>
              <a:gd name="connsiteX7" fmla="*/ 0 w 7476051"/>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76051" h="6858000">
                <a:moveTo>
                  <a:pt x="0" y="0"/>
                </a:moveTo>
                <a:lnTo>
                  <a:pt x="5853028" y="0"/>
                </a:lnTo>
                <a:lnTo>
                  <a:pt x="5875152" y="14997"/>
                </a:lnTo>
                <a:cubicBezTo>
                  <a:pt x="6902315" y="754641"/>
                  <a:pt x="7476051" y="2093192"/>
                  <a:pt x="7476051" y="3621656"/>
                </a:cubicBezTo>
                <a:cubicBezTo>
                  <a:pt x="7476051" y="4969131"/>
                  <a:pt x="6547326" y="5602839"/>
                  <a:pt x="5601702" y="6374814"/>
                </a:cubicBezTo>
                <a:cubicBezTo>
                  <a:pt x="5429499" y="6515397"/>
                  <a:pt x="5258871" y="6653108"/>
                  <a:pt x="5085053" y="6780599"/>
                </a:cubicBezTo>
                <a:lnTo>
                  <a:pt x="4973297"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useBgFill="1">
        <p:nvSpPr>
          <p:cNvPr id="31" name="Freeform: Shape 24">
            <a:extLst>
              <a:ext uri="{FF2B5EF4-FFF2-40B4-BE49-F238E27FC236}">
                <a16:creationId xmlns:a16="http://schemas.microsoft.com/office/drawing/2014/main" id="{0BA56A81-C9DD-4EBA-9E13-32FFB51CFD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7307402" cy="6858000"/>
          </a:xfrm>
          <a:custGeom>
            <a:avLst/>
            <a:gdLst>
              <a:gd name="connsiteX0" fmla="*/ 0 w 7097265"/>
              <a:gd name="connsiteY0" fmla="*/ 0 h 6858000"/>
              <a:gd name="connsiteX1" fmla="*/ 5474242 w 7097265"/>
              <a:gd name="connsiteY1" fmla="*/ 0 h 6858000"/>
              <a:gd name="connsiteX2" fmla="*/ 5496366 w 7097265"/>
              <a:gd name="connsiteY2" fmla="*/ 14997 h 6858000"/>
              <a:gd name="connsiteX3" fmla="*/ 7097265 w 7097265"/>
              <a:gd name="connsiteY3" fmla="*/ 3621656 h 6858000"/>
              <a:gd name="connsiteX4" fmla="*/ 5222916 w 7097265"/>
              <a:gd name="connsiteY4" fmla="*/ 6374814 h 6858000"/>
              <a:gd name="connsiteX5" fmla="*/ 4706267 w 7097265"/>
              <a:gd name="connsiteY5" fmla="*/ 6780599 h 6858000"/>
              <a:gd name="connsiteX6" fmla="*/ 4594511 w 7097265"/>
              <a:gd name="connsiteY6" fmla="*/ 6858000 h 6858000"/>
              <a:gd name="connsiteX7" fmla="*/ 0 w 7097265"/>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97265" h="6858000">
                <a:moveTo>
                  <a:pt x="0" y="0"/>
                </a:moveTo>
                <a:lnTo>
                  <a:pt x="5474242" y="0"/>
                </a:lnTo>
                <a:lnTo>
                  <a:pt x="5496366" y="14997"/>
                </a:lnTo>
                <a:cubicBezTo>
                  <a:pt x="6523529" y="754641"/>
                  <a:pt x="7097265" y="2093192"/>
                  <a:pt x="7097265" y="3621656"/>
                </a:cubicBezTo>
                <a:cubicBezTo>
                  <a:pt x="7097265" y="4969131"/>
                  <a:pt x="6168540" y="5602839"/>
                  <a:pt x="5222916" y="6374814"/>
                </a:cubicBezTo>
                <a:cubicBezTo>
                  <a:pt x="5050713" y="6515397"/>
                  <a:pt x="4880085" y="6653108"/>
                  <a:pt x="4706267" y="6780599"/>
                </a:cubicBezTo>
                <a:lnTo>
                  <a:pt x="4594511"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32" name="Freeform: Shape 26">
            <a:extLst>
              <a:ext uri="{FF2B5EF4-FFF2-40B4-BE49-F238E27FC236}">
                <a16:creationId xmlns:a16="http://schemas.microsoft.com/office/drawing/2014/main" id="{15F9A324-404E-4C5D-AFF0-C5D0D84182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9034" y="-1"/>
            <a:ext cx="2535264" cy="6858001"/>
          </a:xfrm>
          <a:custGeom>
            <a:avLst/>
            <a:gdLst>
              <a:gd name="connsiteX0" fmla="*/ 1218585 w 2535264"/>
              <a:gd name="connsiteY0" fmla="*/ 0 h 6858001"/>
              <a:gd name="connsiteX1" fmla="*/ 1236561 w 2535264"/>
              <a:gd name="connsiteY1" fmla="*/ 0 h 6858001"/>
              <a:gd name="connsiteX2" fmla="*/ 1264452 w 2535264"/>
              <a:gd name="connsiteY2" fmla="*/ 24550 h 6858001"/>
              <a:gd name="connsiteX3" fmla="*/ 2528121 w 2535264"/>
              <a:gd name="connsiteY3" fmla="*/ 3710502 h 6858001"/>
              <a:gd name="connsiteX4" fmla="*/ 492890 w 2535264"/>
              <a:gd name="connsiteY4" fmla="*/ 6507511 h 6858001"/>
              <a:gd name="connsiteX5" fmla="*/ 221418 w 2535264"/>
              <a:gd name="connsiteY5" fmla="*/ 6713387 h 6858001"/>
              <a:gd name="connsiteX6" fmla="*/ 20100 w 2535264"/>
              <a:gd name="connsiteY6" fmla="*/ 6858001 h 6858001"/>
              <a:gd name="connsiteX7" fmla="*/ 0 w 2535264"/>
              <a:gd name="connsiteY7" fmla="*/ 6858001 h 6858001"/>
              <a:gd name="connsiteX8" fmla="*/ 202488 w 2535264"/>
              <a:gd name="connsiteY8" fmla="*/ 6712547 h 6858001"/>
              <a:gd name="connsiteX9" fmla="*/ 473961 w 2535264"/>
              <a:gd name="connsiteY9" fmla="*/ 6506670 h 6858001"/>
              <a:gd name="connsiteX10" fmla="*/ 2509192 w 2535264"/>
              <a:gd name="connsiteY10" fmla="*/ 3709662 h 6858001"/>
              <a:gd name="connsiteX11" fmla="*/ 1245521 w 2535264"/>
              <a:gd name="connsiteY11" fmla="*/ 23708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5264" h="6858001">
                <a:moveTo>
                  <a:pt x="1218585" y="0"/>
                </a:moveTo>
                <a:lnTo>
                  <a:pt x="1236561" y="0"/>
                </a:lnTo>
                <a:lnTo>
                  <a:pt x="1264452" y="24550"/>
                </a:lnTo>
                <a:cubicBezTo>
                  <a:pt x="2149109" y="863108"/>
                  <a:pt x="2598329" y="2210814"/>
                  <a:pt x="2528121" y="3710502"/>
                </a:cubicBezTo>
                <a:cubicBezTo>
                  <a:pt x="2462100" y="5120751"/>
                  <a:pt x="1489450" y="5742158"/>
                  <a:pt x="492890" y="6507511"/>
                </a:cubicBezTo>
                <a:cubicBezTo>
                  <a:pt x="402151" y="6577199"/>
                  <a:pt x="311847" y="6646154"/>
                  <a:pt x="221418" y="6713387"/>
                </a:cubicBezTo>
                <a:lnTo>
                  <a:pt x="20100" y="6858001"/>
                </a:lnTo>
                <a:lnTo>
                  <a:pt x="0" y="6858001"/>
                </a:lnTo>
                <a:lnTo>
                  <a:pt x="202488" y="6712547"/>
                </a:lnTo>
                <a:cubicBezTo>
                  <a:pt x="292917" y="6645314"/>
                  <a:pt x="383222" y="6576359"/>
                  <a:pt x="473961" y="6506670"/>
                </a:cubicBezTo>
                <a:cubicBezTo>
                  <a:pt x="1470520" y="5741317"/>
                  <a:pt x="2443170" y="5119911"/>
                  <a:pt x="2509192" y="3709662"/>
                </a:cubicBezTo>
                <a:cubicBezTo>
                  <a:pt x="2579400" y="2209973"/>
                  <a:pt x="2130178" y="862268"/>
                  <a:pt x="1245521" y="23708"/>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 name="Title 1">
            <a:extLst>
              <a:ext uri="{FF2B5EF4-FFF2-40B4-BE49-F238E27FC236}">
                <a16:creationId xmlns:a16="http://schemas.microsoft.com/office/drawing/2014/main" id="{C8B546AD-38DC-907E-1C8D-8F5ED780D2F2}"/>
              </a:ext>
            </a:extLst>
          </p:cNvPr>
          <p:cNvSpPr>
            <a:spLocks noGrp="1"/>
          </p:cNvSpPr>
          <p:nvPr>
            <p:ph type="title"/>
          </p:nvPr>
        </p:nvSpPr>
        <p:spPr>
          <a:xfrm>
            <a:off x="992518" y="442913"/>
            <a:ext cx="4780129" cy="976313"/>
          </a:xfrm>
        </p:spPr>
        <p:txBody>
          <a:bodyPr anchor="b">
            <a:normAutofit/>
          </a:bodyPr>
          <a:lstStyle/>
          <a:p>
            <a:r>
              <a:rPr lang="en-GB" dirty="0"/>
              <a:t>CYC               PBS</a:t>
            </a:r>
          </a:p>
        </p:txBody>
      </p:sp>
      <p:sp>
        <p:nvSpPr>
          <p:cNvPr id="3" name="Content Placeholder 2">
            <a:extLst>
              <a:ext uri="{FF2B5EF4-FFF2-40B4-BE49-F238E27FC236}">
                <a16:creationId xmlns:a16="http://schemas.microsoft.com/office/drawing/2014/main" id="{09F5AD8E-3318-71FB-F232-752659EE5ABC}"/>
              </a:ext>
            </a:extLst>
          </p:cNvPr>
          <p:cNvSpPr>
            <a:spLocks noGrp="1"/>
          </p:cNvSpPr>
          <p:nvPr>
            <p:ph idx="1"/>
          </p:nvPr>
        </p:nvSpPr>
        <p:spPr>
          <a:xfrm>
            <a:off x="242404" y="1737430"/>
            <a:ext cx="3618396" cy="3383137"/>
          </a:xfrm>
        </p:spPr>
        <p:txBody>
          <a:bodyPr>
            <a:normAutofit fontScale="77500" lnSpcReduction="20000"/>
          </a:bodyPr>
          <a:lstStyle/>
          <a:p>
            <a:r>
              <a:rPr lang="en-GB" dirty="0"/>
              <a:t>Mae Jonathan Crabb </a:t>
            </a:r>
            <a:r>
              <a:rPr lang="en-GB" dirty="0" err="1"/>
              <a:t>yn</a:t>
            </a:r>
            <a:r>
              <a:rPr lang="en-GB" dirty="0"/>
              <a:t> </a:t>
            </a:r>
            <a:r>
              <a:rPr lang="en-GB" dirty="0" err="1"/>
              <a:t>arwain</a:t>
            </a:r>
            <a:r>
              <a:rPr lang="en-GB" dirty="0"/>
              <a:t> </a:t>
            </a:r>
            <a:r>
              <a:rPr lang="en-GB" dirty="0" err="1"/>
              <a:t>ar</a:t>
            </a:r>
            <a:r>
              <a:rPr lang="en-GB" dirty="0"/>
              <a:t> </a:t>
            </a:r>
            <a:r>
              <a:rPr lang="en-GB" dirty="0" err="1"/>
              <a:t>strategaeth</a:t>
            </a:r>
            <a:r>
              <a:rPr lang="en-GB" dirty="0"/>
              <a:t> CYC(PBS) </a:t>
            </a:r>
            <a:r>
              <a:rPr lang="en-GB" dirty="0" err="1"/>
              <a:t>ar</a:t>
            </a:r>
            <a:r>
              <a:rPr lang="en-GB" dirty="0"/>
              <a:t> </a:t>
            </a:r>
            <a:r>
              <a:rPr lang="en-GB" dirty="0" err="1"/>
              <a:t>gyfer</a:t>
            </a:r>
            <a:r>
              <a:rPr lang="en-GB" dirty="0"/>
              <a:t> y </a:t>
            </a:r>
            <a:r>
              <a:rPr lang="en-GB" dirty="0" err="1"/>
              <a:t>rhanbarth</a:t>
            </a:r>
            <a:r>
              <a:rPr lang="en-GB" dirty="0"/>
              <a:t>.</a:t>
            </a:r>
          </a:p>
          <a:p>
            <a:r>
              <a:rPr lang="en-GB" dirty="0" err="1"/>
              <a:t>Cynaladwyedd</a:t>
            </a:r>
            <a:r>
              <a:rPr lang="en-GB" dirty="0"/>
              <a:t> </a:t>
            </a:r>
            <a:r>
              <a:rPr lang="en-GB" dirty="0" err="1"/>
              <a:t>yn</a:t>
            </a:r>
            <a:r>
              <a:rPr lang="en-GB" dirty="0"/>
              <a:t> </a:t>
            </a:r>
            <a:r>
              <a:rPr lang="en-GB" dirty="0" err="1"/>
              <a:t>greiddiol</a:t>
            </a:r>
            <a:r>
              <a:rPr lang="en-GB" dirty="0"/>
              <a:t> </a:t>
            </a:r>
            <a:r>
              <a:rPr lang="en-GB" dirty="0" err="1"/>
              <a:t>iddo</a:t>
            </a:r>
            <a:r>
              <a:rPr lang="en-GB" dirty="0"/>
              <a:t>.</a:t>
            </a:r>
          </a:p>
          <a:p>
            <a:pPr marL="285750" indent="-285750">
              <a:buFont typeface="Arial" panose="020B0604020202020204" pitchFamily="34" charset="0"/>
              <a:buChar char="•"/>
            </a:pPr>
            <a:r>
              <a:rPr lang="en-GB" dirty="0" err="1"/>
              <a:t>Ariannu</a:t>
            </a:r>
            <a:r>
              <a:rPr lang="en-GB" dirty="0"/>
              <a:t> </a:t>
            </a:r>
            <a:r>
              <a:rPr lang="en-GB" dirty="0" err="1"/>
              <a:t>hyfforddiant</a:t>
            </a:r>
            <a:r>
              <a:rPr lang="en-GB" dirty="0"/>
              <a:t> PBS</a:t>
            </a:r>
          </a:p>
          <a:p>
            <a:pPr marL="285750" indent="-285750">
              <a:buFont typeface="Arial" panose="020B0604020202020204" pitchFamily="34" charset="0"/>
              <a:buChar char="•"/>
            </a:pPr>
            <a:r>
              <a:rPr lang="en-GB" dirty="0" err="1"/>
              <a:t>Datblygu</a:t>
            </a:r>
            <a:r>
              <a:rPr lang="en-GB" dirty="0"/>
              <a:t> </a:t>
            </a:r>
            <a:r>
              <a:rPr lang="en-GB" dirty="0" err="1"/>
              <a:t>cynllun</a:t>
            </a:r>
            <a:r>
              <a:rPr lang="en-GB" dirty="0"/>
              <a:t> </a:t>
            </a:r>
            <a:r>
              <a:rPr lang="en-GB" dirty="0" err="1"/>
              <a:t>gweithredu</a:t>
            </a:r>
            <a:r>
              <a:rPr lang="en-GB" dirty="0"/>
              <a:t>.</a:t>
            </a:r>
          </a:p>
          <a:p>
            <a:pPr marL="285750" indent="-285750">
              <a:buFont typeface="Arial" panose="020B0604020202020204" pitchFamily="34" charset="0"/>
              <a:buChar char="•"/>
            </a:pPr>
            <a:r>
              <a:rPr lang="en-GB" dirty="0" err="1"/>
              <a:t>Cefnogi'r</a:t>
            </a:r>
            <a:r>
              <a:rPr lang="en-GB" dirty="0"/>
              <a:t> COP </a:t>
            </a:r>
            <a:r>
              <a:rPr lang="en-GB" dirty="0" err="1"/>
              <a:t>tuag</a:t>
            </a:r>
            <a:r>
              <a:rPr lang="en-GB" dirty="0"/>
              <a:t> at </a:t>
            </a:r>
            <a:r>
              <a:rPr lang="en-GB" dirty="0" err="1"/>
              <a:t>aeddfedrwydd</a:t>
            </a:r>
            <a:r>
              <a:rPr lang="en-GB" dirty="0"/>
              <a:t>!</a:t>
            </a:r>
          </a:p>
          <a:p>
            <a:endParaRPr lang="en-GB" dirty="0"/>
          </a:p>
        </p:txBody>
      </p:sp>
      <p:sp>
        <p:nvSpPr>
          <p:cNvPr id="4" name="TextBox 3">
            <a:extLst>
              <a:ext uri="{FF2B5EF4-FFF2-40B4-BE49-F238E27FC236}">
                <a16:creationId xmlns:a16="http://schemas.microsoft.com/office/drawing/2014/main" id="{63258D9F-08EE-66E9-AC6E-D3C4725FA02E}"/>
              </a:ext>
            </a:extLst>
          </p:cNvPr>
          <p:cNvSpPr txBox="1"/>
          <p:nvPr/>
        </p:nvSpPr>
        <p:spPr>
          <a:xfrm>
            <a:off x="4300830" y="1811860"/>
            <a:ext cx="2943633" cy="3108543"/>
          </a:xfrm>
          <a:prstGeom prst="rect">
            <a:avLst/>
          </a:prstGeom>
          <a:noFill/>
        </p:spPr>
        <p:txBody>
          <a:bodyPr wrap="square" rtlCol="0">
            <a:spAutoFit/>
          </a:bodyPr>
          <a:lstStyle/>
          <a:p>
            <a:r>
              <a:rPr lang="en-GB" sz="1600" dirty="0"/>
              <a:t>Jonathan Crabb is leading on a PBS strategy for the region. </a:t>
            </a:r>
          </a:p>
          <a:p>
            <a:endParaRPr lang="en-GB" sz="1600" dirty="0"/>
          </a:p>
          <a:p>
            <a:r>
              <a:rPr lang="en-GB" sz="1600" dirty="0"/>
              <a:t>Sustainability at its core. </a:t>
            </a:r>
          </a:p>
          <a:p>
            <a:endParaRPr lang="en-GB" sz="1600" dirty="0"/>
          </a:p>
          <a:p>
            <a:pPr marL="285750" indent="-285750">
              <a:buFont typeface="Arial" panose="020B0604020202020204" pitchFamily="34" charset="0"/>
              <a:buChar char="•"/>
            </a:pPr>
            <a:r>
              <a:rPr lang="en-GB" sz="1600" dirty="0"/>
              <a:t>Funding PBS training</a:t>
            </a:r>
          </a:p>
          <a:p>
            <a:pPr marL="285750" indent="-285750">
              <a:buFont typeface="Arial" panose="020B0604020202020204" pitchFamily="34" charset="0"/>
              <a:buChar char="•"/>
            </a:pPr>
            <a:r>
              <a:rPr lang="en-GB" sz="1600" dirty="0"/>
              <a:t>Developing an implementation plan.</a:t>
            </a:r>
          </a:p>
          <a:p>
            <a:pPr marL="285750" indent="-285750">
              <a:buFont typeface="Arial" panose="020B0604020202020204" pitchFamily="34" charset="0"/>
              <a:buChar char="•"/>
            </a:pPr>
            <a:r>
              <a:rPr lang="en-GB" sz="1600" dirty="0"/>
              <a:t>Supporting the COP towards maturity</a:t>
            </a:r>
            <a:r>
              <a:rPr lang="en-GB" dirty="0"/>
              <a:t>!</a:t>
            </a:r>
          </a:p>
          <a:p>
            <a:endParaRPr lang="en-GB" dirty="0"/>
          </a:p>
        </p:txBody>
      </p:sp>
    </p:spTree>
    <p:extLst>
      <p:ext uri="{BB962C8B-B14F-4D97-AF65-F5344CB8AC3E}">
        <p14:creationId xmlns:p14="http://schemas.microsoft.com/office/powerpoint/2010/main" val="11820733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AA8EA-8ED9-959F-6B8E-02B76123D8E2}"/>
              </a:ext>
            </a:extLst>
          </p:cNvPr>
          <p:cNvSpPr>
            <a:spLocks noGrp="1"/>
          </p:cNvSpPr>
          <p:nvPr>
            <p:ph type="title"/>
          </p:nvPr>
        </p:nvSpPr>
        <p:spPr>
          <a:xfrm>
            <a:off x="1075189" y="316088"/>
            <a:ext cx="10041622" cy="1648527"/>
          </a:xfrm>
        </p:spPr>
        <p:txBody>
          <a:bodyPr>
            <a:normAutofit fontScale="90000"/>
          </a:bodyPr>
          <a:lstStyle/>
          <a:p>
            <a:pPr algn="ctr"/>
            <a:br>
              <a:rPr lang="en-GB" dirty="0"/>
            </a:br>
            <a:br>
              <a:rPr lang="en-GB" dirty="0"/>
            </a:br>
            <a:br>
              <a:rPr lang="en-GB" dirty="0"/>
            </a:br>
            <a:r>
              <a:rPr lang="cy" sz="2700" b="1" i="0" strike="noStrike" cap="none" spc="150" baseline="0" dirty="0">
                <a:solidFill>
                  <a:srgbClr val="404040"/>
                </a:solidFill>
                <a:effectLst/>
                <a:latin typeface="Meiryo"/>
                <a:ea typeface="Meiryo"/>
                <a:cs typeface="Meiryo"/>
              </a:rPr>
              <a:t>Beth yw diben posibl y rhwydwaith Cefnogi Ymddygiad Cadarnhaol? </a:t>
            </a:r>
            <a:br>
              <a:rPr lang="en-GB" sz="2700" b="1" i="0" strike="noStrike" cap="none" spc="150" baseline="0" dirty="0">
                <a:solidFill>
                  <a:srgbClr val="404040"/>
                </a:solidFill>
                <a:effectLst/>
                <a:latin typeface="Meiryo"/>
                <a:ea typeface="Meiryo"/>
                <a:cs typeface="Meiryo"/>
              </a:rPr>
            </a:br>
            <a:r>
              <a:rPr lang="en-GB" sz="2700" dirty="0"/>
              <a:t>What purpose could the PBS network serve?</a:t>
            </a:r>
          </a:p>
        </p:txBody>
      </p:sp>
      <p:pic>
        <p:nvPicPr>
          <p:cNvPr id="5" name="Picture 4">
            <a:extLst>
              <a:ext uri="{FF2B5EF4-FFF2-40B4-BE49-F238E27FC236}">
                <a16:creationId xmlns:a16="http://schemas.microsoft.com/office/drawing/2014/main" id="{C0843572-49B8-7D84-4805-02DF515967D6}"/>
              </a:ext>
            </a:extLst>
          </p:cNvPr>
          <p:cNvPicPr>
            <a:picLocks noChangeAspect="1"/>
          </p:cNvPicPr>
          <p:nvPr/>
        </p:nvPicPr>
        <p:blipFill>
          <a:blip r:embed="rId3"/>
          <a:stretch>
            <a:fillRect/>
          </a:stretch>
        </p:blipFill>
        <p:spPr>
          <a:xfrm>
            <a:off x="1622791" y="2449585"/>
            <a:ext cx="8946417" cy="4317633"/>
          </a:xfrm>
          <a:prstGeom prst="rect">
            <a:avLst/>
          </a:prstGeom>
        </p:spPr>
      </p:pic>
    </p:spTree>
    <p:extLst>
      <p:ext uri="{BB962C8B-B14F-4D97-AF65-F5344CB8AC3E}">
        <p14:creationId xmlns:p14="http://schemas.microsoft.com/office/powerpoint/2010/main" val="14332094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554C89C-373F-47FC-BB73-6842E569C3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1" name="Freeform: Shape 10">
            <a:extLst>
              <a:ext uri="{FF2B5EF4-FFF2-40B4-BE49-F238E27FC236}">
                <a16:creationId xmlns:a16="http://schemas.microsoft.com/office/drawing/2014/main" id="{FF100C7F-5272-46AB-9FC7-E66059915A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128027" cy="6858000"/>
          </a:xfrm>
          <a:custGeom>
            <a:avLst/>
            <a:gdLst>
              <a:gd name="connsiteX0" fmla="*/ 0 w 7128027"/>
              <a:gd name="connsiteY0" fmla="*/ 0 h 6858000"/>
              <a:gd name="connsiteX1" fmla="*/ 333951 w 7128027"/>
              <a:gd name="connsiteY1" fmla="*/ 0 h 6858000"/>
              <a:gd name="connsiteX2" fmla="*/ 1220030 w 7128027"/>
              <a:gd name="connsiteY2" fmla="*/ 0 h 6858000"/>
              <a:gd name="connsiteX3" fmla="*/ 1345471 w 7128027"/>
              <a:gd name="connsiteY3" fmla="*/ 0 h 6858000"/>
              <a:gd name="connsiteX4" fmla="*/ 2838612 w 7128027"/>
              <a:gd name="connsiteY4" fmla="*/ 0 h 6858000"/>
              <a:gd name="connsiteX5" fmla="*/ 5505004 w 7128027"/>
              <a:gd name="connsiteY5" fmla="*/ 0 h 6858000"/>
              <a:gd name="connsiteX6" fmla="*/ 5527128 w 7128027"/>
              <a:gd name="connsiteY6" fmla="*/ 14997 h 6858000"/>
              <a:gd name="connsiteX7" fmla="*/ 7128027 w 7128027"/>
              <a:gd name="connsiteY7" fmla="*/ 3621656 h 6858000"/>
              <a:gd name="connsiteX8" fmla="*/ 5253677 w 7128027"/>
              <a:gd name="connsiteY8" fmla="*/ 6374814 h 6858000"/>
              <a:gd name="connsiteX9" fmla="*/ 4737029 w 7128027"/>
              <a:gd name="connsiteY9" fmla="*/ 6780599 h 6858000"/>
              <a:gd name="connsiteX10" fmla="*/ 4625273 w 7128027"/>
              <a:gd name="connsiteY10" fmla="*/ 6858000 h 6858000"/>
              <a:gd name="connsiteX11" fmla="*/ 2838612 w 7128027"/>
              <a:gd name="connsiteY11" fmla="*/ 6858000 h 6858000"/>
              <a:gd name="connsiteX12" fmla="*/ 1220030 w 7128027"/>
              <a:gd name="connsiteY12" fmla="*/ 6858000 h 6858000"/>
              <a:gd name="connsiteX13" fmla="*/ 1037077 w 7128027"/>
              <a:gd name="connsiteY13" fmla="*/ 6858000 h 6858000"/>
              <a:gd name="connsiteX14" fmla="*/ 333951 w 7128027"/>
              <a:gd name="connsiteY14" fmla="*/ 6858000 h 6858000"/>
              <a:gd name="connsiteX15" fmla="*/ 0 w 7128027"/>
              <a:gd name="connsiteY1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128027" h="6858000">
                <a:moveTo>
                  <a:pt x="0" y="0"/>
                </a:moveTo>
                <a:lnTo>
                  <a:pt x="333951" y="0"/>
                </a:lnTo>
                <a:lnTo>
                  <a:pt x="1220030" y="0"/>
                </a:lnTo>
                <a:lnTo>
                  <a:pt x="1345471" y="0"/>
                </a:lnTo>
                <a:lnTo>
                  <a:pt x="2838612" y="0"/>
                </a:lnTo>
                <a:lnTo>
                  <a:pt x="5505004" y="0"/>
                </a:lnTo>
                <a:lnTo>
                  <a:pt x="5527128" y="14997"/>
                </a:lnTo>
                <a:cubicBezTo>
                  <a:pt x="6554291" y="754641"/>
                  <a:pt x="7128027" y="2093192"/>
                  <a:pt x="7128027" y="3621656"/>
                </a:cubicBezTo>
                <a:cubicBezTo>
                  <a:pt x="7128027" y="4969131"/>
                  <a:pt x="6199302" y="5602839"/>
                  <a:pt x="5253677" y="6374814"/>
                </a:cubicBezTo>
                <a:cubicBezTo>
                  <a:pt x="5081474" y="6515397"/>
                  <a:pt x="4910847" y="6653108"/>
                  <a:pt x="4737029" y="6780599"/>
                </a:cubicBezTo>
                <a:lnTo>
                  <a:pt x="4625273" y="6858000"/>
                </a:lnTo>
                <a:lnTo>
                  <a:pt x="2838612" y="6858000"/>
                </a:lnTo>
                <a:lnTo>
                  <a:pt x="1220030" y="6858000"/>
                </a:lnTo>
                <a:lnTo>
                  <a:pt x="1037077" y="6858000"/>
                </a:lnTo>
                <a:lnTo>
                  <a:pt x="333951" y="6858000"/>
                </a:lnTo>
                <a:lnTo>
                  <a:pt x="0" y="6858000"/>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Freeform: Shape 12">
            <a:extLst>
              <a:ext uri="{FF2B5EF4-FFF2-40B4-BE49-F238E27FC236}">
                <a16:creationId xmlns:a16="http://schemas.microsoft.com/office/drawing/2014/main" id="{B4FEA6D5-DF59-4E15-B19F-159D0588B0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05720"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5" name="Freeform: Shape 14">
            <a:extLst>
              <a:ext uri="{FF2B5EF4-FFF2-40B4-BE49-F238E27FC236}">
                <a16:creationId xmlns:a16="http://schemas.microsoft.com/office/drawing/2014/main" id="{36C8C9E5-F937-44A5-A519-EA719F03E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5713"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graphicFrame>
        <p:nvGraphicFramePr>
          <p:cNvPr id="5" name="Content Placeholder 2">
            <a:extLst>
              <a:ext uri="{FF2B5EF4-FFF2-40B4-BE49-F238E27FC236}">
                <a16:creationId xmlns:a16="http://schemas.microsoft.com/office/drawing/2014/main" id="{A78B1165-9AC1-5ABB-FD07-FE74250C4D62}"/>
              </a:ext>
            </a:extLst>
          </p:cNvPr>
          <p:cNvGraphicFramePr>
            <a:graphicFrameLocks noGrp="1"/>
          </p:cNvGraphicFramePr>
          <p:nvPr>
            <p:ph idx="1"/>
            <p:extLst>
              <p:ext uri="{D42A27DB-BD31-4B8C-83A1-F6EECF244321}">
                <p14:modId xmlns:p14="http://schemas.microsoft.com/office/powerpoint/2010/main" val="878503478"/>
              </p:ext>
            </p:extLst>
          </p:nvPr>
        </p:nvGraphicFramePr>
        <p:xfrm>
          <a:off x="144835" y="1511286"/>
          <a:ext cx="5814711" cy="48672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E51BA0C6-D792-1B0E-D615-043666377682}"/>
              </a:ext>
            </a:extLst>
          </p:cNvPr>
          <p:cNvSpPr>
            <a:spLocks noGrp="1"/>
          </p:cNvSpPr>
          <p:nvPr>
            <p:ph type="title"/>
          </p:nvPr>
        </p:nvSpPr>
        <p:spPr>
          <a:xfrm>
            <a:off x="696096" y="101062"/>
            <a:ext cx="11148969" cy="1410224"/>
          </a:xfrm>
        </p:spPr>
        <p:txBody>
          <a:bodyPr anchor="ctr">
            <a:normAutofit fontScale="90000"/>
          </a:bodyPr>
          <a:lstStyle/>
          <a:p>
            <a:pPr algn="ctr"/>
            <a:r>
              <a:rPr lang="cy" sz="3200" b="1" i="0" strike="noStrike" cap="none" spc="150" baseline="0" dirty="0">
                <a:solidFill>
                  <a:srgbClr val="404040"/>
                </a:solidFill>
                <a:effectLst/>
                <a:latin typeface="Meiryo"/>
                <a:ea typeface="Meiryo"/>
                <a:cs typeface="Meiryo"/>
              </a:rPr>
              <a:t>Beth mae Deallusrwydd Artiffisial yn ei ddweud?!</a:t>
            </a:r>
            <a:r>
              <a:rPr lang="en-GB" dirty="0"/>
              <a:t>What does Artificial Intelligence say?!</a:t>
            </a:r>
          </a:p>
        </p:txBody>
      </p:sp>
      <p:graphicFrame>
        <p:nvGraphicFramePr>
          <p:cNvPr id="3" name="Content Placeholder 2">
            <a:extLst>
              <a:ext uri="{FF2B5EF4-FFF2-40B4-BE49-F238E27FC236}">
                <a16:creationId xmlns:a16="http://schemas.microsoft.com/office/drawing/2014/main" id="{FE0A9179-8485-8096-9BA7-6BF9B23F32FB}"/>
              </a:ext>
            </a:extLst>
          </p:cNvPr>
          <p:cNvGraphicFramePr>
            <a:graphicFrameLocks/>
          </p:cNvGraphicFramePr>
          <p:nvPr>
            <p:extLst>
              <p:ext uri="{D42A27DB-BD31-4B8C-83A1-F6EECF244321}">
                <p14:modId xmlns:p14="http://schemas.microsoft.com/office/powerpoint/2010/main" val="1761986344"/>
              </p:ext>
            </p:extLst>
          </p:nvPr>
        </p:nvGraphicFramePr>
        <p:xfrm>
          <a:off x="5618819" y="1422131"/>
          <a:ext cx="6150086" cy="533480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0679096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181FC64-B306-4821-98E2-780662EFC4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5" name="Picture 4" descr="White puzzle with one red piece">
            <a:extLst>
              <a:ext uri="{FF2B5EF4-FFF2-40B4-BE49-F238E27FC236}">
                <a16:creationId xmlns:a16="http://schemas.microsoft.com/office/drawing/2014/main" id="{E66FE1ED-E3B1-99F9-2A4C-A2CA21AD3495}"/>
              </a:ext>
            </a:extLst>
          </p:cNvPr>
          <p:cNvPicPr>
            <a:picLocks noChangeAspect="1"/>
          </p:cNvPicPr>
          <p:nvPr/>
        </p:nvPicPr>
        <p:blipFill rotWithShape="1">
          <a:blip r:embed="rId3"/>
          <a:srcRect l="10009" r="8405"/>
          <a:stretch/>
        </p:blipFill>
        <p:spPr>
          <a:xfrm>
            <a:off x="21" y="10"/>
            <a:ext cx="6534856" cy="6857990"/>
          </a:xfrm>
          <a:prstGeom prst="rect">
            <a:avLst/>
          </a:prstGeom>
        </p:spPr>
      </p:pic>
      <p:sp>
        <p:nvSpPr>
          <p:cNvPr id="11" name="Freeform: Shape 10">
            <a:extLst>
              <a:ext uri="{FF2B5EF4-FFF2-40B4-BE49-F238E27FC236}">
                <a16:creationId xmlns:a16="http://schemas.microsoft.com/office/drawing/2014/main" id="{5871FC61-DD4E-47D4-81FD-8A7E7D12B3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986049" y="0"/>
            <a:ext cx="5205951" cy="6858000"/>
          </a:xfrm>
          <a:custGeom>
            <a:avLst/>
            <a:gdLst>
              <a:gd name="connsiteX0" fmla="*/ 0 w 5205951"/>
              <a:gd name="connsiteY0" fmla="*/ 0 h 6858000"/>
              <a:gd name="connsiteX1" fmla="*/ 1709529 w 5205951"/>
              <a:gd name="connsiteY1" fmla="*/ 0 h 6858000"/>
              <a:gd name="connsiteX2" fmla="*/ 2489695 w 5205951"/>
              <a:gd name="connsiteY2" fmla="*/ 0 h 6858000"/>
              <a:gd name="connsiteX3" fmla="*/ 3582928 w 5205951"/>
              <a:gd name="connsiteY3" fmla="*/ 0 h 6858000"/>
              <a:gd name="connsiteX4" fmla="*/ 3605052 w 5205951"/>
              <a:gd name="connsiteY4" fmla="*/ 14997 h 6858000"/>
              <a:gd name="connsiteX5" fmla="*/ 5205951 w 5205951"/>
              <a:gd name="connsiteY5" fmla="*/ 3621656 h 6858000"/>
              <a:gd name="connsiteX6" fmla="*/ 3331601 w 5205951"/>
              <a:gd name="connsiteY6" fmla="*/ 6374814 h 6858000"/>
              <a:gd name="connsiteX7" fmla="*/ 2814953 w 5205951"/>
              <a:gd name="connsiteY7" fmla="*/ 6780599 h 6858000"/>
              <a:gd name="connsiteX8" fmla="*/ 2703197 w 5205951"/>
              <a:gd name="connsiteY8" fmla="*/ 6858000 h 6858000"/>
              <a:gd name="connsiteX9" fmla="*/ 2489695 w 5205951"/>
              <a:gd name="connsiteY9" fmla="*/ 6858000 h 6858000"/>
              <a:gd name="connsiteX10" fmla="*/ 1709529 w 5205951"/>
              <a:gd name="connsiteY10" fmla="*/ 6858000 h 6858000"/>
              <a:gd name="connsiteX11" fmla="*/ 0 w 5205951"/>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05951" h="6858000">
                <a:moveTo>
                  <a:pt x="0" y="0"/>
                </a:moveTo>
                <a:lnTo>
                  <a:pt x="1709529" y="0"/>
                </a:lnTo>
                <a:lnTo>
                  <a:pt x="2489695" y="0"/>
                </a:lnTo>
                <a:lnTo>
                  <a:pt x="3582928" y="0"/>
                </a:lnTo>
                <a:lnTo>
                  <a:pt x="3605052" y="14997"/>
                </a:lnTo>
                <a:cubicBezTo>
                  <a:pt x="4632215" y="754641"/>
                  <a:pt x="5205951" y="2093192"/>
                  <a:pt x="5205951" y="3621656"/>
                </a:cubicBezTo>
                <a:cubicBezTo>
                  <a:pt x="5205951" y="4969131"/>
                  <a:pt x="4277226" y="5602839"/>
                  <a:pt x="3331601" y="6374814"/>
                </a:cubicBezTo>
                <a:cubicBezTo>
                  <a:pt x="3159398" y="6515397"/>
                  <a:pt x="2988771" y="6653108"/>
                  <a:pt x="2814953" y="6780599"/>
                </a:cubicBezTo>
                <a:lnTo>
                  <a:pt x="2703197" y="6858000"/>
                </a:lnTo>
                <a:lnTo>
                  <a:pt x="2489695" y="6858000"/>
                </a:lnTo>
                <a:lnTo>
                  <a:pt x="1709529"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useBgFill="1">
        <p:nvSpPr>
          <p:cNvPr id="13" name="Freeform: Shape 12">
            <a:extLst>
              <a:ext uri="{FF2B5EF4-FFF2-40B4-BE49-F238E27FC236}">
                <a16:creationId xmlns:a16="http://schemas.microsoft.com/office/drawing/2014/main" id="{8B598134-D292-43E6-9C55-1171980469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11834" y="0"/>
            <a:ext cx="4980168" cy="6858000"/>
          </a:xfrm>
          <a:custGeom>
            <a:avLst/>
            <a:gdLst>
              <a:gd name="connsiteX0" fmla="*/ 1623023 w 4901771"/>
              <a:gd name="connsiteY0" fmla="*/ 0 h 6858000"/>
              <a:gd name="connsiteX1" fmla="*/ 2716256 w 4901771"/>
              <a:gd name="connsiteY1" fmla="*/ 0 h 6858000"/>
              <a:gd name="connsiteX2" fmla="*/ 3496422 w 4901771"/>
              <a:gd name="connsiteY2" fmla="*/ 0 h 6858000"/>
              <a:gd name="connsiteX3" fmla="*/ 4544484 w 4901771"/>
              <a:gd name="connsiteY3" fmla="*/ 0 h 6858000"/>
              <a:gd name="connsiteX4" fmla="*/ 4710787 w 4901771"/>
              <a:gd name="connsiteY4" fmla="*/ 0 h 6858000"/>
              <a:gd name="connsiteX5" fmla="*/ 4901771 w 4901771"/>
              <a:gd name="connsiteY5" fmla="*/ 0 h 6858000"/>
              <a:gd name="connsiteX6" fmla="*/ 4901771 w 4901771"/>
              <a:gd name="connsiteY6" fmla="*/ 6858000 h 6858000"/>
              <a:gd name="connsiteX7" fmla="*/ 4710787 w 4901771"/>
              <a:gd name="connsiteY7" fmla="*/ 6858000 h 6858000"/>
              <a:gd name="connsiteX8" fmla="*/ 4544484 w 4901771"/>
              <a:gd name="connsiteY8" fmla="*/ 6858000 h 6858000"/>
              <a:gd name="connsiteX9" fmla="*/ 3496422 w 4901771"/>
              <a:gd name="connsiteY9" fmla="*/ 6858000 h 6858000"/>
              <a:gd name="connsiteX10" fmla="*/ 2716256 w 4901771"/>
              <a:gd name="connsiteY10" fmla="*/ 6858000 h 6858000"/>
              <a:gd name="connsiteX11" fmla="*/ 2502754 w 4901771"/>
              <a:gd name="connsiteY11" fmla="*/ 6858000 h 6858000"/>
              <a:gd name="connsiteX12" fmla="*/ 2390998 w 4901771"/>
              <a:gd name="connsiteY12" fmla="*/ 6780599 h 6858000"/>
              <a:gd name="connsiteX13" fmla="*/ 1874350 w 4901771"/>
              <a:gd name="connsiteY13" fmla="*/ 6374814 h 6858000"/>
              <a:gd name="connsiteX14" fmla="*/ 0 w 4901771"/>
              <a:gd name="connsiteY14" fmla="*/ 3621656 h 6858000"/>
              <a:gd name="connsiteX15" fmla="*/ 1600899 w 4901771"/>
              <a:gd name="connsiteY15"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901771" h="6858000">
                <a:moveTo>
                  <a:pt x="1623023" y="0"/>
                </a:moveTo>
                <a:lnTo>
                  <a:pt x="2716256" y="0"/>
                </a:lnTo>
                <a:lnTo>
                  <a:pt x="3496422" y="0"/>
                </a:lnTo>
                <a:lnTo>
                  <a:pt x="4544484" y="0"/>
                </a:lnTo>
                <a:lnTo>
                  <a:pt x="4710787" y="0"/>
                </a:lnTo>
                <a:lnTo>
                  <a:pt x="4901771" y="0"/>
                </a:lnTo>
                <a:lnTo>
                  <a:pt x="4901771" y="6858000"/>
                </a:lnTo>
                <a:lnTo>
                  <a:pt x="4710787" y="6858000"/>
                </a:lnTo>
                <a:lnTo>
                  <a:pt x="4544484" y="6858000"/>
                </a:lnTo>
                <a:lnTo>
                  <a:pt x="3496422" y="6858000"/>
                </a:lnTo>
                <a:lnTo>
                  <a:pt x="2716256" y="6858000"/>
                </a:lnTo>
                <a:lnTo>
                  <a:pt x="2502754" y="6858000"/>
                </a:lnTo>
                <a:lnTo>
                  <a:pt x="2390998" y="6780599"/>
                </a:lnTo>
                <a:cubicBezTo>
                  <a:pt x="2217180" y="6653108"/>
                  <a:pt x="2046553" y="6515397"/>
                  <a:pt x="1874350" y="6374814"/>
                </a:cubicBezTo>
                <a:cubicBezTo>
                  <a:pt x="928725" y="5602839"/>
                  <a:pt x="0" y="4969131"/>
                  <a:pt x="0" y="3621656"/>
                </a:cubicBezTo>
                <a:cubicBezTo>
                  <a:pt x="0" y="2093192"/>
                  <a:pt x="573736" y="754641"/>
                  <a:pt x="1600899" y="1499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829A1E2C-5AC8-40FC-99E9-832069D397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97013"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 name="Title 1">
            <a:extLst>
              <a:ext uri="{FF2B5EF4-FFF2-40B4-BE49-F238E27FC236}">
                <a16:creationId xmlns:a16="http://schemas.microsoft.com/office/drawing/2014/main" id="{9E09ADC0-51B7-951D-EA3B-AD312BA14E3D}"/>
              </a:ext>
            </a:extLst>
          </p:cNvPr>
          <p:cNvSpPr>
            <a:spLocks noGrp="1"/>
          </p:cNvSpPr>
          <p:nvPr>
            <p:ph type="title"/>
          </p:nvPr>
        </p:nvSpPr>
        <p:spPr>
          <a:xfrm>
            <a:off x="7373973" y="89252"/>
            <a:ext cx="4655890" cy="1912690"/>
          </a:xfrm>
        </p:spPr>
        <p:txBody>
          <a:bodyPr anchor="b">
            <a:normAutofit fontScale="90000"/>
          </a:bodyPr>
          <a:lstStyle/>
          <a:p>
            <a:pPr algn="ctr"/>
            <a:r>
              <a:rPr lang="cy" sz="3200" b="1" i="0" strike="noStrike" cap="none" spc="150" baseline="0" dirty="0">
                <a:solidFill>
                  <a:srgbClr val="404040"/>
                </a:solidFill>
                <a:effectLst/>
                <a:latin typeface="Meiryo"/>
                <a:ea typeface="Meiryo"/>
                <a:cs typeface="Meiryo"/>
              </a:rPr>
              <a:t>Beth yw’r sefyllfa erbyn hyn?</a:t>
            </a:r>
            <a:br>
              <a:rPr lang="cy" sz="3200" b="1" i="0" strike="noStrike" cap="none" spc="150" baseline="0" dirty="0">
                <a:solidFill>
                  <a:srgbClr val="404040"/>
                </a:solidFill>
                <a:effectLst/>
                <a:latin typeface="Meiryo"/>
                <a:ea typeface="Meiryo"/>
                <a:cs typeface="Meiryo"/>
              </a:rPr>
            </a:br>
            <a:r>
              <a:rPr lang="en-GB" dirty="0"/>
              <a:t>Where are we now? </a:t>
            </a:r>
          </a:p>
        </p:txBody>
      </p:sp>
      <p:sp>
        <p:nvSpPr>
          <p:cNvPr id="3" name="Content Placeholder 2">
            <a:extLst>
              <a:ext uri="{FF2B5EF4-FFF2-40B4-BE49-F238E27FC236}">
                <a16:creationId xmlns:a16="http://schemas.microsoft.com/office/drawing/2014/main" id="{D52E4C88-49C9-3C72-4A3E-3DEEC0F9C8C5}"/>
              </a:ext>
            </a:extLst>
          </p:cNvPr>
          <p:cNvSpPr>
            <a:spLocks noGrp="1"/>
          </p:cNvSpPr>
          <p:nvPr>
            <p:ph idx="1"/>
          </p:nvPr>
        </p:nvSpPr>
        <p:spPr>
          <a:xfrm>
            <a:off x="6425005" y="2132937"/>
            <a:ext cx="3073738" cy="2592125"/>
          </a:xfrm>
        </p:spPr>
        <p:txBody>
          <a:bodyPr>
            <a:normAutofit fontScale="92500"/>
          </a:bodyPr>
          <a:lstStyle/>
          <a:p>
            <a:pPr>
              <a:spcAft>
                <a:spcPts val="800"/>
              </a:spcAft>
            </a:pPr>
            <a:r>
              <a:rPr lang="cy" sz="1400" dirty="0">
                <a:solidFill>
                  <a:srgbClr val="404040"/>
                </a:solidFill>
                <a:ea typeface="Calibri"/>
                <a:cs typeface="Calibri"/>
              </a:rPr>
              <a:t>Beth sy'n gweithio'n dda o ran darparu rhwydwaith Cefnogi Ymddygiad Cadarnhaol da?</a:t>
            </a:r>
          </a:p>
          <a:p>
            <a:pPr>
              <a:spcAft>
                <a:spcPts val="800"/>
              </a:spcAft>
            </a:pPr>
            <a:r>
              <a:rPr lang="cy" sz="1400" dirty="0">
                <a:solidFill>
                  <a:srgbClr val="404040"/>
                </a:solidFill>
                <a:ea typeface="Calibri"/>
                <a:cs typeface="Calibri"/>
              </a:rPr>
              <a:t>Beth sy'n anodd o ran darparu rhwydwaith Cefnogi Ymddygiad Cadarnhaol da?</a:t>
            </a:r>
          </a:p>
          <a:p>
            <a:pPr>
              <a:spcAft>
                <a:spcPts val="800"/>
              </a:spcAft>
            </a:pPr>
            <a:endParaRPr lang="en-GB" sz="1400" dirty="0">
              <a:effectLst/>
              <a:latin typeface="Calibri" panose="020F0502020204030204" pitchFamily="34" charset="0"/>
              <a:ea typeface="Calibri" panose="020F0502020204030204" pitchFamily="34" charset="0"/>
            </a:endParaRPr>
          </a:p>
          <a:p>
            <a:endParaRPr lang="en-GB" dirty="0"/>
          </a:p>
        </p:txBody>
      </p:sp>
      <p:sp>
        <p:nvSpPr>
          <p:cNvPr id="4" name="Content Placeholder 2">
            <a:extLst>
              <a:ext uri="{FF2B5EF4-FFF2-40B4-BE49-F238E27FC236}">
                <a16:creationId xmlns:a16="http://schemas.microsoft.com/office/drawing/2014/main" id="{767AB8A6-3720-6B90-6D66-59D6C5323FAD}"/>
              </a:ext>
            </a:extLst>
          </p:cNvPr>
          <p:cNvSpPr txBox="1">
            <a:spLocks/>
          </p:cNvSpPr>
          <p:nvPr/>
        </p:nvSpPr>
        <p:spPr>
          <a:xfrm>
            <a:off x="9226736" y="2132937"/>
            <a:ext cx="3073738" cy="2592125"/>
          </a:xfrm>
          <a:prstGeom prst="rect">
            <a:avLst/>
          </a:prstGeom>
        </p:spPr>
        <p:txBody>
          <a:bodyPr vert="horz" lIns="109728" tIns="109728" rIns="109728" bIns="91440" rtlCol="0">
            <a:normAutofit fontScale="95000"/>
          </a:bodyPr>
          <a:lstStyle>
            <a:lvl1pPr marL="0" indent="0" algn="l" defTabSz="914400" rtl="0" eaLnBrk="1" latinLnBrk="0" hangingPunct="1">
              <a:lnSpc>
                <a:spcPct val="140000"/>
              </a:lnSpc>
              <a:spcBef>
                <a:spcPts val="930"/>
              </a:spcBef>
              <a:buFont typeface="Corbel" panose="020B0503020204020204" pitchFamily="34" charset="0"/>
              <a:buNone/>
              <a:defRPr sz="1800" b="0"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a:lstStyle>
          <a:p>
            <a:endParaRPr lang="en-GB" dirty="0"/>
          </a:p>
        </p:txBody>
      </p:sp>
      <p:sp>
        <p:nvSpPr>
          <p:cNvPr id="6" name="TextBox 5">
            <a:extLst>
              <a:ext uri="{FF2B5EF4-FFF2-40B4-BE49-F238E27FC236}">
                <a16:creationId xmlns:a16="http://schemas.microsoft.com/office/drawing/2014/main" id="{DF7C627F-DCAA-5E14-9643-4CFAF63C8FC9}"/>
              </a:ext>
            </a:extLst>
          </p:cNvPr>
          <p:cNvSpPr txBox="1"/>
          <p:nvPr/>
        </p:nvSpPr>
        <p:spPr>
          <a:xfrm>
            <a:off x="9787779" y="2370666"/>
            <a:ext cx="2483251" cy="1056700"/>
          </a:xfrm>
          <a:prstGeom prst="rect">
            <a:avLst/>
          </a:prstGeom>
          <a:noFill/>
        </p:spPr>
        <p:txBody>
          <a:bodyPr wrap="square" rtlCol="0">
            <a:spAutoFit/>
          </a:bodyPr>
          <a:lstStyle/>
          <a:p>
            <a:pPr>
              <a:spcAft>
                <a:spcPts val="800"/>
              </a:spcAft>
            </a:pPr>
            <a:r>
              <a:rPr lang="en-GB" sz="1400" dirty="0">
                <a:effectLst/>
                <a:ea typeface="Calibri" panose="020F0502020204030204" pitchFamily="34" charset="0"/>
              </a:rPr>
              <a:t>What is working well in providing good PBS?</a:t>
            </a:r>
          </a:p>
          <a:p>
            <a:pPr>
              <a:spcAft>
                <a:spcPts val="800"/>
              </a:spcAft>
            </a:pPr>
            <a:r>
              <a:rPr lang="en-GB" sz="1400" dirty="0">
                <a:effectLst/>
                <a:ea typeface="Calibri" panose="020F0502020204030204" pitchFamily="34" charset="0"/>
              </a:rPr>
              <a:t>What is proving difficult in providing good PBS?</a:t>
            </a:r>
            <a:endParaRPr lang="en-GB" sz="1400" dirty="0"/>
          </a:p>
        </p:txBody>
      </p:sp>
    </p:spTree>
    <p:extLst>
      <p:ext uri="{BB962C8B-B14F-4D97-AF65-F5344CB8AC3E}">
        <p14:creationId xmlns:p14="http://schemas.microsoft.com/office/powerpoint/2010/main" val="31260963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B0F7D69-D93C-4C38-A23D-76E000D691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6422" cy="6858000"/>
          </a:xfrm>
          <a:custGeom>
            <a:avLst/>
            <a:gdLst/>
            <a:ahLst/>
            <a:cxnLst/>
            <a:rect l="l" t="t" r="r" b="b"/>
            <a:pathLst>
              <a:path w="3496422" h="6858000">
                <a:moveTo>
                  <a:pt x="0" y="0"/>
                </a:moveTo>
                <a:lnTo>
                  <a:pt x="1873399" y="0"/>
                </a:lnTo>
                <a:lnTo>
                  <a:pt x="1895523" y="14997"/>
                </a:lnTo>
                <a:cubicBezTo>
                  <a:pt x="2922686" y="754641"/>
                  <a:pt x="3496422" y="2093192"/>
                  <a:pt x="3496422" y="3621656"/>
                </a:cubicBezTo>
                <a:cubicBezTo>
                  <a:pt x="3496422" y="4969131"/>
                  <a:pt x="2567697" y="5602839"/>
                  <a:pt x="1622072" y="6374814"/>
                </a:cubicBezTo>
                <a:cubicBezTo>
                  <a:pt x="1449869" y="6515397"/>
                  <a:pt x="1279242" y="6653108"/>
                  <a:pt x="1105424" y="6780599"/>
                </a:cubicBezTo>
                <a:lnTo>
                  <a:pt x="993668"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 name="Freeform: Shape 10">
            <a:extLst>
              <a:ext uri="{FF2B5EF4-FFF2-40B4-BE49-F238E27FC236}">
                <a16:creationId xmlns:a16="http://schemas.microsoft.com/office/drawing/2014/main" id="{8CD419D4-EA9D-42D9-BF62-B07F0B7B67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75409" y="0"/>
            <a:ext cx="2529723" cy="6858000"/>
          </a:xfrm>
          <a:custGeom>
            <a:avLst/>
            <a:gdLst/>
            <a:ahLst/>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3" name="Freeform: Shape 12">
            <a:extLst>
              <a:ext uri="{FF2B5EF4-FFF2-40B4-BE49-F238E27FC236}">
                <a16:creationId xmlns:a16="http://schemas.microsoft.com/office/drawing/2014/main" id="{1C6FEC9B-9608-4181-A9E5-A1B80E7202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5402" y="0"/>
            <a:ext cx="2536434" cy="6858000"/>
          </a:xfrm>
          <a:custGeom>
            <a:avLst/>
            <a:gdLst/>
            <a:ahLst/>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5" name="Freeform: Shape 14">
            <a:extLst>
              <a:ext uri="{FF2B5EF4-FFF2-40B4-BE49-F238E27FC236}">
                <a16:creationId xmlns:a16="http://schemas.microsoft.com/office/drawing/2014/main" id="{AB1564ED-F26F-451D-97D6-A6EC3E83FD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4161" y="0"/>
            <a:ext cx="2261351" cy="6858000"/>
          </a:xfrm>
          <a:custGeom>
            <a:avLst/>
            <a:gdLst/>
            <a:ahLst/>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17" name="Freeform: Shape 16">
            <a:extLst>
              <a:ext uri="{FF2B5EF4-FFF2-40B4-BE49-F238E27FC236}">
                <a16:creationId xmlns:a16="http://schemas.microsoft.com/office/drawing/2014/main" id="{0CA184B6-3482-4F43-87F0-BC765DCFD8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6422" cy="6858000"/>
          </a:xfrm>
          <a:custGeom>
            <a:avLst/>
            <a:gdLst/>
            <a:ahLst/>
            <a:cxnLst/>
            <a:rect l="l" t="t" r="r" b="b"/>
            <a:pathLst>
              <a:path w="3496422" h="6858000">
                <a:moveTo>
                  <a:pt x="0" y="0"/>
                </a:moveTo>
                <a:lnTo>
                  <a:pt x="1873399" y="0"/>
                </a:lnTo>
                <a:lnTo>
                  <a:pt x="1895523" y="14997"/>
                </a:lnTo>
                <a:cubicBezTo>
                  <a:pt x="2922686" y="754641"/>
                  <a:pt x="3496422" y="2093192"/>
                  <a:pt x="3496422" y="3621656"/>
                </a:cubicBezTo>
                <a:cubicBezTo>
                  <a:pt x="3496422" y="4969131"/>
                  <a:pt x="2567697" y="5602839"/>
                  <a:pt x="1622072" y="6374814"/>
                </a:cubicBezTo>
                <a:cubicBezTo>
                  <a:pt x="1449869" y="6515397"/>
                  <a:pt x="1279242" y="6653108"/>
                  <a:pt x="1105424" y="6780599"/>
                </a:cubicBezTo>
                <a:lnTo>
                  <a:pt x="993668"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6C869923-8380-4244-9548-802C330638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75409" y="0"/>
            <a:ext cx="2529723" cy="6858000"/>
          </a:xfrm>
          <a:custGeom>
            <a:avLst/>
            <a:gdLst/>
            <a:ahLst/>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1" name="Freeform: Shape 20">
            <a:extLst>
              <a:ext uri="{FF2B5EF4-FFF2-40B4-BE49-F238E27FC236}">
                <a16:creationId xmlns:a16="http://schemas.microsoft.com/office/drawing/2014/main" id="{C06255F2-BC67-4DDE-B34E-AC4BA21838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5402" y="0"/>
            <a:ext cx="2536434" cy="6858000"/>
          </a:xfrm>
          <a:custGeom>
            <a:avLst/>
            <a:gdLst/>
            <a:ahLst/>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3" name="Freeform: Shape 22">
            <a:extLst>
              <a:ext uri="{FF2B5EF4-FFF2-40B4-BE49-F238E27FC236}">
                <a16:creationId xmlns:a16="http://schemas.microsoft.com/office/drawing/2014/main" id="{55169443-FCCD-4C0A-8C69-18CD3FA096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4161" y="0"/>
            <a:ext cx="2261351" cy="6858000"/>
          </a:xfrm>
          <a:custGeom>
            <a:avLst/>
            <a:gdLst/>
            <a:ahLst/>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useBgFill="1">
        <p:nvSpPr>
          <p:cNvPr id="25" name="Rectangle 24">
            <a:extLst>
              <a:ext uri="{FF2B5EF4-FFF2-40B4-BE49-F238E27FC236}">
                <a16:creationId xmlns:a16="http://schemas.microsoft.com/office/drawing/2014/main" id="{0DBF1ABE-8590-450D-BB49-BDDCCF3EE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5" name="Picture 4" descr="Pins and thread forming a heptagon">
            <a:extLst>
              <a:ext uri="{FF2B5EF4-FFF2-40B4-BE49-F238E27FC236}">
                <a16:creationId xmlns:a16="http://schemas.microsoft.com/office/drawing/2014/main" id="{A70703CD-9C37-5A6D-C4BB-C23DFE411DFA}"/>
              </a:ext>
            </a:extLst>
          </p:cNvPr>
          <p:cNvPicPr>
            <a:picLocks noChangeAspect="1"/>
          </p:cNvPicPr>
          <p:nvPr/>
        </p:nvPicPr>
        <p:blipFill rotWithShape="1">
          <a:blip r:embed="rId3"/>
          <a:srcRect l="9297" r="15929" b="1"/>
          <a:stretch/>
        </p:blipFill>
        <p:spPr>
          <a:xfrm>
            <a:off x="4487333" y="10"/>
            <a:ext cx="7704667" cy="6877868"/>
          </a:xfrm>
          <a:custGeom>
            <a:avLst/>
            <a:gdLst/>
            <a:ahLst/>
            <a:cxnLst/>
            <a:rect l="l" t="t" r="r" b="b"/>
            <a:pathLst>
              <a:path w="7704667" h="6877878">
                <a:moveTo>
                  <a:pt x="0" y="0"/>
                </a:moveTo>
                <a:lnTo>
                  <a:pt x="7704667" y="0"/>
                </a:lnTo>
                <a:lnTo>
                  <a:pt x="7704667" y="6877878"/>
                </a:lnTo>
                <a:lnTo>
                  <a:pt x="0" y="6877878"/>
                </a:lnTo>
                <a:lnTo>
                  <a:pt x="0" y="6867939"/>
                </a:lnTo>
                <a:lnTo>
                  <a:pt x="146217" y="6867939"/>
                </a:lnTo>
                <a:lnTo>
                  <a:pt x="252811" y="6795007"/>
                </a:lnTo>
                <a:cubicBezTo>
                  <a:pt x="428996" y="6667346"/>
                  <a:pt x="601946" y="6529451"/>
                  <a:pt x="776494" y="6388681"/>
                </a:cubicBezTo>
                <a:cubicBezTo>
                  <a:pt x="1734992" y="5615677"/>
                  <a:pt x="2676361" y="4981124"/>
                  <a:pt x="2676361" y="3631852"/>
                </a:cubicBezTo>
                <a:cubicBezTo>
                  <a:pt x="2676361" y="2101350"/>
                  <a:pt x="2094814" y="761014"/>
                  <a:pt x="1053668" y="20384"/>
                </a:cubicBezTo>
                <a:lnTo>
                  <a:pt x="1038069" y="9939"/>
                </a:lnTo>
                <a:lnTo>
                  <a:pt x="0" y="9939"/>
                </a:lnTo>
                <a:close/>
              </a:path>
            </a:pathLst>
          </a:custGeom>
        </p:spPr>
      </p:pic>
      <p:sp>
        <p:nvSpPr>
          <p:cNvPr id="27" name="Freeform: Shape 26">
            <a:extLst>
              <a:ext uri="{FF2B5EF4-FFF2-40B4-BE49-F238E27FC236}">
                <a16:creationId xmlns:a16="http://schemas.microsoft.com/office/drawing/2014/main" id="{DCD36D47-40B7-494B-B249-3CBA333DE2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475746" cy="6858000"/>
          </a:xfrm>
          <a:custGeom>
            <a:avLst/>
            <a:gdLst>
              <a:gd name="connsiteX0" fmla="*/ 0 w 7475746"/>
              <a:gd name="connsiteY0" fmla="*/ 0 h 6858000"/>
              <a:gd name="connsiteX1" fmla="*/ 5859459 w 7475746"/>
              <a:gd name="connsiteY1" fmla="*/ 0 h 6858000"/>
              <a:gd name="connsiteX2" fmla="*/ 5874848 w 7475746"/>
              <a:gd name="connsiteY2" fmla="*/ 10445 h 6858000"/>
              <a:gd name="connsiteX3" fmla="*/ 7475746 w 7475746"/>
              <a:gd name="connsiteY3" fmla="*/ 3621913 h 6858000"/>
              <a:gd name="connsiteX4" fmla="*/ 5601397 w 7475746"/>
              <a:gd name="connsiteY4" fmla="*/ 6378742 h 6858000"/>
              <a:gd name="connsiteX5" fmla="*/ 5084748 w 7475746"/>
              <a:gd name="connsiteY5" fmla="*/ 6785068 h 6858000"/>
              <a:gd name="connsiteX6" fmla="*/ 4979585 w 7475746"/>
              <a:gd name="connsiteY6" fmla="*/ 6858000 h 6858000"/>
              <a:gd name="connsiteX7" fmla="*/ 0 w 7475746"/>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75746" h="6858000">
                <a:moveTo>
                  <a:pt x="0" y="0"/>
                </a:moveTo>
                <a:lnTo>
                  <a:pt x="5859459" y="0"/>
                </a:lnTo>
                <a:lnTo>
                  <a:pt x="5874848" y="10445"/>
                </a:lnTo>
                <a:cubicBezTo>
                  <a:pt x="6902010" y="751075"/>
                  <a:pt x="7475746" y="2091411"/>
                  <a:pt x="7475746" y="3621913"/>
                </a:cubicBezTo>
                <a:cubicBezTo>
                  <a:pt x="7475746" y="4971185"/>
                  <a:pt x="6547021" y="5605738"/>
                  <a:pt x="5601397" y="6378742"/>
                </a:cubicBezTo>
                <a:cubicBezTo>
                  <a:pt x="5429193" y="6519512"/>
                  <a:pt x="5258566" y="6657407"/>
                  <a:pt x="5084748" y="6785068"/>
                </a:cubicBezTo>
                <a:lnTo>
                  <a:pt x="4979585"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29" name="Freeform: Shape 28">
            <a:extLst>
              <a:ext uri="{FF2B5EF4-FFF2-40B4-BE49-F238E27FC236}">
                <a16:creationId xmlns:a16="http://schemas.microsoft.com/office/drawing/2014/main" id="{03AD0D1C-F8BA-4CD1-BC4D-BE1823F3EB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7283242" cy="6858000"/>
          </a:xfrm>
          <a:custGeom>
            <a:avLst/>
            <a:gdLst>
              <a:gd name="connsiteX0" fmla="*/ 0 w 7163694"/>
              <a:gd name="connsiteY0" fmla="*/ 0 h 6858000"/>
              <a:gd name="connsiteX1" fmla="*/ 5525402 w 7163694"/>
              <a:gd name="connsiteY1" fmla="*/ 0 h 6858000"/>
              <a:gd name="connsiteX2" fmla="*/ 5541001 w 7163694"/>
              <a:gd name="connsiteY2" fmla="*/ 10445 h 6858000"/>
              <a:gd name="connsiteX3" fmla="*/ 7163694 w 7163694"/>
              <a:gd name="connsiteY3" fmla="*/ 3621913 h 6858000"/>
              <a:gd name="connsiteX4" fmla="*/ 5263827 w 7163694"/>
              <a:gd name="connsiteY4" fmla="*/ 6378742 h 6858000"/>
              <a:gd name="connsiteX5" fmla="*/ 4740144 w 7163694"/>
              <a:gd name="connsiteY5" fmla="*/ 6785068 h 6858000"/>
              <a:gd name="connsiteX6" fmla="*/ 4633550 w 7163694"/>
              <a:gd name="connsiteY6" fmla="*/ 6858000 h 6858000"/>
              <a:gd name="connsiteX7" fmla="*/ 0 w 7163694"/>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63694" h="6858000">
                <a:moveTo>
                  <a:pt x="0" y="0"/>
                </a:moveTo>
                <a:lnTo>
                  <a:pt x="5525402" y="0"/>
                </a:lnTo>
                <a:lnTo>
                  <a:pt x="5541001" y="10445"/>
                </a:lnTo>
                <a:cubicBezTo>
                  <a:pt x="6582147" y="751075"/>
                  <a:pt x="7163694" y="2091411"/>
                  <a:pt x="7163694" y="3621913"/>
                </a:cubicBezTo>
                <a:cubicBezTo>
                  <a:pt x="7163694" y="4971185"/>
                  <a:pt x="6222325" y="5605738"/>
                  <a:pt x="5263827" y="6378742"/>
                </a:cubicBezTo>
                <a:cubicBezTo>
                  <a:pt x="5089279" y="6519512"/>
                  <a:pt x="4916329" y="6657407"/>
                  <a:pt x="4740144" y="6785068"/>
                </a:cubicBezTo>
                <a:lnTo>
                  <a:pt x="4633550"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31" name="Freeform: Shape 30">
            <a:extLst>
              <a:ext uri="{FF2B5EF4-FFF2-40B4-BE49-F238E27FC236}">
                <a16:creationId xmlns:a16="http://schemas.microsoft.com/office/drawing/2014/main" id="{FBA7E51E-7B6A-4A79-8F84-47C845C7A2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98368"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 name="Title 1">
            <a:extLst>
              <a:ext uri="{FF2B5EF4-FFF2-40B4-BE49-F238E27FC236}">
                <a16:creationId xmlns:a16="http://schemas.microsoft.com/office/drawing/2014/main" id="{8C68B40A-A6AA-7EB4-C0FB-E04525CD07BB}"/>
              </a:ext>
            </a:extLst>
          </p:cNvPr>
          <p:cNvSpPr>
            <a:spLocks noGrp="1"/>
          </p:cNvSpPr>
          <p:nvPr>
            <p:ph type="title"/>
          </p:nvPr>
        </p:nvSpPr>
        <p:spPr>
          <a:xfrm>
            <a:off x="118934" y="1805419"/>
            <a:ext cx="7572395" cy="1633525"/>
          </a:xfrm>
        </p:spPr>
        <p:txBody>
          <a:bodyPr vert="horz" lIns="109728" tIns="109728" rIns="109728" bIns="91440" rtlCol="0" anchor="b">
            <a:normAutofit fontScale="90000"/>
          </a:bodyPr>
          <a:lstStyle/>
          <a:p>
            <a:pPr>
              <a:lnSpc>
                <a:spcPct val="106000"/>
              </a:lnSpc>
              <a:spcAft>
                <a:spcPts val="800"/>
              </a:spcAft>
            </a:pPr>
            <a:r>
              <a:rPr lang="cy" sz="3200" b="1" i="0" strike="noStrike" cap="none" spc="150" baseline="0" dirty="0">
                <a:solidFill>
                  <a:srgbClr val="262626"/>
                </a:solidFill>
                <a:effectLst/>
                <a:latin typeface="Meiryo"/>
                <a:ea typeface="Meiryo"/>
                <a:cs typeface="Meiryo"/>
              </a:rPr>
              <a:t>Sut beth fyddai’r rhwydwaith? </a:t>
            </a:r>
            <a:br>
              <a:rPr lang="cy" sz="3200" b="1" i="0" strike="noStrike" cap="none" spc="150" baseline="0" dirty="0">
                <a:solidFill>
                  <a:srgbClr val="262626"/>
                </a:solidFill>
                <a:effectLst/>
                <a:latin typeface="Meiryo"/>
                <a:ea typeface="Meiryo"/>
                <a:cs typeface="Meiryo"/>
              </a:rPr>
            </a:br>
            <a:r>
              <a:rPr lang="cy" sz="3200" b="1" i="0" strike="noStrike" cap="none" spc="150" baseline="0" dirty="0">
                <a:solidFill>
                  <a:srgbClr val="262626"/>
                </a:solidFill>
                <a:effectLst/>
                <a:latin typeface="Meiryo"/>
                <a:ea typeface="Meiryo"/>
                <a:cs typeface="Meiryo"/>
              </a:rPr>
              <a:t>H</a:t>
            </a:r>
            <a:r>
              <a:rPr lang="en-US" dirty="0">
                <a:solidFill>
                  <a:schemeClr val="tx1">
                    <a:lumMod val="85000"/>
                    <a:lumOff val="15000"/>
                  </a:schemeClr>
                </a:solidFill>
              </a:rPr>
              <a:t>ow would the network look?</a:t>
            </a:r>
            <a:br>
              <a:rPr lang="en-US" dirty="0">
                <a:solidFill>
                  <a:schemeClr val="tx1">
                    <a:lumMod val="85000"/>
                    <a:lumOff val="15000"/>
                  </a:schemeClr>
                </a:solidFill>
              </a:rPr>
            </a:br>
            <a:r>
              <a:rPr lang="en-US" dirty="0">
                <a:solidFill>
                  <a:schemeClr val="tx1">
                    <a:lumMod val="85000"/>
                    <a:lumOff val="15000"/>
                  </a:schemeClr>
                </a:solidFill>
              </a:rPr>
              <a:t> </a:t>
            </a:r>
            <a:br>
              <a:rPr lang="en-US" sz="5600" dirty="0">
                <a:solidFill>
                  <a:schemeClr val="tx1">
                    <a:lumMod val="85000"/>
                    <a:lumOff val="15000"/>
                  </a:schemeClr>
                </a:solidFill>
              </a:rPr>
            </a:br>
            <a:r>
              <a:rPr kumimoji="0" lang="en-GB" sz="2000" b="1" i="0" u="none" strike="noStrike" kern="1200" cap="none" spc="150" normalizeH="0" baseline="0" noProof="0" dirty="0">
                <a:ln>
                  <a:noFill/>
                </a:ln>
                <a:solidFill>
                  <a:srgbClr val="404040"/>
                </a:solidFill>
                <a:effectLst/>
                <a:uLnTx/>
                <a:uFillTx/>
                <a:latin typeface="+mn-lt"/>
                <a:ea typeface="Calibri"/>
                <a:cs typeface="Calibri"/>
              </a:rPr>
              <a:t>Pa </a:t>
            </a:r>
            <a:r>
              <a:rPr kumimoji="0" lang="en-GB" sz="2000" b="1" i="0" u="none" strike="noStrike" kern="1200" cap="none" spc="150" normalizeH="0" baseline="0" noProof="0" dirty="0" err="1">
                <a:ln>
                  <a:noFill/>
                </a:ln>
                <a:solidFill>
                  <a:srgbClr val="404040"/>
                </a:solidFill>
                <a:effectLst/>
                <a:uLnTx/>
                <a:uFillTx/>
                <a:latin typeface="+mn-lt"/>
                <a:ea typeface="Calibri"/>
                <a:cs typeface="Calibri"/>
              </a:rPr>
              <a:t>fath</a:t>
            </a:r>
            <a:r>
              <a:rPr kumimoji="0" lang="en-GB" sz="2000" b="1" i="0" u="none" strike="noStrike" kern="1200" cap="none" spc="150" normalizeH="0" baseline="0" noProof="0" dirty="0">
                <a:ln>
                  <a:noFill/>
                </a:ln>
                <a:solidFill>
                  <a:srgbClr val="404040"/>
                </a:solidFill>
                <a:effectLst/>
                <a:uLnTx/>
                <a:uFillTx/>
                <a:latin typeface="+mn-lt"/>
                <a:ea typeface="Calibri"/>
                <a:cs typeface="Calibri"/>
              </a:rPr>
              <a:t> o </a:t>
            </a:r>
            <a:r>
              <a:rPr kumimoji="0" lang="en-GB" sz="2000" b="1" i="0" u="none" strike="noStrike" kern="1200" cap="none" spc="150" normalizeH="0" baseline="0" noProof="0" dirty="0" err="1">
                <a:ln>
                  <a:noFill/>
                </a:ln>
                <a:solidFill>
                  <a:srgbClr val="404040"/>
                </a:solidFill>
                <a:effectLst/>
                <a:uLnTx/>
                <a:uFillTx/>
                <a:latin typeface="+mn-lt"/>
                <a:ea typeface="Calibri"/>
                <a:cs typeface="Calibri"/>
              </a:rPr>
              <a:t>gymorth</a:t>
            </a:r>
            <a:r>
              <a:rPr kumimoji="0" lang="en-GB" sz="2000" b="1" i="0" u="none" strike="noStrike" kern="1200" cap="none" spc="150" normalizeH="0" baseline="0" noProof="0" dirty="0">
                <a:ln>
                  <a:noFill/>
                </a:ln>
                <a:solidFill>
                  <a:srgbClr val="404040"/>
                </a:solidFill>
                <a:effectLst/>
                <a:uLnTx/>
                <a:uFillTx/>
                <a:latin typeface="+mn-lt"/>
                <a:ea typeface="Calibri"/>
                <a:cs typeface="Calibri"/>
              </a:rPr>
              <a:t> </a:t>
            </a:r>
            <a:r>
              <a:rPr kumimoji="0" lang="en-GB" sz="2000" b="1" i="0" u="none" strike="noStrike" kern="1200" cap="none" spc="150" normalizeH="0" baseline="0" noProof="0" dirty="0" err="1">
                <a:ln>
                  <a:noFill/>
                </a:ln>
                <a:solidFill>
                  <a:srgbClr val="404040"/>
                </a:solidFill>
                <a:effectLst/>
                <a:uLnTx/>
                <a:uFillTx/>
                <a:latin typeface="+mn-lt"/>
                <a:ea typeface="Calibri"/>
                <a:cs typeface="Calibri"/>
              </a:rPr>
              <a:t>hoffech</a:t>
            </a:r>
            <a:r>
              <a:rPr kumimoji="0" lang="en-GB" sz="2000" b="1" i="0" u="none" strike="noStrike" kern="1200" cap="none" spc="150" normalizeH="0" baseline="0" noProof="0" dirty="0">
                <a:ln>
                  <a:noFill/>
                </a:ln>
                <a:solidFill>
                  <a:srgbClr val="404040"/>
                </a:solidFill>
                <a:effectLst/>
                <a:uLnTx/>
                <a:uFillTx/>
                <a:latin typeface="+mn-lt"/>
                <a:ea typeface="Calibri"/>
                <a:cs typeface="Calibri"/>
              </a:rPr>
              <a:t> chi </a:t>
            </a:r>
            <a:r>
              <a:rPr kumimoji="0" lang="en-GB" sz="2000" b="1" i="0" u="none" strike="noStrike" kern="1200" cap="none" spc="150" normalizeH="0" baseline="0" noProof="0" dirty="0" err="1">
                <a:ln>
                  <a:noFill/>
                </a:ln>
                <a:solidFill>
                  <a:srgbClr val="404040"/>
                </a:solidFill>
                <a:effectLst/>
                <a:uLnTx/>
                <a:uFillTx/>
                <a:latin typeface="+mn-lt"/>
                <a:ea typeface="Calibri"/>
                <a:cs typeface="Calibri"/>
              </a:rPr>
              <a:t>ei</a:t>
            </a:r>
            <a:r>
              <a:rPr kumimoji="0" lang="en-GB" sz="2000" b="1" i="0" u="none" strike="noStrike" kern="1200" cap="none" spc="150" normalizeH="0" baseline="0" noProof="0" dirty="0">
                <a:ln>
                  <a:noFill/>
                </a:ln>
                <a:solidFill>
                  <a:srgbClr val="404040"/>
                </a:solidFill>
                <a:effectLst/>
                <a:uLnTx/>
                <a:uFillTx/>
                <a:latin typeface="+mn-lt"/>
                <a:ea typeface="Calibri"/>
                <a:cs typeface="Calibri"/>
              </a:rPr>
              <a:t> </a:t>
            </a:r>
            <a:r>
              <a:rPr kumimoji="0" lang="en-GB" sz="2000" b="1" i="0" u="none" strike="noStrike" kern="1200" cap="none" spc="150" normalizeH="0" baseline="0" noProof="0" dirty="0" err="1">
                <a:ln>
                  <a:noFill/>
                </a:ln>
                <a:solidFill>
                  <a:srgbClr val="404040"/>
                </a:solidFill>
                <a:effectLst/>
                <a:uLnTx/>
                <a:uFillTx/>
                <a:latin typeface="+mn-lt"/>
                <a:ea typeface="Calibri"/>
                <a:cs typeface="Calibri"/>
              </a:rPr>
              <a:t>gael</a:t>
            </a:r>
            <a:r>
              <a:rPr kumimoji="0" lang="en-GB" sz="2000" b="1" i="0" u="none" strike="noStrike" kern="1200" cap="none" spc="150" normalizeH="0" baseline="0" noProof="0" dirty="0">
                <a:ln>
                  <a:noFill/>
                </a:ln>
                <a:solidFill>
                  <a:srgbClr val="404040"/>
                </a:solidFill>
                <a:effectLst/>
                <a:uLnTx/>
                <a:uFillTx/>
                <a:latin typeface="+mn-lt"/>
                <a:ea typeface="Calibri"/>
                <a:cs typeface="Calibri"/>
              </a:rPr>
              <a:t> </a:t>
            </a:r>
            <a:r>
              <a:rPr kumimoji="0" lang="en-GB" sz="2000" b="1" i="0" u="none" strike="noStrike" kern="1200" cap="none" spc="150" normalizeH="0" baseline="0" noProof="0" dirty="0" err="1">
                <a:ln>
                  <a:noFill/>
                </a:ln>
                <a:solidFill>
                  <a:srgbClr val="404040"/>
                </a:solidFill>
                <a:effectLst/>
                <a:uLnTx/>
                <a:uFillTx/>
                <a:latin typeface="+mn-lt"/>
                <a:ea typeface="Calibri"/>
                <a:cs typeface="Calibri"/>
              </a:rPr>
              <a:t>gan</a:t>
            </a:r>
            <a:r>
              <a:rPr kumimoji="0" lang="en-GB" sz="2000" b="1" i="0" u="none" strike="noStrike" kern="1200" cap="none" spc="150" normalizeH="0" baseline="0" noProof="0" dirty="0">
                <a:ln>
                  <a:noFill/>
                </a:ln>
                <a:solidFill>
                  <a:srgbClr val="404040"/>
                </a:solidFill>
                <a:effectLst/>
                <a:uLnTx/>
                <a:uFillTx/>
                <a:latin typeface="+mn-lt"/>
                <a:ea typeface="Calibri"/>
                <a:cs typeface="Calibri"/>
              </a:rPr>
              <a:t> y </a:t>
            </a:r>
            <a:r>
              <a:rPr kumimoji="0" lang="en-GB" sz="2000" b="1" i="0" u="none" strike="noStrike" kern="1200" cap="none" spc="150" normalizeH="0" baseline="0" noProof="0" dirty="0" err="1">
                <a:ln>
                  <a:noFill/>
                </a:ln>
                <a:solidFill>
                  <a:srgbClr val="404040"/>
                </a:solidFill>
                <a:effectLst/>
                <a:uLnTx/>
                <a:uFillTx/>
                <a:latin typeface="+mn-lt"/>
                <a:ea typeface="Calibri"/>
                <a:cs typeface="Calibri"/>
              </a:rPr>
              <a:t>gynghrair</a:t>
            </a:r>
            <a:r>
              <a:rPr kumimoji="0" lang="en-GB" sz="2000" b="1" i="0" u="none" strike="noStrike" kern="1200" cap="none" spc="150" normalizeH="0" baseline="0" noProof="0" dirty="0">
                <a:ln>
                  <a:noFill/>
                </a:ln>
                <a:solidFill>
                  <a:srgbClr val="404040"/>
                </a:solidFill>
                <a:effectLst/>
                <a:uLnTx/>
                <a:uFillTx/>
                <a:latin typeface="+mn-lt"/>
                <a:ea typeface="Calibri"/>
                <a:cs typeface="Calibri"/>
              </a:rPr>
              <a:t>?</a:t>
            </a:r>
            <a:br>
              <a:rPr kumimoji="0" lang="en-GB" sz="2000" b="1" i="0" u="none" strike="noStrike" kern="1200" cap="none" spc="150" normalizeH="0" baseline="0" noProof="0" dirty="0">
                <a:ln>
                  <a:noFill/>
                </a:ln>
                <a:solidFill>
                  <a:sysClr val="windowText" lastClr="000000">
                    <a:lumMod val="75000"/>
                    <a:lumOff val="25000"/>
                  </a:sysClr>
                </a:solidFill>
                <a:effectLst/>
                <a:uLnTx/>
                <a:uFillTx/>
                <a:latin typeface="+mn-lt"/>
                <a:ea typeface="Meiryo"/>
                <a:cs typeface="Arial"/>
              </a:rPr>
            </a:br>
            <a:r>
              <a:rPr kumimoji="0" lang="en-GB" sz="2000" b="1" i="0" u="none" strike="noStrike" kern="1200" cap="none" spc="150" normalizeH="0" baseline="0" noProof="0" dirty="0" err="1">
                <a:ln>
                  <a:noFill/>
                </a:ln>
                <a:solidFill>
                  <a:srgbClr val="404040"/>
                </a:solidFill>
                <a:effectLst/>
                <a:uLnTx/>
                <a:uFillTx/>
                <a:latin typeface="+mn-lt"/>
                <a:ea typeface="Calibri"/>
                <a:cs typeface="Calibri"/>
              </a:rPr>
              <a:t>Oes</a:t>
            </a:r>
            <a:r>
              <a:rPr kumimoji="0" lang="en-GB" sz="2000" b="1" i="0" u="none" strike="noStrike" kern="1200" cap="none" spc="150" normalizeH="0" baseline="0" noProof="0" dirty="0">
                <a:ln>
                  <a:noFill/>
                </a:ln>
                <a:solidFill>
                  <a:srgbClr val="404040"/>
                </a:solidFill>
                <a:effectLst/>
                <a:uLnTx/>
                <a:uFillTx/>
                <a:latin typeface="+mn-lt"/>
                <a:ea typeface="Calibri"/>
                <a:cs typeface="Calibri"/>
              </a:rPr>
              <a:t> </a:t>
            </a:r>
            <a:r>
              <a:rPr kumimoji="0" lang="en-GB" sz="2000" b="1" i="0" u="none" strike="noStrike" kern="1200" cap="none" spc="150" normalizeH="0" baseline="0" noProof="0" dirty="0" err="1">
                <a:ln>
                  <a:noFill/>
                </a:ln>
                <a:solidFill>
                  <a:srgbClr val="404040"/>
                </a:solidFill>
                <a:effectLst/>
                <a:uLnTx/>
                <a:uFillTx/>
                <a:latin typeface="+mn-lt"/>
                <a:ea typeface="Calibri"/>
                <a:cs typeface="Calibri"/>
              </a:rPr>
              <a:t>gennych</a:t>
            </a:r>
            <a:r>
              <a:rPr kumimoji="0" lang="en-GB" sz="2000" b="1" i="0" u="none" strike="noStrike" kern="1200" cap="none" spc="150" normalizeH="0" baseline="0" noProof="0" dirty="0">
                <a:ln>
                  <a:noFill/>
                </a:ln>
                <a:solidFill>
                  <a:srgbClr val="404040"/>
                </a:solidFill>
                <a:effectLst/>
                <a:uLnTx/>
                <a:uFillTx/>
                <a:latin typeface="+mn-lt"/>
                <a:ea typeface="Calibri"/>
                <a:cs typeface="Calibri"/>
              </a:rPr>
              <a:t> chi </a:t>
            </a:r>
            <a:r>
              <a:rPr kumimoji="0" lang="en-GB" sz="2000" b="1" i="0" u="none" strike="noStrike" kern="1200" cap="none" spc="150" normalizeH="0" baseline="0" noProof="0" dirty="0" err="1">
                <a:ln>
                  <a:noFill/>
                </a:ln>
                <a:solidFill>
                  <a:srgbClr val="404040"/>
                </a:solidFill>
                <a:effectLst/>
                <a:uLnTx/>
                <a:uFillTx/>
                <a:latin typeface="+mn-lt"/>
                <a:ea typeface="Calibri"/>
                <a:cs typeface="Calibri"/>
              </a:rPr>
              <a:t>unrhyw</a:t>
            </a:r>
            <a:r>
              <a:rPr kumimoji="0" lang="en-GB" sz="2000" b="1" i="0" u="none" strike="noStrike" kern="1200" cap="none" spc="150" normalizeH="0" baseline="0" noProof="0" dirty="0">
                <a:ln>
                  <a:noFill/>
                </a:ln>
                <a:solidFill>
                  <a:srgbClr val="404040"/>
                </a:solidFill>
                <a:effectLst/>
                <a:uLnTx/>
                <a:uFillTx/>
                <a:latin typeface="+mn-lt"/>
                <a:ea typeface="Calibri"/>
                <a:cs typeface="Calibri"/>
              </a:rPr>
              <a:t> </a:t>
            </a:r>
            <a:r>
              <a:rPr kumimoji="0" lang="en-GB" sz="2000" b="1" i="0" u="none" strike="noStrike" kern="1200" cap="none" spc="150" normalizeH="0" baseline="0" noProof="0" dirty="0" err="1">
                <a:ln>
                  <a:noFill/>
                </a:ln>
                <a:solidFill>
                  <a:srgbClr val="404040"/>
                </a:solidFill>
                <a:effectLst/>
                <a:uLnTx/>
                <a:uFillTx/>
                <a:latin typeface="+mn-lt"/>
                <a:ea typeface="Calibri"/>
                <a:cs typeface="Calibri"/>
              </a:rPr>
              <a:t>rwydweithiau</a:t>
            </a:r>
            <a:r>
              <a:rPr kumimoji="0" lang="en-GB" sz="2000" b="1" i="0" u="none" strike="noStrike" kern="1200" cap="none" spc="150" normalizeH="0" baseline="0" noProof="0" dirty="0">
                <a:ln>
                  <a:noFill/>
                </a:ln>
                <a:solidFill>
                  <a:srgbClr val="404040"/>
                </a:solidFill>
                <a:effectLst/>
                <a:uLnTx/>
                <a:uFillTx/>
                <a:latin typeface="+mn-lt"/>
                <a:ea typeface="Calibri"/>
                <a:cs typeface="Calibri"/>
              </a:rPr>
              <a:t> </a:t>
            </a:r>
            <a:r>
              <a:rPr kumimoji="0" lang="en-GB" sz="2000" b="1" i="0" u="none" strike="noStrike" kern="1200" cap="none" spc="150" normalizeH="0" baseline="0" noProof="0" dirty="0" err="1">
                <a:ln>
                  <a:noFill/>
                </a:ln>
                <a:solidFill>
                  <a:srgbClr val="404040"/>
                </a:solidFill>
                <a:effectLst/>
                <a:uLnTx/>
                <a:uFillTx/>
                <a:latin typeface="+mn-lt"/>
                <a:ea typeface="Calibri"/>
                <a:cs typeface="Calibri"/>
              </a:rPr>
              <a:t>Cefnogi</a:t>
            </a:r>
            <a:r>
              <a:rPr kumimoji="0" lang="en-GB" sz="2000" b="1" i="0" u="none" strike="noStrike" kern="1200" cap="none" spc="150" normalizeH="0" baseline="0" noProof="0" dirty="0">
                <a:ln>
                  <a:noFill/>
                </a:ln>
                <a:solidFill>
                  <a:srgbClr val="404040"/>
                </a:solidFill>
                <a:effectLst/>
                <a:uLnTx/>
                <a:uFillTx/>
                <a:latin typeface="+mn-lt"/>
                <a:ea typeface="Calibri"/>
                <a:cs typeface="Calibri"/>
              </a:rPr>
              <a:t> </a:t>
            </a:r>
            <a:r>
              <a:rPr kumimoji="0" lang="en-GB" sz="2000" b="1" i="0" u="none" strike="noStrike" kern="1200" cap="none" spc="150" normalizeH="0" baseline="0" noProof="0" dirty="0" err="1">
                <a:ln>
                  <a:noFill/>
                </a:ln>
                <a:solidFill>
                  <a:srgbClr val="404040"/>
                </a:solidFill>
                <a:effectLst/>
                <a:uLnTx/>
                <a:uFillTx/>
                <a:latin typeface="+mn-lt"/>
                <a:ea typeface="Calibri"/>
                <a:cs typeface="Calibri"/>
              </a:rPr>
              <a:t>Ymddygiad</a:t>
            </a:r>
            <a:r>
              <a:rPr kumimoji="0" lang="en-GB" sz="2000" b="1" i="0" u="none" strike="noStrike" kern="1200" cap="none" spc="150" normalizeH="0" baseline="0" noProof="0" dirty="0">
                <a:ln>
                  <a:noFill/>
                </a:ln>
                <a:solidFill>
                  <a:srgbClr val="404040"/>
                </a:solidFill>
                <a:effectLst/>
                <a:uLnTx/>
                <a:uFillTx/>
                <a:latin typeface="+mn-lt"/>
                <a:ea typeface="Calibri"/>
                <a:cs typeface="Calibri"/>
              </a:rPr>
              <a:t> </a:t>
            </a:r>
            <a:r>
              <a:rPr kumimoji="0" lang="en-GB" sz="2000" b="1" i="0" u="none" strike="noStrike" kern="1200" cap="none" spc="150" normalizeH="0" baseline="0" noProof="0" dirty="0" err="1">
                <a:ln>
                  <a:noFill/>
                </a:ln>
                <a:solidFill>
                  <a:srgbClr val="404040"/>
                </a:solidFill>
                <a:effectLst/>
                <a:uLnTx/>
                <a:uFillTx/>
                <a:latin typeface="+mn-lt"/>
                <a:ea typeface="Calibri"/>
                <a:cs typeface="Calibri"/>
              </a:rPr>
              <a:t>Cadarnhaol</a:t>
            </a:r>
            <a:r>
              <a:rPr kumimoji="0" lang="en-GB" sz="2000" b="1" i="0" u="none" strike="noStrike" kern="1200" cap="none" spc="150" normalizeH="0" baseline="0" noProof="0" dirty="0">
                <a:ln>
                  <a:noFill/>
                </a:ln>
                <a:solidFill>
                  <a:srgbClr val="404040"/>
                </a:solidFill>
                <a:effectLst/>
                <a:uLnTx/>
                <a:uFillTx/>
                <a:latin typeface="+mn-lt"/>
                <a:ea typeface="Calibri"/>
                <a:cs typeface="Calibri"/>
              </a:rPr>
              <a:t> </a:t>
            </a:r>
            <a:r>
              <a:rPr kumimoji="0" lang="en-GB" sz="2000" b="1" i="0" u="none" strike="noStrike" kern="1200" cap="none" spc="150" normalizeH="0" baseline="0" noProof="0" dirty="0" err="1">
                <a:ln>
                  <a:noFill/>
                </a:ln>
                <a:solidFill>
                  <a:srgbClr val="404040"/>
                </a:solidFill>
                <a:effectLst/>
                <a:uLnTx/>
                <a:uFillTx/>
                <a:latin typeface="+mn-lt"/>
                <a:ea typeface="Calibri"/>
                <a:cs typeface="Calibri"/>
              </a:rPr>
              <a:t>presennol</a:t>
            </a:r>
            <a:r>
              <a:rPr kumimoji="0" lang="en-GB" sz="2000" b="1" i="0" u="none" strike="noStrike" kern="1200" cap="none" spc="150" normalizeH="0" baseline="0" noProof="0" dirty="0">
                <a:ln>
                  <a:noFill/>
                </a:ln>
                <a:solidFill>
                  <a:srgbClr val="404040"/>
                </a:solidFill>
                <a:effectLst/>
                <a:uLnTx/>
                <a:uFillTx/>
                <a:latin typeface="+mn-lt"/>
                <a:ea typeface="Calibri"/>
                <a:cs typeface="Calibri"/>
              </a:rPr>
              <a:t>?</a:t>
            </a:r>
            <a:br>
              <a:rPr kumimoji="0" lang="en-GB" sz="2000" b="1" i="0" u="none" strike="noStrike" kern="1200" cap="none" spc="150" normalizeH="0" baseline="0" noProof="0" dirty="0">
                <a:ln>
                  <a:noFill/>
                </a:ln>
                <a:solidFill>
                  <a:sysClr val="windowText" lastClr="000000">
                    <a:lumMod val="75000"/>
                    <a:lumOff val="25000"/>
                  </a:sysClr>
                </a:solidFill>
                <a:effectLst/>
                <a:uLnTx/>
                <a:uFillTx/>
                <a:latin typeface="+mn-lt"/>
                <a:ea typeface="Meiryo"/>
                <a:cs typeface="Arial"/>
              </a:rPr>
            </a:br>
            <a:r>
              <a:rPr kumimoji="0" lang="en-GB" sz="2000" b="1" i="0" u="none" strike="noStrike" kern="1200" cap="none" spc="150" normalizeH="0" baseline="0" noProof="0" dirty="0">
                <a:ln>
                  <a:noFill/>
                </a:ln>
                <a:solidFill>
                  <a:srgbClr val="404040"/>
                </a:solidFill>
                <a:effectLst/>
                <a:uLnTx/>
                <a:uFillTx/>
                <a:latin typeface="+mn-lt"/>
                <a:ea typeface="Calibri"/>
                <a:cs typeface="Calibri"/>
              </a:rPr>
              <a:t>Sut </a:t>
            </a:r>
            <a:r>
              <a:rPr kumimoji="0" lang="en-GB" sz="2000" b="1" i="0" u="none" strike="noStrike" kern="1200" cap="none" spc="150" normalizeH="0" baseline="0" noProof="0" dirty="0" err="1">
                <a:ln>
                  <a:noFill/>
                </a:ln>
                <a:solidFill>
                  <a:srgbClr val="404040"/>
                </a:solidFill>
                <a:effectLst/>
                <a:uLnTx/>
                <a:uFillTx/>
                <a:latin typeface="+mn-lt"/>
                <a:ea typeface="Calibri"/>
                <a:cs typeface="Calibri"/>
              </a:rPr>
              <a:t>hoffech</a:t>
            </a:r>
            <a:r>
              <a:rPr kumimoji="0" lang="en-GB" sz="2000" b="1" i="0" u="none" strike="noStrike" kern="1200" cap="none" spc="150" normalizeH="0" baseline="0" noProof="0" dirty="0">
                <a:ln>
                  <a:noFill/>
                </a:ln>
                <a:solidFill>
                  <a:srgbClr val="404040"/>
                </a:solidFill>
                <a:effectLst/>
                <a:uLnTx/>
                <a:uFillTx/>
                <a:latin typeface="+mn-lt"/>
                <a:ea typeface="Calibri"/>
                <a:cs typeface="Calibri"/>
              </a:rPr>
              <a:t> chi </a:t>
            </a:r>
            <a:r>
              <a:rPr kumimoji="0" lang="en-GB" sz="2000" b="1" i="0" u="none" strike="noStrike" kern="1200" cap="none" spc="150" normalizeH="0" baseline="0" noProof="0" dirty="0" err="1">
                <a:ln>
                  <a:noFill/>
                </a:ln>
                <a:solidFill>
                  <a:srgbClr val="404040"/>
                </a:solidFill>
                <a:effectLst/>
                <a:uLnTx/>
                <a:uFillTx/>
                <a:latin typeface="+mn-lt"/>
                <a:ea typeface="Calibri"/>
                <a:cs typeface="Calibri"/>
              </a:rPr>
              <a:t>allu</a:t>
            </a:r>
            <a:r>
              <a:rPr kumimoji="0" lang="en-GB" sz="2000" b="1" i="0" u="none" strike="noStrike" kern="1200" cap="none" spc="150" normalizeH="0" baseline="0" noProof="0" dirty="0">
                <a:ln>
                  <a:noFill/>
                </a:ln>
                <a:solidFill>
                  <a:srgbClr val="404040"/>
                </a:solidFill>
                <a:effectLst/>
                <a:uLnTx/>
                <a:uFillTx/>
                <a:latin typeface="+mn-lt"/>
                <a:ea typeface="Calibri"/>
                <a:cs typeface="Calibri"/>
              </a:rPr>
              <a:t> </a:t>
            </a:r>
            <a:r>
              <a:rPr kumimoji="0" lang="en-GB" sz="2000" b="1" i="0" u="none" strike="noStrike" kern="1200" cap="none" spc="150" normalizeH="0" baseline="0" noProof="0" dirty="0" err="1">
                <a:ln>
                  <a:noFill/>
                </a:ln>
                <a:solidFill>
                  <a:srgbClr val="404040"/>
                </a:solidFill>
                <a:effectLst/>
                <a:uLnTx/>
                <a:uFillTx/>
                <a:latin typeface="+mn-lt"/>
                <a:ea typeface="Calibri"/>
                <a:cs typeface="Calibri"/>
              </a:rPr>
              <a:t>cyfathrebu</a:t>
            </a:r>
            <a:r>
              <a:rPr kumimoji="0" lang="en-GB" sz="2000" b="1" i="0" u="none" strike="noStrike" kern="1200" cap="none" spc="150" normalizeH="0" baseline="0" noProof="0" dirty="0">
                <a:ln>
                  <a:noFill/>
                </a:ln>
                <a:solidFill>
                  <a:srgbClr val="404040"/>
                </a:solidFill>
                <a:effectLst/>
                <a:uLnTx/>
                <a:uFillTx/>
                <a:latin typeface="+mn-lt"/>
                <a:ea typeface="Calibri"/>
                <a:cs typeface="Calibri"/>
              </a:rPr>
              <a:t> ag </a:t>
            </a:r>
            <a:r>
              <a:rPr kumimoji="0" lang="en-GB" sz="2000" b="1" i="0" u="none" strike="noStrike" kern="1200" cap="none" spc="150" normalizeH="0" baseline="0" noProof="0" dirty="0" err="1">
                <a:ln>
                  <a:noFill/>
                </a:ln>
                <a:solidFill>
                  <a:srgbClr val="404040"/>
                </a:solidFill>
                <a:effectLst/>
                <a:uLnTx/>
                <a:uFillTx/>
                <a:latin typeface="+mn-lt"/>
                <a:ea typeface="Calibri"/>
                <a:cs typeface="Calibri"/>
              </a:rPr>
              <a:t>aelodau</a:t>
            </a:r>
            <a:r>
              <a:rPr kumimoji="0" lang="en-GB" sz="2000" b="1" i="0" u="none" strike="noStrike" kern="1200" cap="none" spc="150" normalizeH="0" baseline="0" noProof="0" dirty="0">
                <a:ln>
                  <a:noFill/>
                </a:ln>
                <a:solidFill>
                  <a:srgbClr val="404040"/>
                </a:solidFill>
                <a:effectLst/>
                <a:uLnTx/>
                <a:uFillTx/>
                <a:latin typeface="+mn-lt"/>
                <a:ea typeface="Calibri"/>
                <a:cs typeface="Calibri"/>
              </a:rPr>
              <a:t>?</a:t>
            </a:r>
            <a:endParaRPr lang="en-US" sz="2000" dirty="0">
              <a:solidFill>
                <a:schemeClr val="tx1">
                  <a:lumMod val="85000"/>
                  <a:lumOff val="15000"/>
                </a:schemeClr>
              </a:solidFill>
              <a:latin typeface="+mn-lt"/>
            </a:endParaRPr>
          </a:p>
        </p:txBody>
      </p:sp>
      <p:sp>
        <p:nvSpPr>
          <p:cNvPr id="3" name="Title 1">
            <a:extLst>
              <a:ext uri="{FF2B5EF4-FFF2-40B4-BE49-F238E27FC236}">
                <a16:creationId xmlns:a16="http://schemas.microsoft.com/office/drawing/2014/main" id="{DA89D06A-ED62-9887-D33A-229927869478}"/>
              </a:ext>
            </a:extLst>
          </p:cNvPr>
          <p:cNvSpPr txBox="1">
            <a:spLocks/>
          </p:cNvSpPr>
          <p:nvPr/>
        </p:nvSpPr>
        <p:spPr>
          <a:xfrm>
            <a:off x="118934" y="3790789"/>
            <a:ext cx="5274860" cy="1844754"/>
          </a:xfrm>
          <a:prstGeom prst="rect">
            <a:avLst/>
          </a:prstGeom>
        </p:spPr>
        <p:txBody>
          <a:bodyPr vert="horz" lIns="109728" tIns="109728" rIns="109728" bIns="91440" rtlCol="0" anchor="b">
            <a:noAutofit/>
          </a:bodyPr>
          <a:lstStyle>
            <a:lvl1pPr algn="l" defTabSz="914400" rtl="0" eaLnBrk="1" latinLnBrk="0" hangingPunct="1">
              <a:lnSpc>
                <a:spcPct val="130000"/>
              </a:lnSpc>
              <a:spcBef>
                <a:spcPct val="0"/>
              </a:spcBef>
              <a:buNone/>
              <a:defRPr sz="3200" b="1" kern="1200" spc="150" baseline="0">
                <a:solidFill>
                  <a:schemeClr val="tx1">
                    <a:lumMod val="75000"/>
                    <a:lumOff val="25000"/>
                  </a:schemeClr>
                </a:solidFill>
                <a:latin typeface="+mj-lt"/>
                <a:ea typeface="+mj-ea"/>
                <a:cs typeface="+mj-cs"/>
              </a:defRPr>
            </a:lvl1pPr>
          </a:lstStyle>
          <a:p>
            <a:pPr marL="0" marR="0" lvl="0" indent="0" algn="l" defTabSz="914400" rtl="0" eaLnBrk="1" fontAlgn="auto" latinLnBrk="0" hangingPunct="1">
              <a:lnSpc>
                <a:spcPct val="106000"/>
              </a:lnSpc>
              <a:spcBef>
                <a:spcPct val="0"/>
              </a:spcBef>
              <a:spcAft>
                <a:spcPts val="800"/>
              </a:spcAft>
              <a:buClrTx/>
              <a:buSzTx/>
              <a:buFontTx/>
              <a:buNone/>
              <a:tabLst/>
              <a:defRPr/>
            </a:pPr>
            <a:r>
              <a:rPr lang="en-GB" sz="1800" dirty="0">
                <a:effectLst/>
                <a:latin typeface="+mn-lt"/>
                <a:ea typeface="Calibri" panose="020F0502020204030204" pitchFamily="34" charset="0"/>
              </a:rPr>
              <a:t>What sort of help would you like from the alliance?</a:t>
            </a:r>
            <a:br>
              <a:rPr lang="en-GB" sz="1800" dirty="0">
                <a:effectLst/>
                <a:latin typeface="+mn-lt"/>
                <a:ea typeface="Calibri" panose="020F0502020204030204" pitchFamily="34" charset="0"/>
              </a:rPr>
            </a:br>
            <a:r>
              <a:rPr lang="en-GB" sz="1800" dirty="0">
                <a:effectLst/>
                <a:latin typeface="+mn-lt"/>
                <a:ea typeface="Calibri" panose="020F0502020204030204" pitchFamily="34" charset="0"/>
              </a:rPr>
              <a:t>Have you got any existing PBS networks?</a:t>
            </a:r>
            <a:br>
              <a:rPr lang="en-GB" sz="1800" dirty="0">
                <a:effectLst/>
                <a:latin typeface="+mn-lt"/>
                <a:ea typeface="Calibri" panose="020F0502020204030204" pitchFamily="34" charset="0"/>
              </a:rPr>
            </a:br>
            <a:r>
              <a:rPr lang="en-GB" sz="1800" dirty="0">
                <a:effectLst/>
                <a:latin typeface="+mn-lt"/>
                <a:ea typeface="Calibri" panose="020F0502020204030204" pitchFamily="34" charset="0"/>
              </a:rPr>
              <a:t>How would you like to be able to communicate with members? </a:t>
            </a:r>
            <a:endParaRPr kumimoji="0" lang="en-GB" sz="1800" b="1" i="0" u="none" strike="noStrike" kern="1200" cap="none" spc="150" normalizeH="0" baseline="0" noProof="0" dirty="0">
              <a:ln>
                <a:noFill/>
              </a:ln>
              <a:solidFill>
                <a:sysClr val="windowText" lastClr="000000">
                  <a:lumMod val="85000"/>
                  <a:lumOff val="15000"/>
                </a:sysClr>
              </a:solidFill>
              <a:effectLst/>
              <a:uLnTx/>
              <a:uFillTx/>
              <a:latin typeface="+mn-lt"/>
              <a:ea typeface="Meiryo"/>
              <a:cs typeface="Arial"/>
            </a:endParaRPr>
          </a:p>
        </p:txBody>
      </p:sp>
    </p:spTree>
    <p:extLst>
      <p:ext uri="{BB962C8B-B14F-4D97-AF65-F5344CB8AC3E}">
        <p14:creationId xmlns:p14="http://schemas.microsoft.com/office/powerpoint/2010/main" val="29829034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181FC64-B306-4821-98E2-780662EFC4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 name="Title 1">
            <a:extLst>
              <a:ext uri="{FF2B5EF4-FFF2-40B4-BE49-F238E27FC236}">
                <a16:creationId xmlns:a16="http://schemas.microsoft.com/office/drawing/2014/main" id="{32755299-941A-A716-D6A8-20042A60EE70}"/>
              </a:ext>
            </a:extLst>
          </p:cNvPr>
          <p:cNvSpPr>
            <a:spLocks noGrp="1"/>
          </p:cNvSpPr>
          <p:nvPr>
            <p:ph type="title"/>
          </p:nvPr>
        </p:nvSpPr>
        <p:spPr>
          <a:xfrm>
            <a:off x="992518" y="442913"/>
            <a:ext cx="5271804" cy="1327164"/>
          </a:xfrm>
        </p:spPr>
        <p:txBody>
          <a:bodyPr anchor="b">
            <a:normAutofit fontScale="90000"/>
          </a:bodyPr>
          <a:lstStyle/>
          <a:p>
            <a:pPr algn="ctr"/>
            <a:r>
              <a:rPr lang="cy" sz="3200" b="1" i="0" strike="noStrike" cap="none" spc="150" baseline="0" dirty="0">
                <a:solidFill>
                  <a:srgbClr val="404040"/>
                </a:solidFill>
                <a:effectLst/>
                <a:latin typeface="Calibri"/>
                <a:ea typeface="Calibri"/>
                <a:cs typeface="Calibri"/>
              </a:rPr>
              <a:t>Cylch Gorchwyl </a:t>
            </a:r>
            <a:br>
              <a:rPr lang="cy" sz="3200" b="1" i="0" strike="noStrike" cap="none" spc="150" baseline="0" dirty="0">
                <a:solidFill>
                  <a:srgbClr val="404040"/>
                </a:solidFill>
                <a:effectLst/>
                <a:latin typeface="Calibri"/>
                <a:ea typeface="Calibri"/>
                <a:cs typeface="Calibri"/>
              </a:rPr>
            </a:br>
            <a:r>
              <a:rPr lang="en-GB" dirty="0">
                <a:latin typeface="Calibri" panose="020F0502020204030204" pitchFamily="34" charset="0"/>
                <a:ea typeface="Calibri" panose="020F0502020204030204" pitchFamily="34" charset="0"/>
              </a:rPr>
              <a:t>T</a:t>
            </a:r>
            <a:r>
              <a:rPr lang="en-GB" b="1" dirty="0">
                <a:effectLst/>
                <a:latin typeface="Calibri" panose="020F0502020204030204" pitchFamily="34" charset="0"/>
                <a:ea typeface="Calibri" panose="020F0502020204030204" pitchFamily="34" charset="0"/>
              </a:rPr>
              <a:t>erms of reference</a:t>
            </a:r>
            <a:endParaRPr lang="en-GB" dirty="0"/>
          </a:p>
        </p:txBody>
      </p:sp>
      <p:sp>
        <p:nvSpPr>
          <p:cNvPr id="3" name="Content Placeholder 2">
            <a:extLst>
              <a:ext uri="{FF2B5EF4-FFF2-40B4-BE49-F238E27FC236}">
                <a16:creationId xmlns:a16="http://schemas.microsoft.com/office/drawing/2014/main" id="{638CC924-A36F-EA4B-FE7D-C867B4D42E0D}"/>
              </a:ext>
            </a:extLst>
          </p:cNvPr>
          <p:cNvSpPr>
            <a:spLocks noGrp="1"/>
          </p:cNvSpPr>
          <p:nvPr>
            <p:ph idx="1"/>
          </p:nvPr>
        </p:nvSpPr>
        <p:spPr>
          <a:xfrm>
            <a:off x="433668" y="2033779"/>
            <a:ext cx="3000641" cy="4205258"/>
          </a:xfrm>
        </p:spPr>
        <p:txBody>
          <a:bodyPr>
            <a:normAutofit fontScale="92500"/>
          </a:bodyPr>
          <a:lstStyle/>
          <a:p>
            <a:pPr>
              <a:lnSpc>
                <a:spcPct val="130000"/>
              </a:lnSpc>
              <a:spcAft>
                <a:spcPts val="800"/>
              </a:spcAft>
            </a:pPr>
            <a:r>
              <a:rPr lang="cy" sz="1400" dirty="0">
                <a:solidFill>
                  <a:srgbClr val="404040"/>
                </a:solidFill>
                <a:latin typeface="Calibri"/>
                <a:ea typeface="Calibri"/>
                <a:cs typeface="Calibri"/>
              </a:rPr>
              <a:t>Beth ddylai’r grŵp gael ei alw? (Rhwydwaith Cefnogi Ymddygiad Cadarnhaol Gogledd Cymru neu Gynghrair Cefnogi Ymddygiad Cadarnhaol Gogledd Cymru) efallai fyddai’r prif ddewisiadau</a:t>
            </a:r>
          </a:p>
          <a:p>
            <a:pPr>
              <a:lnSpc>
                <a:spcPct val="130000"/>
              </a:lnSpc>
              <a:spcAft>
                <a:spcPts val="800"/>
              </a:spcAft>
            </a:pPr>
            <a:r>
              <a:rPr lang="cy" sz="1400" dirty="0">
                <a:solidFill>
                  <a:srgbClr val="404040"/>
                </a:solidFill>
                <a:latin typeface="Calibri"/>
                <a:ea typeface="Calibri"/>
                <a:cs typeface="Calibri"/>
              </a:rPr>
              <a:t>Pwy ddylai fod ynddo? A ddylai hwn fod ar gyfer anableddau dysgu yn unig?</a:t>
            </a:r>
          </a:p>
          <a:p>
            <a:pPr>
              <a:lnSpc>
                <a:spcPct val="130000"/>
              </a:lnSpc>
              <a:spcAft>
                <a:spcPts val="800"/>
              </a:spcAft>
            </a:pPr>
            <a:r>
              <a:rPr lang="cy" sz="1400" dirty="0">
                <a:solidFill>
                  <a:srgbClr val="404040"/>
                </a:solidFill>
                <a:latin typeface="Calibri"/>
                <a:ea typeface="Calibri"/>
                <a:cs typeface="Calibri"/>
              </a:rPr>
              <a:t>Pa mor aml ddylai fod?</a:t>
            </a:r>
          </a:p>
          <a:p>
            <a:pPr>
              <a:lnSpc>
                <a:spcPct val="130000"/>
              </a:lnSpc>
              <a:spcAft>
                <a:spcPts val="800"/>
              </a:spcAft>
            </a:pPr>
            <a:r>
              <a:rPr lang="cy" sz="1400" dirty="0">
                <a:solidFill>
                  <a:srgbClr val="404040"/>
                </a:solidFill>
                <a:latin typeface="Calibri"/>
                <a:ea typeface="Calibri"/>
                <a:cs typeface="Calibri"/>
              </a:rPr>
              <a:t>Lle dylid ei gynnal? </a:t>
            </a:r>
          </a:p>
          <a:p>
            <a:pPr>
              <a:lnSpc>
                <a:spcPct val="130000"/>
              </a:lnSpc>
            </a:pPr>
            <a:endParaRPr lang="en-GB" sz="1700" dirty="0"/>
          </a:p>
        </p:txBody>
      </p:sp>
      <p:sp>
        <p:nvSpPr>
          <p:cNvPr id="11" name="Freeform: Shape 10">
            <a:extLst>
              <a:ext uri="{FF2B5EF4-FFF2-40B4-BE49-F238E27FC236}">
                <a16:creationId xmlns:a16="http://schemas.microsoft.com/office/drawing/2014/main" id="{5871FC61-DD4E-47D4-81FD-8A7E7D12B3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986049" y="0"/>
            <a:ext cx="5205951" cy="6858000"/>
          </a:xfrm>
          <a:custGeom>
            <a:avLst/>
            <a:gdLst>
              <a:gd name="connsiteX0" fmla="*/ 0 w 5205951"/>
              <a:gd name="connsiteY0" fmla="*/ 0 h 6858000"/>
              <a:gd name="connsiteX1" fmla="*/ 1709529 w 5205951"/>
              <a:gd name="connsiteY1" fmla="*/ 0 h 6858000"/>
              <a:gd name="connsiteX2" fmla="*/ 2489695 w 5205951"/>
              <a:gd name="connsiteY2" fmla="*/ 0 h 6858000"/>
              <a:gd name="connsiteX3" fmla="*/ 3582928 w 5205951"/>
              <a:gd name="connsiteY3" fmla="*/ 0 h 6858000"/>
              <a:gd name="connsiteX4" fmla="*/ 3605052 w 5205951"/>
              <a:gd name="connsiteY4" fmla="*/ 14997 h 6858000"/>
              <a:gd name="connsiteX5" fmla="*/ 5205951 w 5205951"/>
              <a:gd name="connsiteY5" fmla="*/ 3621656 h 6858000"/>
              <a:gd name="connsiteX6" fmla="*/ 3331601 w 5205951"/>
              <a:gd name="connsiteY6" fmla="*/ 6374814 h 6858000"/>
              <a:gd name="connsiteX7" fmla="*/ 2814953 w 5205951"/>
              <a:gd name="connsiteY7" fmla="*/ 6780599 h 6858000"/>
              <a:gd name="connsiteX8" fmla="*/ 2703197 w 5205951"/>
              <a:gd name="connsiteY8" fmla="*/ 6858000 h 6858000"/>
              <a:gd name="connsiteX9" fmla="*/ 2489695 w 5205951"/>
              <a:gd name="connsiteY9" fmla="*/ 6858000 h 6858000"/>
              <a:gd name="connsiteX10" fmla="*/ 1709529 w 5205951"/>
              <a:gd name="connsiteY10" fmla="*/ 6858000 h 6858000"/>
              <a:gd name="connsiteX11" fmla="*/ 0 w 5205951"/>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05951" h="6858000">
                <a:moveTo>
                  <a:pt x="0" y="0"/>
                </a:moveTo>
                <a:lnTo>
                  <a:pt x="1709529" y="0"/>
                </a:lnTo>
                <a:lnTo>
                  <a:pt x="2489695" y="0"/>
                </a:lnTo>
                <a:lnTo>
                  <a:pt x="3582928" y="0"/>
                </a:lnTo>
                <a:lnTo>
                  <a:pt x="3605052" y="14997"/>
                </a:lnTo>
                <a:cubicBezTo>
                  <a:pt x="4632215" y="754641"/>
                  <a:pt x="5205951" y="2093192"/>
                  <a:pt x="5205951" y="3621656"/>
                </a:cubicBezTo>
                <a:cubicBezTo>
                  <a:pt x="5205951" y="4969131"/>
                  <a:pt x="4277226" y="5602839"/>
                  <a:pt x="3331601" y="6374814"/>
                </a:cubicBezTo>
                <a:cubicBezTo>
                  <a:pt x="3159398" y="6515397"/>
                  <a:pt x="2988771" y="6653108"/>
                  <a:pt x="2814953" y="6780599"/>
                </a:cubicBezTo>
                <a:lnTo>
                  <a:pt x="2703197" y="6858000"/>
                </a:lnTo>
                <a:lnTo>
                  <a:pt x="2489695" y="6858000"/>
                </a:lnTo>
                <a:lnTo>
                  <a:pt x="1709529"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Freeform: Shape 12">
            <a:extLst>
              <a:ext uri="{FF2B5EF4-FFF2-40B4-BE49-F238E27FC236}">
                <a16:creationId xmlns:a16="http://schemas.microsoft.com/office/drawing/2014/main" id="{829A1E2C-5AC8-40FC-99E9-832069D397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77485"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5" name="Freeform: Shape 14">
            <a:extLst>
              <a:ext uri="{FF2B5EF4-FFF2-40B4-BE49-F238E27FC236}">
                <a16:creationId xmlns:a16="http://schemas.microsoft.com/office/drawing/2014/main" id="{55C54A75-E44A-4147-B9D0-FF46CFD316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754925"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5" name="Picture 4" descr="Path winding through a grassy field">
            <a:extLst>
              <a:ext uri="{FF2B5EF4-FFF2-40B4-BE49-F238E27FC236}">
                <a16:creationId xmlns:a16="http://schemas.microsoft.com/office/drawing/2014/main" id="{3C9E4264-F3AD-903F-1425-BD202374101B}"/>
              </a:ext>
            </a:extLst>
          </p:cNvPr>
          <p:cNvPicPr>
            <a:picLocks noChangeAspect="1"/>
          </p:cNvPicPr>
          <p:nvPr/>
        </p:nvPicPr>
        <p:blipFill rotWithShape="1">
          <a:blip r:embed="rId3"/>
          <a:srcRect l="32233" r="19216" b="-1"/>
          <a:stretch/>
        </p:blipFill>
        <p:spPr>
          <a:xfrm>
            <a:off x="7508146" y="10"/>
            <a:ext cx="4683853" cy="6857990"/>
          </a:xfrm>
          <a:custGeom>
            <a:avLst/>
            <a:gdLst/>
            <a:ahLst/>
            <a:cxnLst/>
            <a:rect l="l" t="t" r="r" b="b"/>
            <a:pathLst>
              <a:path w="4901771" h="6858000">
                <a:moveTo>
                  <a:pt x="1623023" y="0"/>
                </a:moveTo>
                <a:lnTo>
                  <a:pt x="2716256" y="0"/>
                </a:lnTo>
                <a:lnTo>
                  <a:pt x="3496422" y="0"/>
                </a:lnTo>
                <a:lnTo>
                  <a:pt x="4544484" y="0"/>
                </a:lnTo>
                <a:lnTo>
                  <a:pt x="4710787" y="0"/>
                </a:lnTo>
                <a:lnTo>
                  <a:pt x="4901771" y="0"/>
                </a:lnTo>
                <a:lnTo>
                  <a:pt x="4901771" y="6858000"/>
                </a:lnTo>
                <a:lnTo>
                  <a:pt x="4710787" y="6858000"/>
                </a:lnTo>
                <a:lnTo>
                  <a:pt x="4544484" y="6858000"/>
                </a:lnTo>
                <a:lnTo>
                  <a:pt x="3496422" y="6858000"/>
                </a:lnTo>
                <a:lnTo>
                  <a:pt x="2716256" y="6858000"/>
                </a:lnTo>
                <a:lnTo>
                  <a:pt x="2502754" y="6858000"/>
                </a:lnTo>
                <a:lnTo>
                  <a:pt x="2390998" y="6780599"/>
                </a:lnTo>
                <a:cubicBezTo>
                  <a:pt x="2217180" y="6653108"/>
                  <a:pt x="2046553" y="6515397"/>
                  <a:pt x="1874350" y="6374814"/>
                </a:cubicBezTo>
                <a:cubicBezTo>
                  <a:pt x="928725" y="5602839"/>
                  <a:pt x="0" y="4969131"/>
                  <a:pt x="0" y="3621656"/>
                </a:cubicBezTo>
                <a:cubicBezTo>
                  <a:pt x="0" y="2093192"/>
                  <a:pt x="573736" y="754641"/>
                  <a:pt x="1600899" y="14997"/>
                </a:cubicBezTo>
                <a:close/>
              </a:path>
            </a:pathLst>
          </a:custGeom>
        </p:spPr>
      </p:pic>
      <p:sp>
        <p:nvSpPr>
          <p:cNvPr id="4" name="Content Placeholder 2">
            <a:extLst>
              <a:ext uri="{FF2B5EF4-FFF2-40B4-BE49-F238E27FC236}">
                <a16:creationId xmlns:a16="http://schemas.microsoft.com/office/drawing/2014/main" id="{39954CDA-C162-00FD-395E-D72E66856A0E}"/>
              </a:ext>
            </a:extLst>
          </p:cNvPr>
          <p:cNvSpPr txBox="1">
            <a:spLocks/>
          </p:cNvSpPr>
          <p:nvPr/>
        </p:nvSpPr>
        <p:spPr>
          <a:xfrm>
            <a:off x="3777360" y="2033779"/>
            <a:ext cx="3757402" cy="3861309"/>
          </a:xfrm>
          <a:prstGeom prst="rect">
            <a:avLst/>
          </a:prstGeom>
        </p:spPr>
        <p:txBody>
          <a:bodyPr vert="horz" lIns="109728" tIns="109728" rIns="109728" bIns="91440" rtlCol="0">
            <a:normAutofit fontScale="95000"/>
          </a:bodyPr>
          <a:lstStyle>
            <a:lvl1pPr marL="0" indent="0" algn="l" defTabSz="914400" rtl="0" eaLnBrk="1" latinLnBrk="0" hangingPunct="1">
              <a:lnSpc>
                <a:spcPct val="140000"/>
              </a:lnSpc>
              <a:spcBef>
                <a:spcPts val="930"/>
              </a:spcBef>
              <a:buFont typeface="Corbel" panose="020B0503020204020204" pitchFamily="34" charset="0"/>
              <a:buNone/>
              <a:defRPr sz="1800" b="0"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a:lstStyle>
          <a:p>
            <a:pPr>
              <a:lnSpc>
                <a:spcPct val="130000"/>
              </a:lnSpc>
            </a:pPr>
            <a:endParaRPr lang="en-GB" sz="1700" dirty="0"/>
          </a:p>
        </p:txBody>
      </p:sp>
      <p:sp>
        <p:nvSpPr>
          <p:cNvPr id="6" name="TextBox 5">
            <a:extLst>
              <a:ext uri="{FF2B5EF4-FFF2-40B4-BE49-F238E27FC236}">
                <a16:creationId xmlns:a16="http://schemas.microsoft.com/office/drawing/2014/main" id="{BA4228DE-A71E-3CEB-7759-E4BFC9E82BEC}"/>
              </a:ext>
            </a:extLst>
          </p:cNvPr>
          <p:cNvSpPr txBox="1"/>
          <p:nvPr/>
        </p:nvSpPr>
        <p:spPr>
          <a:xfrm>
            <a:off x="3747472" y="2033779"/>
            <a:ext cx="2660240" cy="3971985"/>
          </a:xfrm>
          <a:prstGeom prst="rect">
            <a:avLst/>
          </a:prstGeom>
          <a:noFill/>
        </p:spPr>
        <p:txBody>
          <a:bodyPr wrap="square" rtlCol="0">
            <a:spAutoFit/>
          </a:bodyPr>
          <a:lstStyle/>
          <a:p>
            <a:pPr>
              <a:lnSpc>
                <a:spcPct val="130000"/>
              </a:lnSpc>
              <a:spcAft>
                <a:spcPts val="800"/>
              </a:spcAft>
            </a:pPr>
            <a:r>
              <a:rPr lang="en-GB" sz="1800" dirty="0">
                <a:effectLst/>
                <a:latin typeface="Calibri" panose="020F0502020204030204" pitchFamily="34" charset="0"/>
                <a:ea typeface="Calibri" panose="020F0502020204030204" pitchFamily="34" charset="0"/>
              </a:rPr>
              <a:t>What should the group be called? (North Wales PBS Network or North Wales PBS Alliance) perhaps being primary options</a:t>
            </a:r>
          </a:p>
          <a:p>
            <a:pPr>
              <a:lnSpc>
                <a:spcPct val="130000"/>
              </a:lnSpc>
              <a:spcAft>
                <a:spcPts val="800"/>
              </a:spcAft>
            </a:pPr>
            <a:r>
              <a:rPr lang="en-GB" sz="1800" dirty="0">
                <a:effectLst/>
                <a:latin typeface="Calibri" panose="020F0502020204030204" pitchFamily="34" charset="0"/>
                <a:ea typeface="Calibri" panose="020F0502020204030204" pitchFamily="34" charset="0"/>
              </a:rPr>
              <a:t>Who should be in it? Should this be limited to LD?</a:t>
            </a:r>
          </a:p>
          <a:p>
            <a:pPr>
              <a:lnSpc>
                <a:spcPct val="130000"/>
              </a:lnSpc>
              <a:spcAft>
                <a:spcPts val="800"/>
              </a:spcAft>
            </a:pPr>
            <a:r>
              <a:rPr lang="en-GB" sz="1800" dirty="0">
                <a:effectLst/>
                <a:latin typeface="Calibri" panose="020F0502020204030204" pitchFamily="34" charset="0"/>
                <a:ea typeface="Calibri" panose="020F0502020204030204" pitchFamily="34" charset="0"/>
              </a:rPr>
              <a:t>How often should it be?</a:t>
            </a:r>
          </a:p>
          <a:p>
            <a:pPr>
              <a:lnSpc>
                <a:spcPct val="130000"/>
              </a:lnSpc>
              <a:spcAft>
                <a:spcPts val="800"/>
              </a:spcAft>
            </a:pPr>
            <a:r>
              <a:rPr lang="en-GB" sz="1800" dirty="0">
                <a:effectLst/>
                <a:latin typeface="Calibri" panose="020F0502020204030204" pitchFamily="34" charset="0"/>
                <a:ea typeface="Calibri" panose="020F0502020204030204" pitchFamily="34" charset="0"/>
              </a:rPr>
              <a:t>Where should it be held? </a:t>
            </a:r>
          </a:p>
        </p:txBody>
      </p:sp>
    </p:spTree>
    <p:extLst>
      <p:ext uri="{BB962C8B-B14F-4D97-AF65-F5344CB8AC3E}">
        <p14:creationId xmlns:p14="http://schemas.microsoft.com/office/powerpoint/2010/main" val="2337255912"/>
      </p:ext>
    </p:extLst>
  </p:cSld>
  <p:clrMapOvr>
    <a:masterClrMapping/>
  </p:clrMapOvr>
</p:sld>
</file>

<file path=ppt/theme/theme1.xml><?xml version="1.0" encoding="utf-8"?>
<a:theme xmlns:a="http://schemas.openxmlformats.org/drawingml/2006/main" name="SketchLinesVTI">
  <a:themeElements>
    <a:clrScheme name="SketchLines">
      <a:dk1>
        <a:sysClr val="windowText" lastClr="000000"/>
      </a:dk1>
      <a:lt1>
        <a:sysClr val="window" lastClr="FFFFFF"/>
      </a:lt1>
      <a:dk2>
        <a:srgbClr val="564E4E"/>
      </a:dk2>
      <a:lt2>
        <a:srgbClr val="EEEBE2"/>
      </a:lt2>
      <a:accent1>
        <a:srgbClr val="E54837"/>
      </a:accent1>
      <a:accent2>
        <a:srgbClr val="947F53"/>
      </a:accent2>
      <a:accent3>
        <a:srgbClr val="BE8D64"/>
      </a:accent3>
      <a:accent4>
        <a:srgbClr val="E0C171"/>
      </a:accent4>
      <a:accent5>
        <a:srgbClr val="968572"/>
      </a:accent5>
      <a:accent6>
        <a:srgbClr val="855D5D"/>
      </a:accent6>
      <a:hlink>
        <a:srgbClr val="CC9900"/>
      </a:hlink>
      <a:folHlink>
        <a:srgbClr val="96A9A9"/>
      </a:folHlink>
    </a:clrScheme>
    <a:fontScheme name="Custom 7">
      <a:majorFont>
        <a:latin typeface="Meiryo"/>
        <a:ea typeface=""/>
        <a:cs typeface=""/>
      </a:majorFont>
      <a:minorFont>
        <a:latin typeface="Meiryo"/>
        <a:ea typeface=""/>
        <a:cs typeface=""/>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LinesVTI" id="{8C0B0F05-C8D0-4078-9615-83E590287484}" vid="{43A7BC57-C1E3-4EE6-BDBC-5422DD574AF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277</TotalTime>
  <Words>1624</Words>
  <Application>Microsoft Office PowerPoint</Application>
  <PresentationFormat>Widescreen</PresentationFormat>
  <Paragraphs>189</Paragraphs>
  <Slides>10</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Meiryo</vt:lpstr>
      <vt:lpstr>Arial</vt:lpstr>
      <vt:lpstr>Calibri</vt:lpstr>
      <vt:lpstr>Corbel</vt:lpstr>
      <vt:lpstr>SketchLinesVTI</vt:lpstr>
      <vt:lpstr>Beth gall y Rhwydwaith Cefnogi Ymddygiad Cadarnhaol ei wneud i chi?</vt:lpstr>
      <vt:lpstr>Cefndir Background</vt:lpstr>
      <vt:lpstr>Model Gofal/Model of Care</vt:lpstr>
      <vt:lpstr>CYC               PBS</vt:lpstr>
      <vt:lpstr>   Beth yw diben posibl y rhwydwaith Cefnogi Ymddygiad Cadarnhaol?  What purpose could the PBS network serve?</vt:lpstr>
      <vt:lpstr>Beth mae Deallusrwydd Artiffisial yn ei ddweud?!What does Artificial Intelligence say?!</vt:lpstr>
      <vt:lpstr>Beth yw’r sefyllfa erbyn hyn? Where are we now? </vt:lpstr>
      <vt:lpstr>Sut beth fyddai’r rhwydwaith?  How would the network look?   Pa fath o gymorth hoffech chi ei gael gan y gynghrair? Oes gennych chi unrhyw rwydweithiau Cefnogi Ymddygiad Cadarnhaol presennol? Sut hoffech chi allu cyfathrebu ag aelodau?</vt:lpstr>
      <vt:lpstr>Cylch Gorchwyl  Terms of reference</vt:lpstr>
      <vt:lpstr>Camau nesaf? Next steps? </vt:lpstr>
    </vt:vector>
  </TitlesOfParts>
  <Company>Flintshire County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can the PBS Network do for you?</dc:title>
  <dc:creator>Kathryn Whitfield</dc:creator>
  <cp:lastModifiedBy>Kathryn Whitfield</cp:lastModifiedBy>
  <cp:revision>41</cp:revision>
  <dcterms:created xsi:type="dcterms:W3CDTF">2023-12-20T15:16:35Z</dcterms:created>
  <dcterms:modified xsi:type="dcterms:W3CDTF">2024-01-25T09:46:01Z</dcterms:modified>
</cp:coreProperties>
</file>