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1"/>
  </p:notesMasterIdLst>
  <p:sldIdLst>
    <p:sldId id="257" r:id="rId5"/>
    <p:sldId id="266" r:id="rId6"/>
    <p:sldId id="260" r:id="rId7"/>
    <p:sldId id="270" r:id="rId8"/>
    <p:sldId id="261" r:id="rId9"/>
    <p:sldId id="272" r:id="rId10"/>
    <p:sldId id="262" r:id="rId11"/>
    <p:sldId id="267" r:id="rId12"/>
    <p:sldId id="263" r:id="rId13"/>
    <p:sldId id="268" r:id="rId14"/>
    <p:sldId id="264" r:id="rId15"/>
    <p:sldId id="269" r:id="rId16"/>
    <p:sldId id="265" r:id="rId17"/>
    <p:sldId id="271"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 Lewney" initials="CL" lastIdx="1" clrIdx="0">
    <p:extLst>
      <p:ext uri="{19B8F6BF-5375-455C-9EA6-DF929625EA0E}">
        <p15:presenceInfo xmlns:p15="http://schemas.microsoft.com/office/powerpoint/2012/main" userId="S::chl20fqv@bangor.ac.uk::855d4f67-161d-4aea-bb1a-f082517145a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2483"/>
    <a:srgbClr val="A095C8"/>
    <a:srgbClr val="9D0054"/>
    <a:srgbClr val="FBB914"/>
    <a:srgbClr val="6DAF34"/>
    <a:srgbClr val="75BDCA"/>
    <a:srgbClr val="1E70B7"/>
    <a:srgbClr val="00586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D32096-D959-4C1B-AE33-CB071FDC68FD}" v="870" dt="2021-01-07T17:01:56.0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89" autoAdjust="0"/>
    <p:restoredTop sz="94660"/>
  </p:normalViewPr>
  <p:slideViewPr>
    <p:cSldViewPr snapToGrid="0">
      <p:cViewPr varScale="1">
        <p:scale>
          <a:sx n="116" d="100"/>
          <a:sy n="116" d="100"/>
        </p:scale>
        <p:origin x="46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766396-2B84-409E-934B-694479739625}" type="datetimeFigureOut">
              <a:rPr lang="en-GB" smtClean="0"/>
              <a:t>08/01/2021</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3DB08B-D657-43D2-962B-BE2924994C1D}" type="slidenum">
              <a:rPr lang="en-GB" smtClean="0"/>
              <a:t>‹#›</a:t>
            </a:fld>
            <a:endParaRPr lang="en-GB" dirty="0"/>
          </a:p>
        </p:txBody>
      </p:sp>
    </p:spTree>
    <p:extLst>
      <p:ext uri="{BB962C8B-B14F-4D97-AF65-F5344CB8AC3E}">
        <p14:creationId xmlns:p14="http://schemas.microsoft.com/office/powerpoint/2010/main" val="3679377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E0DFB8-F159-4F14-A614-76D03EDB7C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CA2971E7-7F7B-4B05-B80E-FBD60DF730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EB7076E0-4E60-49F6-9D14-F68D39046154}"/>
              </a:ext>
            </a:extLst>
          </p:cNvPr>
          <p:cNvSpPr>
            <a:spLocks noGrp="1"/>
          </p:cNvSpPr>
          <p:nvPr>
            <p:ph type="dt" sz="half" idx="10"/>
          </p:nvPr>
        </p:nvSpPr>
        <p:spPr/>
        <p:txBody>
          <a:bodyPr/>
          <a:lstStyle/>
          <a:p>
            <a:fld id="{2F21ED49-CFEF-43B2-9DEA-993CCE35C7BE}" type="datetimeFigureOut">
              <a:rPr lang="en-GB" smtClean="0"/>
              <a:t>08/01/2021</a:t>
            </a:fld>
            <a:endParaRPr lang="en-GB" dirty="0"/>
          </a:p>
        </p:txBody>
      </p:sp>
      <p:sp>
        <p:nvSpPr>
          <p:cNvPr id="5" name="Footer Placeholder 4">
            <a:extLst>
              <a:ext uri="{FF2B5EF4-FFF2-40B4-BE49-F238E27FC236}">
                <a16:creationId xmlns:a16="http://schemas.microsoft.com/office/drawing/2014/main" xmlns="" id="{79F0684B-A111-40AA-A929-5A39B767C0D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xmlns="" id="{F967744C-83C8-4349-93C6-29EE1891166F}"/>
              </a:ext>
            </a:extLst>
          </p:cNvPr>
          <p:cNvSpPr>
            <a:spLocks noGrp="1"/>
          </p:cNvSpPr>
          <p:nvPr>
            <p:ph type="sldNum" sz="quarter" idx="12"/>
          </p:nvPr>
        </p:nvSpPr>
        <p:spPr/>
        <p:txBody>
          <a:bodyPr/>
          <a:lstStyle/>
          <a:p>
            <a:fld id="{D49C766D-DD03-4653-A999-9B874B5CD9E4}" type="slidenum">
              <a:rPr lang="en-GB" smtClean="0"/>
              <a:t>‹#›</a:t>
            </a:fld>
            <a:endParaRPr lang="en-GB" dirty="0"/>
          </a:p>
        </p:txBody>
      </p:sp>
    </p:spTree>
    <p:extLst>
      <p:ext uri="{BB962C8B-B14F-4D97-AF65-F5344CB8AC3E}">
        <p14:creationId xmlns:p14="http://schemas.microsoft.com/office/powerpoint/2010/main" val="1002909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8FD1CA-6621-40A8-9714-4CBD08F31F3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E79159E1-B098-4A7A-A835-87BD5293FAE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CFFA8F8E-833A-402B-9239-097427E8BEA4}"/>
              </a:ext>
            </a:extLst>
          </p:cNvPr>
          <p:cNvSpPr>
            <a:spLocks noGrp="1"/>
          </p:cNvSpPr>
          <p:nvPr>
            <p:ph type="dt" sz="half" idx="10"/>
          </p:nvPr>
        </p:nvSpPr>
        <p:spPr/>
        <p:txBody>
          <a:bodyPr/>
          <a:lstStyle/>
          <a:p>
            <a:fld id="{2F21ED49-CFEF-43B2-9DEA-993CCE35C7BE}" type="datetimeFigureOut">
              <a:rPr lang="en-GB" smtClean="0"/>
              <a:t>08/01/2021</a:t>
            </a:fld>
            <a:endParaRPr lang="en-GB" dirty="0"/>
          </a:p>
        </p:txBody>
      </p:sp>
      <p:sp>
        <p:nvSpPr>
          <p:cNvPr id="5" name="Footer Placeholder 4">
            <a:extLst>
              <a:ext uri="{FF2B5EF4-FFF2-40B4-BE49-F238E27FC236}">
                <a16:creationId xmlns:a16="http://schemas.microsoft.com/office/drawing/2014/main" xmlns="" id="{544270A7-478A-48E8-B8BC-DCA8081171C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xmlns="" id="{38056121-82D0-4E4F-9D20-42215F03707C}"/>
              </a:ext>
            </a:extLst>
          </p:cNvPr>
          <p:cNvSpPr>
            <a:spLocks noGrp="1"/>
          </p:cNvSpPr>
          <p:nvPr>
            <p:ph type="sldNum" sz="quarter" idx="12"/>
          </p:nvPr>
        </p:nvSpPr>
        <p:spPr/>
        <p:txBody>
          <a:bodyPr/>
          <a:lstStyle/>
          <a:p>
            <a:fld id="{D49C766D-DD03-4653-A999-9B874B5CD9E4}" type="slidenum">
              <a:rPr lang="en-GB" smtClean="0"/>
              <a:t>‹#›</a:t>
            </a:fld>
            <a:endParaRPr lang="en-GB" dirty="0"/>
          </a:p>
        </p:txBody>
      </p:sp>
    </p:spTree>
    <p:extLst>
      <p:ext uri="{BB962C8B-B14F-4D97-AF65-F5344CB8AC3E}">
        <p14:creationId xmlns:p14="http://schemas.microsoft.com/office/powerpoint/2010/main" val="4051776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AF2CEA4B-D280-46EF-B2FF-1757740F2F1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1E4CB648-454D-46AB-9573-A36B138EB6C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6C66F228-3043-4958-B0C7-8D68CD685E52}"/>
              </a:ext>
            </a:extLst>
          </p:cNvPr>
          <p:cNvSpPr>
            <a:spLocks noGrp="1"/>
          </p:cNvSpPr>
          <p:nvPr>
            <p:ph type="dt" sz="half" idx="10"/>
          </p:nvPr>
        </p:nvSpPr>
        <p:spPr/>
        <p:txBody>
          <a:bodyPr/>
          <a:lstStyle/>
          <a:p>
            <a:fld id="{2F21ED49-CFEF-43B2-9DEA-993CCE35C7BE}" type="datetimeFigureOut">
              <a:rPr lang="en-GB" smtClean="0"/>
              <a:t>08/01/2021</a:t>
            </a:fld>
            <a:endParaRPr lang="en-GB" dirty="0"/>
          </a:p>
        </p:txBody>
      </p:sp>
      <p:sp>
        <p:nvSpPr>
          <p:cNvPr id="5" name="Footer Placeholder 4">
            <a:extLst>
              <a:ext uri="{FF2B5EF4-FFF2-40B4-BE49-F238E27FC236}">
                <a16:creationId xmlns:a16="http://schemas.microsoft.com/office/drawing/2014/main" xmlns="" id="{5544F7C6-CC2C-4C71-857B-91936D94B76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xmlns="" id="{162D430C-01F0-4E17-99C0-096487B7BC2B}"/>
              </a:ext>
            </a:extLst>
          </p:cNvPr>
          <p:cNvSpPr>
            <a:spLocks noGrp="1"/>
          </p:cNvSpPr>
          <p:nvPr>
            <p:ph type="sldNum" sz="quarter" idx="12"/>
          </p:nvPr>
        </p:nvSpPr>
        <p:spPr/>
        <p:txBody>
          <a:bodyPr/>
          <a:lstStyle/>
          <a:p>
            <a:fld id="{D49C766D-DD03-4653-A999-9B874B5CD9E4}" type="slidenum">
              <a:rPr lang="en-GB" smtClean="0"/>
              <a:t>‹#›</a:t>
            </a:fld>
            <a:endParaRPr lang="en-GB" dirty="0"/>
          </a:p>
        </p:txBody>
      </p:sp>
    </p:spTree>
    <p:extLst>
      <p:ext uri="{BB962C8B-B14F-4D97-AF65-F5344CB8AC3E}">
        <p14:creationId xmlns:p14="http://schemas.microsoft.com/office/powerpoint/2010/main" val="1243645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310025-0345-4083-A3CA-9B9A4AEF3EA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E004BFB4-39A9-4ED4-9EA0-F455BE24451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2F7FA3CE-5AB3-4FB0-8F37-05FA4F51D73A}"/>
              </a:ext>
            </a:extLst>
          </p:cNvPr>
          <p:cNvSpPr>
            <a:spLocks noGrp="1"/>
          </p:cNvSpPr>
          <p:nvPr>
            <p:ph type="dt" sz="half" idx="10"/>
          </p:nvPr>
        </p:nvSpPr>
        <p:spPr/>
        <p:txBody>
          <a:bodyPr/>
          <a:lstStyle/>
          <a:p>
            <a:fld id="{2F21ED49-CFEF-43B2-9DEA-993CCE35C7BE}" type="datetimeFigureOut">
              <a:rPr lang="en-GB" smtClean="0"/>
              <a:t>08/01/2021</a:t>
            </a:fld>
            <a:endParaRPr lang="en-GB" dirty="0"/>
          </a:p>
        </p:txBody>
      </p:sp>
      <p:sp>
        <p:nvSpPr>
          <p:cNvPr id="5" name="Footer Placeholder 4">
            <a:extLst>
              <a:ext uri="{FF2B5EF4-FFF2-40B4-BE49-F238E27FC236}">
                <a16:creationId xmlns:a16="http://schemas.microsoft.com/office/drawing/2014/main" xmlns="" id="{4F5C0316-6159-4F7B-9647-BE94EAA6CC9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xmlns="" id="{205165B0-B418-48BF-9DA9-A2DABFA3CB40}"/>
              </a:ext>
            </a:extLst>
          </p:cNvPr>
          <p:cNvSpPr>
            <a:spLocks noGrp="1"/>
          </p:cNvSpPr>
          <p:nvPr>
            <p:ph type="sldNum" sz="quarter" idx="12"/>
          </p:nvPr>
        </p:nvSpPr>
        <p:spPr/>
        <p:txBody>
          <a:bodyPr/>
          <a:lstStyle/>
          <a:p>
            <a:fld id="{D49C766D-DD03-4653-A999-9B874B5CD9E4}" type="slidenum">
              <a:rPr lang="en-GB" smtClean="0"/>
              <a:t>‹#›</a:t>
            </a:fld>
            <a:endParaRPr lang="en-GB" dirty="0"/>
          </a:p>
        </p:txBody>
      </p:sp>
    </p:spTree>
    <p:extLst>
      <p:ext uri="{BB962C8B-B14F-4D97-AF65-F5344CB8AC3E}">
        <p14:creationId xmlns:p14="http://schemas.microsoft.com/office/powerpoint/2010/main" val="2164532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6475A2-5032-4EA9-B969-1079B8419D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BD193D6E-6D43-4E26-9083-10CFB97D8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595B3259-3FE4-4F73-8A87-F9D58EB19EDD}"/>
              </a:ext>
            </a:extLst>
          </p:cNvPr>
          <p:cNvSpPr>
            <a:spLocks noGrp="1"/>
          </p:cNvSpPr>
          <p:nvPr>
            <p:ph type="dt" sz="half" idx="10"/>
          </p:nvPr>
        </p:nvSpPr>
        <p:spPr/>
        <p:txBody>
          <a:bodyPr/>
          <a:lstStyle/>
          <a:p>
            <a:fld id="{2F21ED49-CFEF-43B2-9DEA-993CCE35C7BE}" type="datetimeFigureOut">
              <a:rPr lang="en-GB" smtClean="0"/>
              <a:t>08/01/2021</a:t>
            </a:fld>
            <a:endParaRPr lang="en-GB" dirty="0"/>
          </a:p>
        </p:txBody>
      </p:sp>
      <p:sp>
        <p:nvSpPr>
          <p:cNvPr id="5" name="Footer Placeholder 4">
            <a:extLst>
              <a:ext uri="{FF2B5EF4-FFF2-40B4-BE49-F238E27FC236}">
                <a16:creationId xmlns:a16="http://schemas.microsoft.com/office/drawing/2014/main" xmlns="" id="{293DDA06-F7C2-43B5-99B7-4ACCE4A3B77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xmlns="" id="{BEF320DE-F1E8-49FD-B652-E3843020E178}"/>
              </a:ext>
            </a:extLst>
          </p:cNvPr>
          <p:cNvSpPr>
            <a:spLocks noGrp="1"/>
          </p:cNvSpPr>
          <p:nvPr>
            <p:ph type="sldNum" sz="quarter" idx="12"/>
          </p:nvPr>
        </p:nvSpPr>
        <p:spPr/>
        <p:txBody>
          <a:bodyPr/>
          <a:lstStyle/>
          <a:p>
            <a:fld id="{D49C766D-DD03-4653-A999-9B874B5CD9E4}" type="slidenum">
              <a:rPr lang="en-GB" smtClean="0"/>
              <a:t>‹#›</a:t>
            </a:fld>
            <a:endParaRPr lang="en-GB" dirty="0"/>
          </a:p>
        </p:txBody>
      </p:sp>
    </p:spTree>
    <p:extLst>
      <p:ext uri="{BB962C8B-B14F-4D97-AF65-F5344CB8AC3E}">
        <p14:creationId xmlns:p14="http://schemas.microsoft.com/office/powerpoint/2010/main" val="4047724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E32B8A-864F-453B-B485-72308C14D2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6466E979-E981-41C2-A62A-BF4BCDFFF9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17432B74-321D-4C43-BB1E-690B8E96486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B9B5DF96-FEEB-4407-B1DA-5B2E90E058DD}"/>
              </a:ext>
            </a:extLst>
          </p:cNvPr>
          <p:cNvSpPr>
            <a:spLocks noGrp="1"/>
          </p:cNvSpPr>
          <p:nvPr>
            <p:ph type="dt" sz="half" idx="10"/>
          </p:nvPr>
        </p:nvSpPr>
        <p:spPr/>
        <p:txBody>
          <a:bodyPr/>
          <a:lstStyle/>
          <a:p>
            <a:fld id="{2F21ED49-CFEF-43B2-9DEA-993CCE35C7BE}" type="datetimeFigureOut">
              <a:rPr lang="en-GB" smtClean="0"/>
              <a:t>08/01/2021</a:t>
            </a:fld>
            <a:endParaRPr lang="en-GB" dirty="0"/>
          </a:p>
        </p:txBody>
      </p:sp>
      <p:sp>
        <p:nvSpPr>
          <p:cNvPr id="6" name="Footer Placeholder 5">
            <a:extLst>
              <a:ext uri="{FF2B5EF4-FFF2-40B4-BE49-F238E27FC236}">
                <a16:creationId xmlns:a16="http://schemas.microsoft.com/office/drawing/2014/main" xmlns="" id="{BBC54317-EC25-42F6-B63C-33141835497E}"/>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xmlns="" id="{B4BA61AB-D240-4E3F-8455-A5C9711CB367}"/>
              </a:ext>
            </a:extLst>
          </p:cNvPr>
          <p:cNvSpPr>
            <a:spLocks noGrp="1"/>
          </p:cNvSpPr>
          <p:nvPr>
            <p:ph type="sldNum" sz="quarter" idx="12"/>
          </p:nvPr>
        </p:nvSpPr>
        <p:spPr/>
        <p:txBody>
          <a:bodyPr/>
          <a:lstStyle/>
          <a:p>
            <a:fld id="{D49C766D-DD03-4653-A999-9B874B5CD9E4}" type="slidenum">
              <a:rPr lang="en-GB" smtClean="0"/>
              <a:t>‹#›</a:t>
            </a:fld>
            <a:endParaRPr lang="en-GB" dirty="0"/>
          </a:p>
        </p:txBody>
      </p:sp>
    </p:spTree>
    <p:extLst>
      <p:ext uri="{BB962C8B-B14F-4D97-AF65-F5344CB8AC3E}">
        <p14:creationId xmlns:p14="http://schemas.microsoft.com/office/powerpoint/2010/main" val="3721969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56D96A-8D09-40D6-8CB0-EE39FD8CD58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DC90BC8A-42F0-430A-96D7-DEB5E92D81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23126FA2-8733-47AF-8926-3D30EF0D4E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1C6D11FF-F080-48FA-ADB0-D9824B7E65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DC784D6C-3E36-4CB7-ACB5-BDE57D4D27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F4B968C1-7722-40A0-98FA-5F121CB08242}"/>
              </a:ext>
            </a:extLst>
          </p:cNvPr>
          <p:cNvSpPr>
            <a:spLocks noGrp="1"/>
          </p:cNvSpPr>
          <p:nvPr>
            <p:ph type="dt" sz="half" idx="10"/>
          </p:nvPr>
        </p:nvSpPr>
        <p:spPr/>
        <p:txBody>
          <a:bodyPr/>
          <a:lstStyle/>
          <a:p>
            <a:fld id="{2F21ED49-CFEF-43B2-9DEA-993CCE35C7BE}" type="datetimeFigureOut">
              <a:rPr lang="en-GB" smtClean="0"/>
              <a:t>08/01/2021</a:t>
            </a:fld>
            <a:endParaRPr lang="en-GB" dirty="0"/>
          </a:p>
        </p:txBody>
      </p:sp>
      <p:sp>
        <p:nvSpPr>
          <p:cNvPr id="8" name="Footer Placeholder 7">
            <a:extLst>
              <a:ext uri="{FF2B5EF4-FFF2-40B4-BE49-F238E27FC236}">
                <a16:creationId xmlns:a16="http://schemas.microsoft.com/office/drawing/2014/main" xmlns="" id="{0E96AAF9-90B6-4218-A4F1-3F7A9A0B368C}"/>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xmlns="" id="{614C83E7-9322-4C96-ABFA-FFB94DD01278}"/>
              </a:ext>
            </a:extLst>
          </p:cNvPr>
          <p:cNvSpPr>
            <a:spLocks noGrp="1"/>
          </p:cNvSpPr>
          <p:nvPr>
            <p:ph type="sldNum" sz="quarter" idx="12"/>
          </p:nvPr>
        </p:nvSpPr>
        <p:spPr/>
        <p:txBody>
          <a:bodyPr/>
          <a:lstStyle/>
          <a:p>
            <a:fld id="{D49C766D-DD03-4653-A999-9B874B5CD9E4}" type="slidenum">
              <a:rPr lang="en-GB" smtClean="0"/>
              <a:t>‹#›</a:t>
            </a:fld>
            <a:endParaRPr lang="en-GB" dirty="0"/>
          </a:p>
        </p:txBody>
      </p:sp>
    </p:spTree>
    <p:extLst>
      <p:ext uri="{BB962C8B-B14F-4D97-AF65-F5344CB8AC3E}">
        <p14:creationId xmlns:p14="http://schemas.microsoft.com/office/powerpoint/2010/main" val="1774627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30B25E-D6CD-437E-9BFA-42BA3D0A5E5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45B7AEEE-D4D0-48FF-88FC-5E009625F609}"/>
              </a:ext>
            </a:extLst>
          </p:cNvPr>
          <p:cNvSpPr>
            <a:spLocks noGrp="1"/>
          </p:cNvSpPr>
          <p:nvPr>
            <p:ph type="dt" sz="half" idx="10"/>
          </p:nvPr>
        </p:nvSpPr>
        <p:spPr/>
        <p:txBody>
          <a:bodyPr/>
          <a:lstStyle/>
          <a:p>
            <a:fld id="{2F21ED49-CFEF-43B2-9DEA-993CCE35C7BE}" type="datetimeFigureOut">
              <a:rPr lang="en-GB" smtClean="0"/>
              <a:t>08/01/2021</a:t>
            </a:fld>
            <a:endParaRPr lang="en-GB" dirty="0"/>
          </a:p>
        </p:txBody>
      </p:sp>
      <p:sp>
        <p:nvSpPr>
          <p:cNvPr id="4" name="Footer Placeholder 3">
            <a:extLst>
              <a:ext uri="{FF2B5EF4-FFF2-40B4-BE49-F238E27FC236}">
                <a16:creationId xmlns:a16="http://schemas.microsoft.com/office/drawing/2014/main" xmlns="" id="{EDB94E11-92A1-49C2-B0C5-49FF9CF183C5}"/>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xmlns="" id="{71F83260-BB21-4A94-8165-3910C5CD9FF2}"/>
              </a:ext>
            </a:extLst>
          </p:cNvPr>
          <p:cNvSpPr>
            <a:spLocks noGrp="1"/>
          </p:cNvSpPr>
          <p:nvPr>
            <p:ph type="sldNum" sz="quarter" idx="12"/>
          </p:nvPr>
        </p:nvSpPr>
        <p:spPr/>
        <p:txBody>
          <a:bodyPr/>
          <a:lstStyle/>
          <a:p>
            <a:fld id="{D49C766D-DD03-4653-A999-9B874B5CD9E4}" type="slidenum">
              <a:rPr lang="en-GB" smtClean="0"/>
              <a:t>‹#›</a:t>
            </a:fld>
            <a:endParaRPr lang="en-GB" dirty="0"/>
          </a:p>
        </p:txBody>
      </p:sp>
    </p:spTree>
    <p:extLst>
      <p:ext uri="{BB962C8B-B14F-4D97-AF65-F5344CB8AC3E}">
        <p14:creationId xmlns:p14="http://schemas.microsoft.com/office/powerpoint/2010/main" val="2481590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B2E6BE6-A418-4F3B-A471-04FB47222F2D}"/>
              </a:ext>
            </a:extLst>
          </p:cNvPr>
          <p:cNvSpPr>
            <a:spLocks noGrp="1"/>
          </p:cNvSpPr>
          <p:nvPr>
            <p:ph type="dt" sz="half" idx="10"/>
          </p:nvPr>
        </p:nvSpPr>
        <p:spPr/>
        <p:txBody>
          <a:bodyPr/>
          <a:lstStyle/>
          <a:p>
            <a:fld id="{2F21ED49-CFEF-43B2-9DEA-993CCE35C7BE}" type="datetimeFigureOut">
              <a:rPr lang="en-GB" smtClean="0"/>
              <a:t>08/01/2021</a:t>
            </a:fld>
            <a:endParaRPr lang="en-GB" dirty="0"/>
          </a:p>
        </p:txBody>
      </p:sp>
      <p:sp>
        <p:nvSpPr>
          <p:cNvPr id="3" name="Footer Placeholder 2">
            <a:extLst>
              <a:ext uri="{FF2B5EF4-FFF2-40B4-BE49-F238E27FC236}">
                <a16:creationId xmlns:a16="http://schemas.microsoft.com/office/drawing/2014/main" xmlns="" id="{FDB2238F-B5E1-46C0-B26F-78C62A5AC9B8}"/>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xmlns="" id="{BA3D6383-63BB-4443-B8D5-66332AC45DEF}"/>
              </a:ext>
            </a:extLst>
          </p:cNvPr>
          <p:cNvSpPr>
            <a:spLocks noGrp="1"/>
          </p:cNvSpPr>
          <p:nvPr>
            <p:ph type="sldNum" sz="quarter" idx="12"/>
          </p:nvPr>
        </p:nvSpPr>
        <p:spPr/>
        <p:txBody>
          <a:bodyPr/>
          <a:lstStyle/>
          <a:p>
            <a:fld id="{D49C766D-DD03-4653-A999-9B874B5CD9E4}" type="slidenum">
              <a:rPr lang="en-GB" smtClean="0"/>
              <a:t>‹#›</a:t>
            </a:fld>
            <a:endParaRPr lang="en-GB" dirty="0"/>
          </a:p>
        </p:txBody>
      </p:sp>
    </p:spTree>
    <p:extLst>
      <p:ext uri="{BB962C8B-B14F-4D97-AF65-F5344CB8AC3E}">
        <p14:creationId xmlns:p14="http://schemas.microsoft.com/office/powerpoint/2010/main" val="822836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F50CB2-01DF-42DC-9163-2E21F7D108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1D9AD0A4-CC41-489E-85BE-6319C596F6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6AE950D6-1BAD-4F7E-8DD8-D5EAAD2521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D42D973B-5E38-4B1D-91F3-D65E9F7C33CA}"/>
              </a:ext>
            </a:extLst>
          </p:cNvPr>
          <p:cNvSpPr>
            <a:spLocks noGrp="1"/>
          </p:cNvSpPr>
          <p:nvPr>
            <p:ph type="dt" sz="half" idx="10"/>
          </p:nvPr>
        </p:nvSpPr>
        <p:spPr/>
        <p:txBody>
          <a:bodyPr/>
          <a:lstStyle/>
          <a:p>
            <a:fld id="{2F21ED49-CFEF-43B2-9DEA-993CCE35C7BE}" type="datetimeFigureOut">
              <a:rPr lang="en-GB" smtClean="0"/>
              <a:t>08/01/2021</a:t>
            </a:fld>
            <a:endParaRPr lang="en-GB" dirty="0"/>
          </a:p>
        </p:txBody>
      </p:sp>
      <p:sp>
        <p:nvSpPr>
          <p:cNvPr id="6" name="Footer Placeholder 5">
            <a:extLst>
              <a:ext uri="{FF2B5EF4-FFF2-40B4-BE49-F238E27FC236}">
                <a16:creationId xmlns:a16="http://schemas.microsoft.com/office/drawing/2014/main" xmlns="" id="{9981F14D-8EEC-472A-BCF2-A13CE4643E3D}"/>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xmlns="" id="{35458042-CD9A-414A-886F-BCBFFAE7D569}"/>
              </a:ext>
            </a:extLst>
          </p:cNvPr>
          <p:cNvSpPr>
            <a:spLocks noGrp="1"/>
          </p:cNvSpPr>
          <p:nvPr>
            <p:ph type="sldNum" sz="quarter" idx="12"/>
          </p:nvPr>
        </p:nvSpPr>
        <p:spPr/>
        <p:txBody>
          <a:bodyPr/>
          <a:lstStyle/>
          <a:p>
            <a:fld id="{D49C766D-DD03-4653-A999-9B874B5CD9E4}" type="slidenum">
              <a:rPr lang="en-GB" smtClean="0"/>
              <a:t>‹#›</a:t>
            </a:fld>
            <a:endParaRPr lang="en-GB" dirty="0"/>
          </a:p>
        </p:txBody>
      </p:sp>
    </p:spTree>
    <p:extLst>
      <p:ext uri="{BB962C8B-B14F-4D97-AF65-F5344CB8AC3E}">
        <p14:creationId xmlns:p14="http://schemas.microsoft.com/office/powerpoint/2010/main" val="577719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2F848B-77F3-4EF2-A27C-2A9D6D6DCC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50F5CE18-D618-46BD-AD29-CF6AD7E1E3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xmlns="" id="{749B9570-792E-4955-8926-6B38B9A0C3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D319CF3-36AC-4EE6-AE6E-9218EF669673}"/>
              </a:ext>
            </a:extLst>
          </p:cNvPr>
          <p:cNvSpPr>
            <a:spLocks noGrp="1"/>
          </p:cNvSpPr>
          <p:nvPr>
            <p:ph type="dt" sz="half" idx="10"/>
          </p:nvPr>
        </p:nvSpPr>
        <p:spPr/>
        <p:txBody>
          <a:bodyPr/>
          <a:lstStyle/>
          <a:p>
            <a:fld id="{2F21ED49-CFEF-43B2-9DEA-993CCE35C7BE}" type="datetimeFigureOut">
              <a:rPr lang="en-GB" smtClean="0"/>
              <a:t>08/01/2021</a:t>
            </a:fld>
            <a:endParaRPr lang="en-GB" dirty="0"/>
          </a:p>
        </p:txBody>
      </p:sp>
      <p:sp>
        <p:nvSpPr>
          <p:cNvPr id="6" name="Footer Placeholder 5">
            <a:extLst>
              <a:ext uri="{FF2B5EF4-FFF2-40B4-BE49-F238E27FC236}">
                <a16:creationId xmlns:a16="http://schemas.microsoft.com/office/drawing/2014/main" xmlns="" id="{0D2218C3-7184-47EE-ADAA-737D7646DAB4}"/>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xmlns="" id="{42FF7B33-BD6A-48A8-9641-57E78FFB298B}"/>
              </a:ext>
            </a:extLst>
          </p:cNvPr>
          <p:cNvSpPr>
            <a:spLocks noGrp="1"/>
          </p:cNvSpPr>
          <p:nvPr>
            <p:ph type="sldNum" sz="quarter" idx="12"/>
          </p:nvPr>
        </p:nvSpPr>
        <p:spPr/>
        <p:txBody>
          <a:bodyPr/>
          <a:lstStyle/>
          <a:p>
            <a:fld id="{D49C766D-DD03-4653-A999-9B874B5CD9E4}" type="slidenum">
              <a:rPr lang="en-GB" smtClean="0"/>
              <a:t>‹#›</a:t>
            </a:fld>
            <a:endParaRPr lang="en-GB" dirty="0"/>
          </a:p>
        </p:txBody>
      </p:sp>
    </p:spTree>
    <p:extLst>
      <p:ext uri="{BB962C8B-B14F-4D97-AF65-F5344CB8AC3E}">
        <p14:creationId xmlns:p14="http://schemas.microsoft.com/office/powerpoint/2010/main" val="594212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B86797B-636F-4C29-9784-A394CA5F49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15857AD3-9D90-4663-92B7-AAB71A1169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DC844691-BF49-48DD-A522-BF307AD9D7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21ED49-CFEF-43B2-9DEA-993CCE35C7BE}" type="datetimeFigureOut">
              <a:rPr lang="en-GB" smtClean="0"/>
              <a:t>08/01/2021</a:t>
            </a:fld>
            <a:endParaRPr lang="en-GB" dirty="0"/>
          </a:p>
        </p:txBody>
      </p:sp>
      <p:sp>
        <p:nvSpPr>
          <p:cNvPr id="5" name="Footer Placeholder 4">
            <a:extLst>
              <a:ext uri="{FF2B5EF4-FFF2-40B4-BE49-F238E27FC236}">
                <a16:creationId xmlns:a16="http://schemas.microsoft.com/office/drawing/2014/main" xmlns="" id="{219DB934-4272-474C-B82B-95A58D90A0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xmlns="" id="{511C58D3-10EA-48DA-A14D-D89002FCBD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9C766D-DD03-4653-A999-9B874B5CD9E4}" type="slidenum">
              <a:rPr lang="en-GB" smtClean="0"/>
              <a:t>‹#›</a:t>
            </a:fld>
            <a:endParaRPr lang="en-GB" dirty="0"/>
          </a:p>
        </p:txBody>
      </p:sp>
    </p:spTree>
    <p:extLst>
      <p:ext uri="{BB962C8B-B14F-4D97-AF65-F5344CB8AC3E}">
        <p14:creationId xmlns:p14="http://schemas.microsoft.com/office/powerpoint/2010/main" val="593438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xmlns="" id="{95129239-02C4-4B4D-BF34-BB0D19F761B6}"/>
              </a:ext>
            </a:extLst>
          </p:cNvPr>
          <p:cNvGrpSpPr/>
          <p:nvPr/>
        </p:nvGrpSpPr>
        <p:grpSpPr>
          <a:xfrm>
            <a:off x="0" y="5761090"/>
            <a:ext cx="12192000" cy="1096910"/>
            <a:chOff x="0" y="5761090"/>
            <a:chExt cx="12192000" cy="1096910"/>
          </a:xfrm>
        </p:grpSpPr>
        <p:pic>
          <p:nvPicPr>
            <p:cNvPr id="6" name="Picture 5">
              <a:extLst>
                <a:ext uri="{FF2B5EF4-FFF2-40B4-BE49-F238E27FC236}">
                  <a16:creationId xmlns:a16="http://schemas.microsoft.com/office/drawing/2014/main" xmlns="" id="{7378DCE8-EACB-47B0-A417-EF40A3C7595A}"/>
                </a:ext>
              </a:extLst>
            </p:cNvPr>
            <p:cNvPicPr/>
            <p:nvPr/>
          </p:nvPicPr>
          <p:blipFill>
            <a:blip r:embed="rId2">
              <a:extLst>
                <a:ext uri="{28A0092B-C50C-407E-A947-70E740481C1C}">
                  <a14:useLocalDpi xmlns:a14="http://schemas.microsoft.com/office/drawing/2010/main" val="0"/>
                </a:ext>
              </a:extLst>
            </a:blip>
            <a:stretch>
              <a:fillRect/>
            </a:stretch>
          </p:blipFill>
          <p:spPr>
            <a:xfrm>
              <a:off x="0" y="5761090"/>
              <a:ext cx="7323874" cy="1096910"/>
            </a:xfrm>
            <a:prstGeom prst="rect">
              <a:avLst/>
            </a:prstGeom>
          </p:spPr>
        </p:pic>
        <p:pic>
          <p:nvPicPr>
            <p:cNvPr id="7" name="Picture 6">
              <a:extLst>
                <a:ext uri="{FF2B5EF4-FFF2-40B4-BE49-F238E27FC236}">
                  <a16:creationId xmlns:a16="http://schemas.microsoft.com/office/drawing/2014/main" xmlns="" id="{000E49D0-DADD-418E-925E-E2FC3565842C}"/>
                </a:ext>
              </a:extLst>
            </p:cNvPr>
            <p:cNvPicPr>
              <a:picLocks noChangeAspect="1"/>
            </p:cNvPicPr>
            <p:nvPr/>
          </p:nvPicPr>
          <p:blipFill>
            <a:blip r:embed="rId3"/>
            <a:stretch>
              <a:fillRect/>
            </a:stretch>
          </p:blipFill>
          <p:spPr>
            <a:xfrm>
              <a:off x="9667523" y="5829156"/>
              <a:ext cx="2524477" cy="1028844"/>
            </a:xfrm>
            <a:prstGeom prst="rect">
              <a:avLst/>
            </a:prstGeom>
          </p:spPr>
        </p:pic>
        <p:pic>
          <p:nvPicPr>
            <p:cNvPr id="8" name="Picture 7">
              <a:extLst>
                <a:ext uri="{FF2B5EF4-FFF2-40B4-BE49-F238E27FC236}">
                  <a16:creationId xmlns:a16="http://schemas.microsoft.com/office/drawing/2014/main" xmlns="" id="{6E2BC01E-2D6F-4BA4-986E-CB9A35B299DB}"/>
                </a:ext>
              </a:extLst>
            </p:cNvPr>
            <p:cNvPicPr>
              <a:picLocks noChangeAspect="1"/>
            </p:cNvPicPr>
            <p:nvPr/>
          </p:nvPicPr>
          <p:blipFill>
            <a:blip r:embed="rId4"/>
            <a:stretch>
              <a:fillRect/>
            </a:stretch>
          </p:blipFill>
          <p:spPr>
            <a:xfrm>
              <a:off x="7773386" y="5895841"/>
              <a:ext cx="1286054" cy="962159"/>
            </a:xfrm>
            <a:prstGeom prst="rect">
              <a:avLst/>
            </a:prstGeom>
          </p:spPr>
        </p:pic>
      </p:grpSp>
      <p:pic>
        <p:nvPicPr>
          <p:cNvPr id="9" name="Picture 8" descr="Logo&#10;&#10;Description automatically generated">
            <a:extLst>
              <a:ext uri="{FF2B5EF4-FFF2-40B4-BE49-F238E27FC236}">
                <a16:creationId xmlns:a16="http://schemas.microsoft.com/office/drawing/2014/main" xmlns="" id="{81A6A152-397E-4A79-9DA1-5A9E968D541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633351" y="173832"/>
            <a:ext cx="3408708" cy="1707689"/>
          </a:xfrm>
          <a:prstGeom prst="rect">
            <a:avLst/>
          </a:prstGeom>
        </p:spPr>
      </p:pic>
      <p:pic>
        <p:nvPicPr>
          <p:cNvPr id="10" name="Picture 2" descr="See the source image">
            <a:extLst>
              <a:ext uri="{FF2B5EF4-FFF2-40B4-BE49-F238E27FC236}">
                <a16:creationId xmlns:a16="http://schemas.microsoft.com/office/drawing/2014/main" xmlns="" id="{026D608A-B734-4FE8-93CD-079C9D68099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5832" y="140993"/>
            <a:ext cx="2617033" cy="1744689"/>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xmlns="" id="{F322D5D7-60D5-47AF-9493-9EF13AE9BE3B}"/>
              </a:ext>
            </a:extLst>
          </p:cNvPr>
          <p:cNvSpPr txBox="1"/>
          <p:nvPr/>
        </p:nvSpPr>
        <p:spPr>
          <a:xfrm>
            <a:off x="2524477" y="3001634"/>
            <a:ext cx="7176250" cy="954107"/>
          </a:xfrm>
          <a:prstGeom prst="rect">
            <a:avLst/>
          </a:prstGeom>
          <a:noFill/>
        </p:spPr>
        <p:txBody>
          <a:bodyPr wrap="square" rtlCol="0">
            <a:spAutoFit/>
          </a:bodyPr>
          <a:lstStyle/>
          <a:p>
            <a:pPr algn="ctr"/>
            <a:r>
              <a:rPr lang="en-GB" sz="2800" b="1" dirty="0">
                <a:solidFill>
                  <a:srgbClr val="005862"/>
                </a:solidFill>
                <a:latin typeface="Helvetica" panose="020B0604020202020204" pitchFamily="34" charset="0"/>
                <a:cs typeface="Helvetica" panose="020B0604020202020204" pitchFamily="34" charset="0"/>
              </a:rPr>
              <a:t>North Wales Together: </a:t>
            </a:r>
          </a:p>
          <a:p>
            <a:pPr algn="ctr"/>
            <a:r>
              <a:rPr lang="en-GB" sz="2800" b="1" dirty="0">
                <a:solidFill>
                  <a:srgbClr val="005862"/>
                </a:solidFill>
                <a:latin typeface="Helvetica" panose="020B0604020202020204" pitchFamily="34" charset="0"/>
                <a:cs typeface="Helvetica" panose="020B0604020202020204" pitchFamily="34" charset="0"/>
              </a:rPr>
              <a:t>Learning Disability Technology Strategy</a:t>
            </a:r>
          </a:p>
        </p:txBody>
      </p:sp>
      <p:sp>
        <p:nvSpPr>
          <p:cNvPr id="12" name="Slide Number Placeholder 11">
            <a:extLst>
              <a:ext uri="{FF2B5EF4-FFF2-40B4-BE49-F238E27FC236}">
                <a16:creationId xmlns:a16="http://schemas.microsoft.com/office/drawing/2014/main" xmlns="" id="{76CB18DF-ED48-40A4-A474-E3C7BB819DC9}"/>
              </a:ext>
            </a:extLst>
          </p:cNvPr>
          <p:cNvSpPr>
            <a:spLocks noGrp="1"/>
          </p:cNvSpPr>
          <p:nvPr>
            <p:ph type="sldNum" sz="quarter" idx="12"/>
          </p:nvPr>
        </p:nvSpPr>
        <p:spPr/>
        <p:txBody>
          <a:bodyPr/>
          <a:lstStyle/>
          <a:p>
            <a:fld id="{D49C766D-DD03-4653-A999-9B874B5CD9E4}" type="slidenum">
              <a:rPr lang="en-GB" smtClean="0"/>
              <a:t>1</a:t>
            </a:fld>
            <a:endParaRPr lang="en-GB" dirty="0"/>
          </a:p>
        </p:txBody>
      </p:sp>
    </p:spTree>
    <p:extLst>
      <p:ext uri="{BB962C8B-B14F-4D97-AF65-F5344CB8AC3E}">
        <p14:creationId xmlns:p14="http://schemas.microsoft.com/office/powerpoint/2010/main" val="17310257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75BDCA"/>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xmlns="" id="{0F3744AA-3EFE-470D-82E2-666AB9BB9550}"/>
              </a:ext>
            </a:extLst>
          </p:cNvPr>
          <p:cNvGrpSpPr/>
          <p:nvPr/>
        </p:nvGrpSpPr>
        <p:grpSpPr>
          <a:xfrm>
            <a:off x="369346" y="434469"/>
            <a:ext cx="11453309" cy="5965024"/>
            <a:chOff x="369346" y="297373"/>
            <a:chExt cx="11453309" cy="5965024"/>
          </a:xfrm>
        </p:grpSpPr>
        <p:sp>
          <p:nvSpPr>
            <p:cNvPr id="2" name="TextBox 1">
              <a:extLst>
                <a:ext uri="{FF2B5EF4-FFF2-40B4-BE49-F238E27FC236}">
                  <a16:creationId xmlns:a16="http://schemas.microsoft.com/office/drawing/2014/main" xmlns="" id="{7A189F8D-5B94-49C2-A874-A9725FF0BC86}"/>
                </a:ext>
              </a:extLst>
            </p:cNvPr>
            <p:cNvSpPr txBox="1"/>
            <p:nvPr/>
          </p:nvSpPr>
          <p:spPr>
            <a:xfrm>
              <a:off x="369347" y="297373"/>
              <a:ext cx="11453308" cy="2446824"/>
            </a:xfrm>
            <a:prstGeom prst="rect">
              <a:avLst/>
            </a:prstGeom>
            <a:solidFill>
              <a:schemeClr val="bg1"/>
            </a:solidFill>
          </p:spPr>
          <p:txBody>
            <a:bodyPr wrap="square" rtlCol="0">
              <a:spAutoFit/>
            </a:bodyPr>
            <a:lstStyle/>
            <a:p>
              <a:pPr marL="182563">
                <a:spcBef>
                  <a:spcPts val="500"/>
                </a:spcBef>
                <a:spcAft>
                  <a:spcPts val="500"/>
                </a:spcAft>
              </a:pPr>
              <a:r>
                <a:rPr lang="en-GB" sz="1600" dirty="0">
                  <a:solidFill>
                    <a:schemeClr val="tx2"/>
                  </a:solidFill>
                  <a:latin typeface="Helvetica" panose="020B0604020202020204" pitchFamily="34" charset="0"/>
                  <a:cs typeface="Helvetica" panose="020B0604020202020204" pitchFamily="34" charset="0"/>
                </a:rPr>
                <a:t>A survey with staff, service users and their families and carers highlighted that it is often assumed that people know the basics of IT when they may not.  </a:t>
              </a:r>
            </a:p>
            <a:p>
              <a:pPr marL="182563">
                <a:spcBef>
                  <a:spcPts val="500"/>
                </a:spcBef>
                <a:spcAft>
                  <a:spcPts val="500"/>
                </a:spcAft>
              </a:pPr>
              <a:r>
                <a:rPr lang="en-GB" sz="1600" dirty="0">
                  <a:solidFill>
                    <a:schemeClr val="tx2"/>
                  </a:solidFill>
                  <a:latin typeface="Helvetica" panose="020B0604020202020204" pitchFamily="34" charset="0"/>
                  <a:cs typeface="Helvetica" panose="020B0604020202020204" pitchFamily="34" charset="0"/>
                </a:rPr>
                <a:t>The global pandemic changed the way people thought about technology across the service.  Where it had been viewed primarily as a tool to support and promote independent living, it became an essential lifeline for social communication and engagement.  </a:t>
              </a:r>
            </a:p>
            <a:p>
              <a:pPr marL="182563">
                <a:spcBef>
                  <a:spcPts val="500"/>
                </a:spcBef>
                <a:spcAft>
                  <a:spcPts val="500"/>
                </a:spcAft>
              </a:pPr>
              <a:r>
                <a:rPr lang="en-GB" sz="1600" dirty="0">
                  <a:solidFill>
                    <a:schemeClr val="tx2"/>
                  </a:solidFill>
                  <a:latin typeface="Helvetica" panose="020B0604020202020204" pitchFamily="34" charset="0"/>
                  <a:cs typeface="Helvetica" panose="020B0604020202020204" pitchFamily="34" charset="0"/>
                </a:rPr>
                <a:t>Staff and families and carers did their best to rise to the challenge, but the core infrastructure was not fully in place in March 2020 to support people to shift fully online and not everyone felt confident that they knew what to do or how to do it. </a:t>
              </a:r>
            </a:p>
            <a:p>
              <a:pPr marL="182563">
                <a:spcBef>
                  <a:spcPts val="500"/>
                </a:spcBef>
                <a:spcAft>
                  <a:spcPts val="500"/>
                </a:spcAft>
              </a:pPr>
              <a:r>
                <a:rPr lang="en-GB" sz="1600" dirty="0">
                  <a:solidFill>
                    <a:schemeClr val="tx2"/>
                  </a:solidFill>
                  <a:latin typeface="Helvetica" panose="020B0604020202020204" pitchFamily="34" charset="0"/>
                  <a:cs typeface="Helvetica" panose="020B0604020202020204" pitchFamily="34" charset="0"/>
                </a:rPr>
                <a:t>We need to learn from, and build upon, this experience and will do this by:  </a:t>
              </a:r>
            </a:p>
          </p:txBody>
        </p:sp>
        <p:sp>
          <p:nvSpPr>
            <p:cNvPr id="3" name="TextBox 2">
              <a:extLst>
                <a:ext uri="{FF2B5EF4-FFF2-40B4-BE49-F238E27FC236}">
                  <a16:creationId xmlns:a16="http://schemas.microsoft.com/office/drawing/2014/main" xmlns="" id="{C0ACD104-B8C6-4435-A202-E51FDC13D0E2}"/>
                </a:ext>
              </a:extLst>
            </p:cNvPr>
            <p:cNvSpPr txBox="1"/>
            <p:nvPr/>
          </p:nvSpPr>
          <p:spPr>
            <a:xfrm>
              <a:off x="369346" y="2905068"/>
              <a:ext cx="5138570" cy="3357329"/>
            </a:xfrm>
            <a:prstGeom prst="rect">
              <a:avLst/>
            </a:prstGeom>
            <a:solidFill>
              <a:schemeClr val="bg1"/>
            </a:solidFill>
          </p:spPr>
          <p:txBody>
            <a:bodyPr wrap="square" rtlCol="0">
              <a:spAutoFit/>
            </a:bodyPr>
            <a:lstStyle/>
            <a:p>
              <a:pPr marL="182563">
                <a:spcAft>
                  <a:spcPts val="500"/>
                </a:spcAft>
              </a:pPr>
              <a:r>
                <a:rPr lang="en-GB" b="1" dirty="0">
                  <a:solidFill>
                    <a:srgbClr val="662483"/>
                  </a:solidFill>
                  <a:latin typeface="Helvetica" panose="020B0604020202020204" pitchFamily="34" charset="0"/>
                  <a:cs typeface="Helvetica" panose="020B0604020202020204" pitchFamily="34" charset="0"/>
                </a:rPr>
                <a:t>Defining Essential Digital Skills</a:t>
              </a:r>
            </a:p>
            <a:p>
              <a:pPr marL="182563">
                <a:spcAft>
                  <a:spcPts val="1000"/>
                </a:spcAft>
              </a:pPr>
              <a:r>
                <a:rPr lang="en-GB" sz="1650" dirty="0">
                  <a:solidFill>
                    <a:schemeClr val="tx2"/>
                  </a:solidFill>
                  <a:latin typeface="Helvetica" panose="020B0604020202020204" pitchFamily="34" charset="0"/>
                  <a:cs typeface="Helvetica" panose="020B0604020202020204" pitchFamily="34" charset="0"/>
                </a:rPr>
                <a:t>We will work with staff, families and carers and service users to co-produce a local framework of skills for learning disability services across North Wales based on the government’s </a:t>
              </a:r>
              <a:r>
                <a:rPr lang="en-GB" sz="1650" dirty="0">
                  <a:solidFill>
                    <a:srgbClr val="9D0054"/>
                  </a:solidFill>
                  <a:latin typeface="Helvetica" panose="020B0604020202020204" pitchFamily="34" charset="0"/>
                  <a:cs typeface="Helvetica" panose="020B0604020202020204" pitchFamily="34" charset="0"/>
                </a:rPr>
                <a:t>Essential Digital Skills </a:t>
              </a:r>
              <a:r>
                <a:rPr lang="en-GB" sz="1650" dirty="0">
                  <a:solidFill>
                    <a:schemeClr val="tx2"/>
                  </a:solidFill>
                  <a:latin typeface="Helvetica" panose="020B0604020202020204" pitchFamily="34" charset="0"/>
                  <a:cs typeface="Helvetica" panose="020B0604020202020204" pitchFamily="34" charset="0"/>
                </a:rPr>
                <a:t>standards.  This will consider:  </a:t>
              </a:r>
            </a:p>
            <a:p>
              <a:pPr marL="715963" indent="-352425">
                <a:spcAft>
                  <a:spcPts val="500"/>
                </a:spcAft>
                <a:buFont typeface="Wingdings" panose="05000000000000000000" pitchFamily="2" charset="2"/>
                <a:buChar char="v"/>
              </a:pPr>
              <a:r>
                <a:rPr lang="en-GB" sz="1650" dirty="0">
                  <a:solidFill>
                    <a:schemeClr val="tx2"/>
                  </a:solidFill>
                  <a:latin typeface="Helvetica" panose="020B0604020202020204" pitchFamily="34" charset="0"/>
                  <a:cs typeface="Helvetica" panose="020B0604020202020204" pitchFamily="34" charset="0"/>
                </a:rPr>
                <a:t>Communicating</a:t>
              </a:r>
            </a:p>
            <a:p>
              <a:pPr marL="715963" indent="-352425">
                <a:spcAft>
                  <a:spcPts val="500"/>
                </a:spcAft>
                <a:buFont typeface="Wingdings" panose="05000000000000000000" pitchFamily="2" charset="2"/>
                <a:buChar char="v"/>
              </a:pPr>
              <a:r>
                <a:rPr lang="en-GB" sz="1650" dirty="0">
                  <a:solidFill>
                    <a:schemeClr val="tx2"/>
                  </a:solidFill>
                  <a:latin typeface="Helvetica" panose="020B0604020202020204" pitchFamily="34" charset="0"/>
                  <a:cs typeface="Helvetica" panose="020B0604020202020204" pitchFamily="34" charset="0"/>
                </a:rPr>
                <a:t>Handling information and content</a:t>
              </a:r>
            </a:p>
            <a:p>
              <a:pPr marL="715963" indent="-352425">
                <a:spcAft>
                  <a:spcPts val="500"/>
                </a:spcAft>
                <a:buFont typeface="Wingdings" panose="05000000000000000000" pitchFamily="2" charset="2"/>
                <a:buChar char="v"/>
              </a:pPr>
              <a:r>
                <a:rPr lang="en-GB" sz="1650" dirty="0">
                  <a:solidFill>
                    <a:schemeClr val="tx2"/>
                  </a:solidFill>
                  <a:latin typeface="Helvetica" panose="020B0604020202020204" pitchFamily="34" charset="0"/>
                  <a:cs typeface="Helvetica" panose="020B0604020202020204" pitchFamily="34" charset="0"/>
                </a:rPr>
                <a:t>Transacting </a:t>
              </a:r>
            </a:p>
            <a:p>
              <a:pPr marL="715963" indent="-352425">
                <a:spcAft>
                  <a:spcPts val="500"/>
                </a:spcAft>
                <a:buFont typeface="Wingdings" panose="05000000000000000000" pitchFamily="2" charset="2"/>
                <a:buChar char="v"/>
              </a:pPr>
              <a:r>
                <a:rPr lang="en-GB" sz="1650" dirty="0">
                  <a:solidFill>
                    <a:schemeClr val="tx2"/>
                  </a:solidFill>
                  <a:latin typeface="Helvetica" panose="020B0604020202020204" pitchFamily="34" charset="0"/>
                  <a:cs typeface="Helvetica" panose="020B0604020202020204" pitchFamily="34" charset="0"/>
                </a:rPr>
                <a:t>Problem solving, and </a:t>
              </a:r>
            </a:p>
            <a:p>
              <a:pPr marL="715963" indent="-352425">
                <a:spcAft>
                  <a:spcPts val="1000"/>
                </a:spcAft>
                <a:buFont typeface="Wingdings" panose="05000000000000000000" pitchFamily="2" charset="2"/>
                <a:buChar char="v"/>
              </a:pPr>
              <a:r>
                <a:rPr lang="en-GB" sz="1650" dirty="0">
                  <a:solidFill>
                    <a:schemeClr val="tx2"/>
                  </a:solidFill>
                  <a:latin typeface="Helvetica" panose="020B0604020202020204" pitchFamily="34" charset="0"/>
                  <a:cs typeface="Helvetica" panose="020B0604020202020204" pitchFamily="34" charset="0"/>
                </a:rPr>
                <a:t>Being safe and legal online. </a:t>
              </a:r>
            </a:p>
          </p:txBody>
        </p:sp>
        <p:sp>
          <p:nvSpPr>
            <p:cNvPr id="4" name="TextBox 3">
              <a:extLst>
                <a:ext uri="{FF2B5EF4-FFF2-40B4-BE49-F238E27FC236}">
                  <a16:creationId xmlns:a16="http://schemas.microsoft.com/office/drawing/2014/main" xmlns="" id="{F5FB54AF-19E2-443E-BF85-D301E0C7259B}"/>
                </a:ext>
              </a:extLst>
            </p:cNvPr>
            <p:cNvSpPr txBox="1"/>
            <p:nvPr/>
          </p:nvSpPr>
          <p:spPr>
            <a:xfrm>
              <a:off x="5593976" y="2893764"/>
              <a:ext cx="6228678" cy="3354765"/>
            </a:xfrm>
            <a:prstGeom prst="rect">
              <a:avLst/>
            </a:prstGeom>
            <a:solidFill>
              <a:schemeClr val="bg1"/>
            </a:solidFill>
          </p:spPr>
          <p:txBody>
            <a:bodyPr wrap="square" rtlCol="0">
              <a:spAutoFit/>
            </a:bodyPr>
            <a:lstStyle/>
            <a:p>
              <a:pPr marL="182563">
                <a:spcAft>
                  <a:spcPts val="500"/>
                </a:spcAft>
              </a:pPr>
              <a:r>
                <a:rPr lang="en-GB" b="1" dirty="0">
                  <a:solidFill>
                    <a:srgbClr val="662483"/>
                  </a:solidFill>
                  <a:latin typeface="Helvetica" panose="020B0604020202020204" pitchFamily="34" charset="0"/>
                  <a:cs typeface="Helvetica" panose="020B0604020202020204" pitchFamily="34" charset="0"/>
                </a:rPr>
                <a:t>Developing and Delivering Training and Support</a:t>
              </a:r>
            </a:p>
            <a:p>
              <a:pPr marL="182563">
                <a:spcAft>
                  <a:spcPts val="500"/>
                </a:spcAft>
              </a:pPr>
              <a:r>
                <a:rPr lang="en-GB" sz="1650" dirty="0">
                  <a:solidFill>
                    <a:schemeClr val="tx2"/>
                  </a:solidFill>
                  <a:latin typeface="Helvetica" panose="020B0604020202020204" pitchFamily="34" charset="0"/>
                  <a:cs typeface="Helvetica" panose="020B0604020202020204" pitchFamily="34" charset="0"/>
                </a:rPr>
                <a:t>We will work collaboratively with the Wales Cooperative Centre, the Digital Champions Network and other local third sector training and IT support providers across North Wales to develop personalised and responsive training for our staff, families and carers and service users.  </a:t>
              </a:r>
            </a:p>
            <a:p>
              <a:pPr marL="182563">
                <a:spcAft>
                  <a:spcPts val="500"/>
                </a:spcAft>
              </a:pPr>
              <a:r>
                <a:rPr lang="en-GB" sz="1650" dirty="0">
                  <a:solidFill>
                    <a:schemeClr val="tx2"/>
                  </a:solidFill>
                  <a:latin typeface="Helvetica" panose="020B0604020202020204" pitchFamily="34" charset="0"/>
                  <a:cs typeface="Helvetica" panose="020B0604020202020204" pitchFamily="34" charset="0"/>
                </a:rPr>
                <a:t>This will be commissioned in both English and Welsh to ensure that no one faces additional exclusion or barriers to support on the basis of language.  </a:t>
              </a:r>
            </a:p>
            <a:p>
              <a:pPr marL="182563"/>
              <a:r>
                <a:rPr lang="en-GB" sz="1650" dirty="0">
                  <a:solidFill>
                    <a:schemeClr val="tx2"/>
                  </a:solidFill>
                  <a:latin typeface="Helvetica" panose="020B0604020202020204" pitchFamily="34" charset="0"/>
                  <a:cs typeface="Helvetica" panose="020B0604020202020204" pitchFamily="34" charset="0"/>
                </a:rPr>
                <a:t>We will collaborate with specialist learning disabilities schools and FE colleges to ensure that planning around learning is joined up and part of an individual’s support plan.</a:t>
              </a:r>
            </a:p>
          </p:txBody>
        </p:sp>
      </p:grpSp>
    </p:spTree>
    <p:extLst>
      <p:ext uri="{BB962C8B-B14F-4D97-AF65-F5344CB8AC3E}">
        <p14:creationId xmlns:p14="http://schemas.microsoft.com/office/powerpoint/2010/main" val="1170452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5A750F-9884-45A0-B93F-6DF240D48E46}"/>
              </a:ext>
            </a:extLst>
          </p:cNvPr>
          <p:cNvSpPr>
            <a:spLocks noGrp="1"/>
          </p:cNvSpPr>
          <p:nvPr>
            <p:ph type="title"/>
          </p:nvPr>
        </p:nvSpPr>
        <p:spPr/>
        <p:txBody>
          <a:bodyPr>
            <a:normAutofit/>
          </a:bodyPr>
          <a:lstStyle/>
          <a:p>
            <a:r>
              <a:rPr lang="en-GB" sz="4000" b="1" dirty="0">
                <a:solidFill>
                  <a:srgbClr val="005862"/>
                </a:solidFill>
                <a:latin typeface="Helvetica" panose="020B0604020202020204" pitchFamily="34" charset="0"/>
                <a:cs typeface="Helvetica" panose="020B0604020202020204" pitchFamily="34" charset="0"/>
              </a:rPr>
              <a:t>Technical Security &amp; Standards</a:t>
            </a:r>
          </a:p>
        </p:txBody>
      </p:sp>
      <p:grpSp>
        <p:nvGrpSpPr>
          <p:cNvPr id="4" name="Group 3">
            <a:extLst>
              <a:ext uri="{FF2B5EF4-FFF2-40B4-BE49-F238E27FC236}">
                <a16:creationId xmlns:a16="http://schemas.microsoft.com/office/drawing/2014/main" xmlns="" id="{9D3F8AA8-8DED-49E2-9F07-7B11F8DDCB88}"/>
              </a:ext>
            </a:extLst>
          </p:cNvPr>
          <p:cNvGrpSpPr/>
          <p:nvPr/>
        </p:nvGrpSpPr>
        <p:grpSpPr>
          <a:xfrm>
            <a:off x="0" y="5761090"/>
            <a:ext cx="12192000" cy="1096910"/>
            <a:chOff x="0" y="5761090"/>
            <a:chExt cx="12192000" cy="1096910"/>
          </a:xfrm>
        </p:grpSpPr>
        <p:pic>
          <p:nvPicPr>
            <p:cNvPr id="5" name="Picture 4">
              <a:extLst>
                <a:ext uri="{FF2B5EF4-FFF2-40B4-BE49-F238E27FC236}">
                  <a16:creationId xmlns:a16="http://schemas.microsoft.com/office/drawing/2014/main" xmlns="" id="{07AB97C9-0786-46E4-9025-CE0BBE57A38D}"/>
                </a:ext>
              </a:extLst>
            </p:cNvPr>
            <p:cNvPicPr/>
            <p:nvPr/>
          </p:nvPicPr>
          <p:blipFill>
            <a:blip r:embed="rId2">
              <a:extLst>
                <a:ext uri="{28A0092B-C50C-407E-A947-70E740481C1C}">
                  <a14:useLocalDpi xmlns:a14="http://schemas.microsoft.com/office/drawing/2010/main" val="0"/>
                </a:ext>
              </a:extLst>
            </a:blip>
            <a:stretch>
              <a:fillRect/>
            </a:stretch>
          </p:blipFill>
          <p:spPr>
            <a:xfrm>
              <a:off x="0" y="5761090"/>
              <a:ext cx="7323874" cy="1096910"/>
            </a:xfrm>
            <a:prstGeom prst="rect">
              <a:avLst/>
            </a:prstGeom>
          </p:spPr>
        </p:pic>
        <p:pic>
          <p:nvPicPr>
            <p:cNvPr id="6" name="Picture 5">
              <a:extLst>
                <a:ext uri="{FF2B5EF4-FFF2-40B4-BE49-F238E27FC236}">
                  <a16:creationId xmlns:a16="http://schemas.microsoft.com/office/drawing/2014/main" xmlns="" id="{2FA33C09-1773-461B-A166-08BE6374A5DB}"/>
                </a:ext>
              </a:extLst>
            </p:cNvPr>
            <p:cNvPicPr>
              <a:picLocks noChangeAspect="1"/>
            </p:cNvPicPr>
            <p:nvPr/>
          </p:nvPicPr>
          <p:blipFill>
            <a:blip r:embed="rId3"/>
            <a:stretch>
              <a:fillRect/>
            </a:stretch>
          </p:blipFill>
          <p:spPr>
            <a:xfrm>
              <a:off x="9667523" y="5829156"/>
              <a:ext cx="2524477" cy="1028844"/>
            </a:xfrm>
            <a:prstGeom prst="rect">
              <a:avLst/>
            </a:prstGeom>
          </p:spPr>
        </p:pic>
        <p:pic>
          <p:nvPicPr>
            <p:cNvPr id="7" name="Picture 6">
              <a:extLst>
                <a:ext uri="{FF2B5EF4-FFF2-40B4-BE49-F238E27FC236}">
                  <a16:creationId xmlns:a16="http://schemas.microsoft.com/office/drawing/2014/main" xmlns="" id="{3BA50CFB-C5A7-4B2C-8EF9-6B847492AAC0}"/>
                </a:ext>
              </a:extLst>
            </p:cNvPr>
            <p:cNvPicPr>
              <a:picLocks noChangeAspect="1"/>
            </p:cNvPicPr>
            <p:nvPr/>
          </p:nvPicPr>
          <p:blipFill>
            <a:blip r:embed="rId4"/>
            <a:stretch>
              <a:fillRect/>
            </a:stretch>
          </p:blipFill>
          <p:spPr>
            <a:xfrm>
              <a:off x="7773386" y="5895841"/>
              <a:ext cx="1286054" cy="962159"/>
            </a:xfrm>
            <a:prstGeom prst="rect">
              <a:avLst/>
            </a:prstGeom>
          </p:spPr>
        </p:pic>
      </p:grpSp>
    </p:spTree>
    <p:extLst>
      <p:ext uri="{BB962C8B-B14F-4D97-AF65-F5344CB8AC3E}">
        <p14:creationId xmlns:p14="http://schemas.microsoft.com/office/powerpoint/2010/main" val="40378934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A095C8"/>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98335944-FB79-4AA2-A71C-174AB2DC8579}"/>
              </a:ext>
            </a:extLst>
          </p:cNvPr>
          <p:cNvSpPr txBox="1"/>
          <p:nvPr/>
        </p:nvSpPr>
        <p:spPr>
          <a:xfrm>
            <a:off x="446567" y="283379"/>
            <a:ext cx="11281145" cy="6291242"/>
          </a:xfrm>
          <a:prstGeom prst="rect">
            <a:avLst/>
          </a:prstGeom>
          <a:solidFill>
            <a:schemeClr val="bg1"/>
          </a:solidFill>
        </p:spPr>
        <p:txBody>
          <a:bodyPr wrap="square" rtlCol="0">
            <a:spAutoFit/>
          </a:bodyPr>
          <a:lstStyle/>
          <a:p>
            <a:pPr marL="182563">
              <a:spcBef>
                <a:spcPts val="500"/>
              </a:spcBef>
              <a:spcAft>
                <a:spcPts val="1000"/>
              </a:spcAft>
            </a:pPr>
            <a:r>
              <a:rPr lang="en-GB" dirty="0">
                <a:solidFill>
                  <a:schemeClr val="tx2"/>
                </a:solidFill>
                <a:latin typeface="Helvetica" panose="020B0604020202020204" pitchFamily="34" charset="0"/>
                <a:cs typeface="Helvetica" panose="020B0604020202020204" pitchFamily="34" charset="0"/>
              </a:rPr>
              <a:t>In order to ensure that our strategy is underpinned by a clearly defined technical framework, we will: </a:t>
            </a:r>
          </a:p>
          <a:p>
            <a:pPr marL="808038" indent="-361950">
              <a:spcBef>
                <a:spcPts val="500"/>
              </a:spcBef>
              <a:spcAft>
                <a:spcPts val="200"/>
              </a:spcAft>
              <a:buFont typeface="Wingdings" panose="05000000000000000000" pitchFamily="2" charset="2"/>
              <a:buChar char="v"/>
            </a:pPr>
            <a:r>
              <a:rPr lang="en-GB" b="1" dirty="0">
                <a:solidFill>
                  <a:srgbClr val="662483"/>
                </a:solidFill>
                <a:latin typeface="Helvetica" panose="020B0604020202020204" pitchFamily="34" charset="0"/>
                <a:cs typeface="Helvetica" panose="020B0604020202020204" pitchFamily="34" charset="0"/>
              </a:rPr>
              <a:t>Create capacity and recruit skills to manage the implementation of this strategy </a:t>
            </a:r>
          </a:p>
          <a:p>
            <a:pPr marL="808038">
              <a:spcBef>
                <a:spcPts val="500"/>
              </a:spcBef>
              <a:spcAft>
                <a:spcPts val="1000"/>
              </a:spcAft>
            </a:pPr>
            <a:r>
              <a:rPr lang="en-GB" dirty="0">
                <a:solidFill>
                  <a:schemeClr val="tx2"/>
                </a:solidFill>
                <a:latin typeface="Helvetica" panose="020B0604020202020204" pitchFamily="34" charset="0"/>
                <a:cs typeface="Helvetica" panose="020B0604020202020204" pitchFamily="34" charset="0"/>
              </a:rPr>
              <a:t>If no one is directly accountable to lead the implementation of this strategy, it is unlikely to progress.  Different skills and experience are required to deliver joined up services and we will seek funding for an Architect-type role to coordinate and drive this.  </a:t>
            </a:r>
          </a:p>
          <a:p>
            <a:pPr marL="808038" indent="-361950">
              <a:spcBef>
                <a:spcPts val="500"/>
              </a:spcBef>
              <a:spcAft>
                <a:spcPts val="200"/>
              </a:spcAft>
              <a:buFont typeface="Wingdings" panose="05000000000000000000" pitchFamily="2" charset="2"/>
              <a:buChar char="v"/>
            </a:pPr>
            <a:r>
              <a:rPr lang="en-GB" b="1" dirty="0">
                <a:solidFill>
                  <a:srgbClr val="662483"/>
                </a:solidFill>
                <a:latin typeface="Helvetica" panose="020B0604020202020204" pitchFamily="34" charset="0"/>
                <a:cs typeface="Helvetica" panose="020B0604020202020204" pitchFamily="34" charset="0"/>
              </a:rPr>
              <a:t>Establish a library of approved technologies and apps</a:t>
            </a:r>
          </a:p>
          <a:p>
            <a:pPr marL="808038">
              <a:spcBef>
                <a:spcPts val="500"/>
              </a:spcBef>
              <a:spcAft>
                <a:spcPts val="1000"/>
              </a:spcAft>
            </a:pPr>
            <a:r>
              <a:rPr lang="en-GB" dirty="0">
                <a:solidFill>
                  <a:schemeClr val="tx2"/>
                </a:solidFill>
                <a:latin typeface="Helvetica" panose="020B0604020202020204" pitchFamily="34" charset="0"/>
                <a:cs typeface="Helvetica" panose="020B0604020202020204" pitchFamily="34" charset="0"/>
              </a:rPr>
              <a:t>A resource with support and advice, for staff, families and carers and service users. </a:t>
            </a:r>
          </a:p>
          <a:p>
            <a:pPr marL="808038" indent="-361950">
              <a:spcBef>
                <a:spcPts val="500"/>
              </a:spcBef>
              <a:spcAft>
                <a:spcPts val="1000"/>
              </a:spcAft>
              <a:buFont typeface="Wingdings" panose="05000000000000000000" pitchFamily="2" charset="2"/>
              <a:buChar char="v"/>
            </a:pPr>
            <a:r>
              <a:rPr lang="en-GB" b="1" dirty="0">
                <a:solidFill>
                  <a:srgbClr val="662483"/>
                </a:solidFill>
                <a:latin typeface="Helvetica" panose="020B0604020202020204" pitchFamily="34" charset="0"/>
                <a:cs typeface="Helvetica" panose="020B0604020202020204" pitchFamily="34" charset="0"/>
              </a:rPr>
              <a:t>Work proactively to provide access to Welsh language technologies </a:t>
            </a:r>
          </a:p>
          <a:p>
            <a:pPr marL="808038" indent="-361950">
              <a:spcBef>
                <a:spcPts val="500"/>
              </a:spcBef>
              <a:spcAft>
                <a:spcPts val="200"/>
              </a:spcAft>
              <a:buFont typeface="Wingdings" panose="05000000000000000000" pitchFamily="2" charset="2"/>
              <a:buChar char="v"/>
            </a:pPr>
            <a:r>
              <a:rPr lang="en-GB" b="1" dirty="0">
                <a:solidFill>
                  <a:srgbClr val="662483"/>
                </a:solidFill>
                <a:latin typeface="Helvetica" panose="020B0604020202020204" pitchFamily="34" charset="0"/>
                <a:cs typeface="Helvetica" panose="020B0604020202020204" pitchFamily="34" charset="0"/>
              </a:rPr>
              <a:t>Research and provide access to technologies built specifically for people with learning disabilities </a:t>
            </a:r>
          </a:p>
          <a:p>
            <a:pPr marL="808038">
              <a:spcBef>
                <a:spcPts val="500"/>
              </a:spcBef>
              <a:spcAft>
                <a:spcPts val="1000"/>
              </a:spcAft>
            </a:pPr>
            <a:r>
              <a:rPr lang="en-GB" dirty="0">
                <a:solidFill>
                  <a:schemeClr val="tx2"/>
                </a:solidFill>
                <a:latin typeface="Helvetica" panose="020B0604020202020204" pitchFamily="34" charset="0"/>
                <a:cs typeface="Helvetica" panose="020B0604020202020204" pitchFamily="34" charset="0"/>
              </a:rPr>
              <a:t>Consultation highlighted mixed views on the value of this, so we will research options and make technology available to provide information and choice. </a:t>
            </a:r>
          </a:p>
          <a:p>
            <a:pPr marL="808038" indent="-361950">
              <a:spcBef>
                <a:spcPts val="500"/>
              </a:spcBef>
              <a:spcAft>
                <a:spcPts val="200"/>
              </a:spcAft>
              <a:buFont typeface="Wingdings" panose="05000000000000000000" pitchFamily="2" charset="2"/>
              <a:buChar char="v"/>
            </a:pPr>
            <a:r>
              <a:rPr lang="en-GB" b="1" dirty="0">
                <a:solidFill>
                  <a:srgbClr val="662483"/>
                </a:solidFill>
                <a:latin typeface="Helvetica" panose="020B0604020202020204" pitchFamily="34" charset="0"/>
                <a:cs typeface="Helvetica" panose="020B0604020202020204" pitchFamily="34" charset="0"/>
              </a:rPr>
              <a:t>Collaborate with key ICT teams across the public sector</a:t>
            </a:r>
          </a:p>
          <a:p>
            <a:pPr marL="808038">
              <a:spcBef>
                <a:spcPts val="500"/>
              </a:spcBef>
              <a:spcAft>
                <a:spcPts val="500"/>
              </a:spcAft>
            </a:pPr>
            <a:r>
              <a:rPr lang="en-GB" dirty="0">
                <a:solidFill>
                  <a:schemeClr val="tx2"/>
                </a:solidFill>
                <a:latin typeface="Helvetica" panose="020B0604020202020204" pitchFamily="34" charset="0"/>
                <a:cs typeface="Helvetica" panose="020B0604020202020204" pitchFamily="34" charset="0"/>
              </a:rPr>
              <a:t>To ensure alignment of strategy, avoid duplication and share lessons learned. </a:t>
            </a:r>
          </a:p>
          <a:p>
            <a:pPr marL="808038" indent="-361950">
              <a:spcBef>
                <a:spcPts val="500"/>
              </a:spcBef>
              <a:spcAft>
                <a:spcPts val="200"/>
              </a:spcAft>
              <a:buFont typeface="Wingdings" panose="05000000000000000000" pitchFamily="2" charset="2"/>
              <a:buChar char="v"/>
            </a:pPr>
            <a:r>
              <a:rPr lang="en-GB" b="1" dirty="0">
                <a:solidFill>
                  <a:srgbClr val="662483"/>
                </a:solidFill>
                <a:latin typeface="Helvetica" panose="020B0604020202020204" pitchFamily="34" charset="0"/>
                <a:cs typeface="Helvetica" panose="020B0604020202020204" pitchFamily="34" charset="0"/>
              </a:rPr>
              <a:t>Create a framework of quality and safety checks for recommended technologies </a:t>
            </a:r>
          </a:p>
          <a:p>
            <a:pPr marL="808038">
              <a:spcBef>
                <a:spcPts val="500"/>
              </a:spcBef>
              <a:spcAft>
                <a:spcPts val="1000"/>
              </a:spcAft>
            </a:pPr>
            <a:r>
              <a:rPr lang="en-GB" dirty="0">
                <a:solidFill>
                  <a:schemeClr val="tx2"/>
                </a:solidFill>
                <a:latin typeface="Helvetica" panose="020B0604020202020204" pitchFamily="34" charset="0"/>
                <a:cs typeface="Helvetica" panose="020B0604020202020204" pitchFamily="34" charset="0"/>
              </a:rPr>
              <a:t>To provide assurance that we are recommending good quality technology and have standards and controls in place.  </a:t>
            </a:r>
          </a:p>
        </p:txBody>
      </p:sp>
    </p:spTree>
    <p:extLst>
      <p:ext uri="{BB962C8B-B14F-4D97-AF65-F5344CB8AC3E}">
        <p14:creationId xmlns:p14="http://schemas.microsoft.com/office/powerpoint/2010/main" val="27320445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5A750F-9884-45A0-B93F-6DF240D48E46}"/>
              </a:ext>
            </a:extLst>
          </p:cNvPr>
          <p:cNvSpPr>
            <a:spLocks noGrp="1"/>
          </p:cNvSpPr>
          <p:nvPr>
            <p:ph type="title"/>
          </p:nvPr>
        </p:nvSpPr>
        <p:spPr>
          <a:xfrm>
            <a:off x="831850" y="1709738"/>
            <a:ext cx="10515600" cy="4443636"/>
          </a:xfrm>
        </p:spPr>
        <p:txBody>
          <a:bodyPr>
            <a:normAutofit/>
          </a:bodyPr>
          <a:lstStyle/>
          <a:p>
            <a:r>
              <a:rPr lang="en-GB" sz="4000" b="1" dirty="0">
                <a:solidFill>
                  <a:srgbClr val="005862"/>
                </a:solidFill>
                <a:latin typeface="Helvetica" panose="020B0604020202020204" pitchFamily="34" charset="0"/>
                <a:cs typeface="Helvetica" panose="020B0604020202020204" pitchFamily="34" charset="0"/>
              </a:rPr>
              <a:t>Action Plan</a:t>
            </a:r>
            <a:br>
              <a:rPr lang="en-GB" sz="4000" b="1" dirty="0">
                <a:solidFill>
                  <a:srgbClr val="005862"/>
                </a:solidFill>
                <a:latin typeface="Helvetica" panose="020B0604020202020204" pitchFamily="34" charset="0"/>
                <a:cs typeface="Helvetica" panose="020B0604020202020204" pitchFamily="34" charset="0"/>
              </a:rPr>
            </a:br>
            <a:r>
              <a:rPr lang="en-GB" sz="4000" b="1" dirty="0">
                <a:solidFill>
                  <a:srgbClr val="005862"/>
                </a:solidFill>
                <a:latin typeface="Helvetica" panose="020B0604020202020204" pitchFamily="34" charset="0"/>
                <a:cs typeface="Helvetica" panose="020B0604020202020204" pitchFamily="34" charset="0"/>
              </a:rPr>
              <a:t/>
            </a:r>
            <a:br>
              <a:rPr lang="en-GB" sz="4000" b="1" dirty="0">
                <a:solidFill>
                  <a:srgbClr val="005862"/>
                </a:solidFill>
                <a:latin typeface="Helvetica" panose="020B0604020202020204" pitchFamily="34" charset="0"/>
                <a:cs typeface="Helvetica" panose="020B0604020202020204" pitchFamily="34" charset="0"/>
              </a:rPr>
            </a:br>
            <a:r>
              <a:rPr lang="en-GB" sz="2000" b="1" dirty="0">
                <a:solidFill>
                  <a:schemeClr val="tx2"/>
                </a:solidFill>
              </a:rPr>
              <a:t>The actions below will begin to embed technology into the way that learning disability services are designed and delivered. They focus on the creation of a solid foundation; with clear policies and guidelines in place; and plans to develop skills and confidence across staff teams.</a:t>
            </a:r>
            <a:br>
              <a:rPr lang="en-GB" sz="2000" b="1" dirty="0">
                <a:solidFill>
                  <a:schemeClr val="tx2"/>
                </a:solidFill>
              </a:rPr>
            </a:br>
            <a:r>
              <a:rPr lang="en-GB" sz="2000" b="1" dirty="0">
                <a:solidFill>
                  <a:schemeClr val="tx2"/>
                </a:solidFill>
              </a:rPr>
              <a:t/>
            </a:r>
            <a:br>
              <a:rPr lang="en-GB" sz="2000" b="1" dirty="0">
                <a:solidFill>
                  <a:schemeClr val="tx2"/>
                </a:solidFill>
              </a:rPr>
            </a:br>
            <a:r>
              <a:rPr lang="en-GB" sz="2000" b="1" dirty="0">
                <a:solidFill>
                  <a:schemeClr val="tx2"/>
                </a:solidFill>
              </a:rPr>
              <a:t>Actions will be developed into a more detailed operational delivery plan sitting below this strategy, where responsibilities, timescales and targets will be defined.  </a:t>
            </a:r>
            <a:r>
              <a:rPr lang="en-GB" b="1" dirty="0"/>
              <a:t/>
            </a:r>
            <a:br>
              <a:rPr lang="en-GB" b="1" dirty="0"/>
            </a:br>
            <a:endParaRPr lang="en-GB" sz="4000" b="1" dirty="0">
              <a:solidFill>
                <a:srgbClr val="005862"/>
              </a:solidFill>
              <a:latin typeface="Helvetica" panose="020B0604020202020204" pitchFamily="34" charset="0"/>
              <a:cs typeface="Helvetica" panose="020B0604020202020204" pitchFamily="34" charset="0"/>
            </a:endParaRPr>
          </a:p>
        </p:txBody>
      </p:sp>
      <p:grpSp>
        <p:nvGrpSpPr>
          <p:cNvPr id="4" name="Group 3">
            <a:extLst>
              <a:ext uri="{FF2B5EF4-FFF2-40B4-BE49-F238E27FC236}">
                <a16:creationId xmlns:a16="http://schemas.microsoft.com/office/drawing/2014/main" xmlns="" id="{9D3F8AA8-8DED-49E2-9F07-7B11F8DDCB88}"/>
              </a:ext>
            </a:extLst>
          </p:cNvPr>
          <p:cNvGrpSpPr/>
          <p:nvPr/>
        </p:nvGrpSpPr>
        <p:grpSpPr>
          <a:xfrm>
            <a:off x="0" y="5761090"/>
            <a:ext cx="12192000" cy="1096910"/>
            <a:chOff x="0" y="5761090"/>
            <a:chExt cx="12192000" cy="1096910"/>
          </a:xfrm>
        </p:grpSpPr>
        <p:pic>
          <p:nvPicPr>
            <p:cNvPr id="5" name="Picture 4">
              <a:extLst>
                <a:ext uri="{FF2B5EF4-FFF2-40B4-BE49-F238E27FC236}">
                  <a16:creationId xmlns:a16="http://schemas.microsoft.com/office/drawing/2014/main" xmlns="" id="{07AB97C9-0786-46E4-9025-CE0BBE57A38D}"/>
                </a:ext>
              </a:extLst>
            </p:cNvPr>
            <p:cNvPicPr/>
            <p:nvPr/>
          </p:nvPicPr>
          <p:blipFill>
            <a:blip r:embed="rId2">
              <a:extLst>
                <a:ext uri="{28A0092B-C50C-407E-A947-70E740481C1C}">
                  <a14:useLocalDpi xmlns:a14="http://schemas.microsoft.com/office/drawing/2010/main" val="0"/>
                </a:ext>
              </a:extLst>
            </a:blip>
            <a:stretch>
              <a:fillRect/>
            </a:stretch>
          </p:blipFill>
          <p:spPr>
            <a:xfrm>
              <a:off x="0" y="5761090"/>
              <a:ext cx="7323874" cy="1096910"/>
            </a:xfrm>
            <a:prstGeom prst="rect">
              <a:avLst/>
            </a:prstGeom>
          </p:spPr>
        </p:pic>
        <p:pic>
          <p:nvPicPr>
            <p:cNvPr id="6" name="Picture 5">
              <a:extLst>
                <a:ext uri="{FF2B5EF4-FFF2-40B4-BE49-F238E27FC236}">
                  <a16:creationId xmlns:a16="http://schemas.microsoft.com/office/drawing/2014/main" xmlns="" id="{2FA33C09-1773-461B-A166-08BE6374A5DB}"/>
                </a:ext>
              </a:extLst>
            </p:cNvPr>
            <p:cNvPicPr>
              <a:picLocks noChangeAspect="1"/>
            </p:cNvPicPr>
            <p:nvPr/>
          </p:nvPicPr>
          <p:blipFill>
            <a:blip r:embed="rId3"/>
            <a:stretch>
              <a:fillRect/>
            </a:stretch>
          </p:blipFill>
          <p:spPr>
            <a:xfrm>
              <a:off x="9667523" y="5829156"/>
              <a:ext cx="2524477" cy="1028844"/>
            </a:xfrm>
            <a:prstGeom prst="rect">
              <a:avLst/>
            </a:prstGeom>
          </p:spPr>
        </p:pic>
        <p:pic>
          <p:nvPicPr>
            <p:cNvPr id="7" name="Picture 6">
              <a:extLst>
                <a:ext uri="{FF2B5EF4-FFF2-40B4-BE49-F238E27FC236}">
                  <a16:creationId xmlns:a16="http://schemas.microsoft.com/office/drawing/2014/main" xmlns="" id="{3BA50CFB-C5A7-4B2C-8EF9-6B847492AAC0}"/>
                </a:ext>
              </a:extLst>
            </p:cNvPr>
            <p:cNvPicPr>
              <a:picLocks noChangeAspect="1"/>
            </p:cNvPicPr>
            <p:nvPr/>
          </p:nvPicPr>
          <p:blipFill>
            <a:blip r:embed="rId4"/>
            <a:stretch>
              <a:fillRect/>
            </a:stretch>
          </p:blipFill>
          <p:spPr>
            <a:xfrm>
              <a:off x="7773386" y="5895841"/>
              <a:ext cx="1286054" cy="962159"/>
            </a:xfrm>
            <a:prstGeom prst="rect">
              <a:avLst/>
            </a:prstGeom>
          </p:spPr>
        </p:pic>
      </p:grpSp>
    </p:spTree>
    <p:extLst>
      <p:ext uri="{BB962C8B-B14F-4D97-AF65-F5344CB8AC3E}">
        <p14:creationId xmlns:p14="http://schemas.microsoft.com/office/powerpoint/2010/main" val="17419422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xmlns="" id="{E220872E-0C39-48B8-853A-043A851E956A}"/>
              </a:ext>
            </a:extLst>
          </p:cNvPr>
          <p:cNvPicPr>
            <a:picLocks noChangeAspect="1"/>
          </p:cNvPicPr>
          <p:nvPr/>
        </p:nvPicPr>
        <p:blipFill>
          <a:blip r:embed="rId2"/>
          <a:stretch>
            <a:fillRect/>
          </a:stretch>
        </p:blipFill>
        <p:spPr>
          <a:xfrm>
            <a:off x="0" y="6068762"/>
            <a:ext cx="9696893" cy="780763"/>
          </a:xfrm>
          <a:prstGeom prst="rect">
            <a:avLst/>
          </a:prstGeom>
        </p:spPr>
      </p:pic>
      <p:graphicFrame>
        <p:nvGraphicFramePr>
          <p:cNvPr id="10" name="Table 9">
            <a:extLst>
              <a:ext uri="{FF2B5EF4-FFF2-40B4-BE49-F238E27FC236}">
                <a16:creationId xmlns:a16="http://schemas.microsoft.com/office/drawing/2014/main" xmlns="" id="{D67C6B92-554A-47A1-93B5-0483AB18C2CA}"/>
              </a:ext>
            </a:extLst>
          </p:cNvPr>
          <p:cNvGraphicFramePr>
            <a:graphicFrameLocks noGrp="1"/>
          </p:cNvGraphicFramePr>
          <p:nvPr>
            <p:extLst>
              <p:ext uri="{D42A27DB-BD31-4B8C-83A1-F6EECF244321}">
                <p14:modId xmlns:p14="http://schemas.microsoft.com/office/powerpoint/2010/main" val="84350147"/>
              </p:ext>
            </p:extLst>
          </p:nvPr>
        </p:nvGraphicFramePr>
        <p:xfrm>
          <a:off x="466321" y="258934"/>
          <a:ext cx="11259358" cy="2832113"/>
        </p:xfrm>
        <a:graphic>
          <a:graphicData uri="http://schemas.openxmlformats.org/drawingml/2006/table">
            <a:tbl>
              <a:tblPr firstRow="1" firstCol="1" bandRow="1"/>
              <a:tblGrid>
                <a:gridCol w="604932">
                  <a:extLst>
                    <a:ext uri="{9D8B030D-6E8A-4147-A177-3AD203B41FA5}">
                      <a16:colId xmlns:a16="http://schemas.microsoft.com/office/drawing/2014/main" xmlns="" val="459409740"/>
                    </a:ext>
                  </a:extLst>
                </a:gridCol>
                <a:gridCol w="5024428">
                  <a:extLst>
                    <a:ext uri="{9D8B030D-6E8A-4147-A177-3AD203B41FA5}">
                      <a16:colId xmlns:a16="http://schemas.microsoft.com/office/drawing/2014/main" xmlns="" val="2923979171"/>
                    </a:ext>
                  </a:extLst>
                </a:gridCol>
                <a:gridCol w="2814999">
                  <a:extLst>
                    <a:ext uri="{9D8B030D-6E8A-4147-A177-3AD203B41FA5}">
                      <a16:colId xmlns:a16="http://schemas.microsoft.com/office/drawing/2014/main" xmlns="" val="678020549"/>
                    </a:ext>
                  </a:extLst>
                </a:gridCol>
                <a:gridCol w="2814999">
                  <a:extLst>
                    <a:ext uri="{9D8B030D-6E8A-4147-A177-3AD203B41FA5}">
                      <a16:colId xmlns:a16="http://schemas.microsoft.com/office/drawing/2014/main" xmlns="" val="1376279364"/>
                    </a:ext>
                  </a:extLst>
                </a:gridCol>
              </a:tblGrid>
              <a:tr h="171499">
                <a:tc rowSpan="2">
                  <a:txBody>
                    <a:bodyPr/>
                    <a:lstStyle/>
                    <a:p>
                      <a:pPr marL="182563" indent="0" algn="l">
                        <a:spcAft>
                          <a:spcPts val="0"/>
                        </a:spcAft>
                      </a:pPr>
                      <a:r>
                        <a:rPr lang="en-GB" sz="1500" b="1" dirty="0">
                          <a:solidFill>
                            <a:srgbClr val="FFFFFF"/>
                          </a:solidFill>
                          <a:effectLst/>
                          <a:latin typeface="Avenir Next LT Pro" panose="020B0504020202020204" pitchFamily="34" charset="0"/>
                          <a:ea typeface="Arial" panose="020B0604020202020204" pitchFamily="34" charset="0"/>
                          <a:cs typeface="Arial" panose="020B0604020202020204" pitchFamily="34" charset="0"/>
                        </a:rPr>
                        <a:t>A</a:t>
                      </a:r>
                      <a:endParaRPr lang="en-GB" sz="110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312" marR="6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862"/>
                    </a:solidFill>
                  </a:tcPr>
                </a:tc>
                <a:tc gridSpan="3">
                  <a:txBody>
                    <a:bodyPr/>
                    <a:lstStyle/>
                    <a:p>
                      <a:pPr marL="182563" indent="0">
                        <a:spcAft>
                          <a:spcPts val="0"/>
                        </a:spcAft>
                      </a:pPr>
                      <a:r>
                        <a:rPr lang="en-GB" sz="1100" b="1" dirty="0">
                          <a:solidFill>
                            <a:srgbClr val="FFFFFF"/>
                          </a:solidFill>
                          <a:effectLst/>
                          <a:latin typeface="Avenir Next LT Pro" panose="020B0504020202020204" pitchFamily="34" charset="0"/>
                          <a:ea typeface="Arial" panose="020B0604020202020204" pitchFamily="34" charset="0"/>
                          <a:cs typeface="Arial" panose="020B0604020202020204" pitchFamily="34" charset="0"/>
                        </a:rPr>
                        <a:t>Phase 1 </a:t>
                      </a:r>
                      <a:endParaRPr lang="en-GB" sz="110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312" marR="6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862"/>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43642187"/>
                  </a:ext>
                </a:extLst>
              </a:tr>
              <a:tr h="171499">
                <a:tc vMerge="1">
                  <a:txBody>
                    <a:bodyPr/>
                    <a:lstStyle/>
                    <a:p>
                      <a:endParaRPr lang="en-GB"/>
                    </a:p>
                  </a:txBody>
                  <a:tcPr/>
                </a:tc>
                <a:tc>
                  <a:txBody>
                    <a:bodyPr/>
                    <a:lstStyle/>
                    <a:p>
                      <a:pPr marL="182563" indent="0">
                        <a:spcAft>
                          <a:spcPts val="0"/>
                        </a:spcAft>
                      </a:pPr>
                      <a:r>
                        <a:rPr lang="en-GB" sz="1100" b="1" dirty="0">
                          <a:solidFill>
                            <a:srgbClr val="FFFFFF"/>
                          </a:solidFill>
                          <a:effectLst/>
                          <a:latin typeface="Avenir Next LT Pro" panose="020B0504020202020204" pitchFamily="34" charset="0"/>
                          <a:ea typeface="Arial" panose="020B0604020202020204" pitchFamily="34" charset="0"/>
                          <a:cs typeface="Arial" panose="020B0604020202020204" pitchFamily="34" charset="0"/>
                        </a:rPr>
                        <a:t>Requirement</a:t>
                      </a:r>
                      <a:endParaRPr lang="en-GB" sz="110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312" marR="6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862"/>
                    </a:solidFill>
                  </a:tcPr>
                </a:tc>
                <a:tc>
                  <a:txBody>
                    <a:bodyPr/>
                    <a:lstStyle/>
                    <a:p>
                      <a:pPr marL="457200">
                        <a:spcAft>
                          <a:spcPts val="0"/>
                        </a:spcAft>
                      </a:pPr>
                      <a:r>
                        <a:rPr lang="en-GB" sz="1100" b="1" dirty="0">
                          <a:solidFill>
                            <a:srgbClr val="FFFFFF"/>
                          </a:solidFill>
                          <a:effectLst/>
                          <a:latin typeface="Avenir Next LT Pro" panose="020B0504020202020204" pitchFamily="34" charset="0"/>
                          <a:ea typeface="Arial" panose="020B0604020202020204" pitchFamily="34" charset="0"/>
                          <a:cs typeface="Arial" panose="020B0604020202020204" pitchFamily="34" charset="0"/>
                        </a:rPr>
                        <a:t>Action </a:t>
                      </a:r>
                      <a:endParaRPr lang="en-GB" sz="110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312" marR="6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862"/>
                    </a:solidFill>
                  </a:tcPr>
                </a:tc>
                <a:tc>
                  <a:txBody>
                    <a:bodyPr/>
                    <a:lstStyle/>
                    <a:p>
                      <a:pPr marL="457200">
                        <a:spcAft>
                          <a:spcPts val="0"/>
                        </a:spcAft>
                      </a:pPr>
                      <a:r>
                        <a:rPr lang="en-GB" sz="1100" b="1" dirty="0">
                          <a:solidFill>
                            <a:srgbClr val="FFFFFF"/>
                          </a:solidFill>
                          <a:effectLst/>
                          <a:latin typeface="Avenir Next LT Pro" panose="020B0504020202020204" pitchFamily="34" charset="0"/>
                          <a:ea typeface="Arial" panose="020B0604020202020204" pitchFamily="34" charset="0"/>
                          <a:cs typeface="Arial" panose="020B0604020202020204" pitchFamily="34" charset="0"/>
                        </a:rPr>
                        <a:t>Outcome</a:t>
                      </a:r>
                      <a:endParaRPr lang="en-GB" sz="110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312" marR="6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862"/>
                    </a:solidFill>
                  </a:tcPr>
                </a:tc>
                <a:extLst>
                  <a:ext uri="{0D108BD9-81ED-4DB2-BD59-A6C34878D82A}">
                    <a16:rowId xmlns:a16="http://schemas.microsoft.com/office/drawing/2014/main" xmlns="" val="1510025547"/>
                  </a:ext>
                </a:extLst>
              </a:tr>
              <a:tr h="711883">
                <a:tc>
                  <a:txBody>
                    <a:bodyPr/>
                    <a:lstStyle/>
                    <a:p>
                      <a:pPr marL="182563" indent="0" algn="l">
                        <a:spcAft>
                          <a:spcPts val="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1.</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312" marR="6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563"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Assurance that current pilots have clearly identified objectives and outcome intentions.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312" marR="6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563"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Review active and planned pilots and document objectives and outcomes using the Trigger-Response-Outcome framework.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312" marR="6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563"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Evaluation of planned activity is centralised to enable ongoing review of outcomes across services.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312" marR="6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57314770"/>
                  </a:ext>
                </a:extLst>
              </a:tr>
              <a:tr h="578004">
                <a:tc>
                  <a:txBody>
                    <a:bodyPr/>
                    <a:lstStyle/>
                    <a:p>
                      <a:pPr marL="182563" indent="0" algn="l">
                        <a:spcAft>
                          <a:spcPts val="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2.</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312" marR="6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563"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Test and evaluate all levels of technology to inform future planning and investment decisions.</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312" marR="6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563"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Ensure that active and planned technology pilots include </a:t>
                      </a:r>
                      <a:r>
                        <a:rPr lang="en-GB" sz="1050" b="1"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Low, Medium </a:t>
                      </a: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and </a:t>
                      </a:r>
                      <a:r>
                        <a:rPr lang="en-GB" sz="1050" b="1"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High</a:t>
                      </a: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-level technology.</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312" marR="6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563"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Robust data is gathered to enable comparison of outcomes across all levels of investment.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312" marR="6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59366994"/>
                  </a:ext>
                </a:extLst>
              </a:tr>
              <a:tr h="719168">
                <a:tc>
                  <a:txBody>
                    <a:bodyPr/>
                    <a:lstStyle/>
                    <a:p>
                      <a:pPr marL="182563" indent="0" algn="l">
                        <a:spcAft>
                          <a:spcPts val="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3.</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312" marR="6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563"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Clarity for staff re technology which is available and can be used in support planning.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312" marR="6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563" indent="1270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Create a baseline library of apps and technology for recommendation/use by service providers.</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312" marR="6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563"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Developing ‘library’ to provide staff with confidence around the decisions and recommendations they make for service users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312" marR="6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33278425"/>
                  </a:ext>
                </a:extLst>
              </a:tr>
              <a:tr h="297482">
                <a:tc>
                  <a:txBody>
                    <a:bodyPr/>
                    <a:lstStyle/>
                    <a:p>
                      <a:pPr marL="182563" indent="0" algn="l">
                        <a:spcAft>
                          <a:spcPts val="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4.</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312" marR="6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563"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Data and feedback from the initial pilots to inform future planning and investment decisions.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312" marR="6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563"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Collect data from pilots and feedback from stakeholders.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312" marR="6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563"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Empirical evidence and the voices of stakeholders are used to shape future decisions.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312" marR="6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78361362"/>
                  </a:ext>
                </a:extLst>
              </a:tr>
            </a:tbl>
          </a:graphicData>
        </a:graphic>
      </p:graphicFrame>
      <p:graphicFrame>
        <p:nvGraphicFramePr>
          <p:cNvPr id="12" name="Table 11">
            <a:extLst>
              <a:ext uri="{FF2B5EF4-FFF2-40B4-BE49-F238E27FC236}">
                <a16:creationId xmlns:a16="http://schemas.microsoft.com/office/drawing/2014/main" xmlns="" id="{89BAFF36-D84C-486C-9765-9B3778DDBF35}"/>
              </a:ext>
            </a:extLst>
          </p:cNvPr>
          <p:cNvGraphicFramePr>
            <a:graphicFrameLocks noGrp="1"/>
          </p:cNvGraphicFramePr>
          <p:nvPr>
            <p:extLst>
              <p:ext uri="{D42A27DB-BD31-4B8C-83A1-F6EECF244321}">
                <p14:modId xmlns:p14="http://schemas.microsoft.com/office/powerpoint/2010/main" val="3053743155"/>
              </p:ext>
            </p:extLst>
          </p:nvPr>
        </p:nvGraphicFramePr>
        <p:xfrm>
          <a:off x="466321" y="3160054"/>
          <a:ext cx="11259357" cy="2909397"/>
        </p:xfrm>
        <a:graphic>
          <a:graphicData uri="http://schemas.openxmlformats.org/drawingml/2006/table">
            <a:tbl>
              <a:tblPr firstRow="1" firstCol="1" bandRow="1"/>
              <a:tblGrid>
                <a:gridCol w="604932">
                  <a:extLst>
                    <a:ext uri="{9D8B030D-6E8A-4147-A177-3AD203B41FA5}">
                      <a16:colId xmlns:a16="http://schemas.microsoft.com/office/drawing/2014/main" xmlns="" val="855804867"/>
                    </a:ext>
                  </a:extLst>
                </a:gridCol>
                <a:gridCol w="5024427">
                  <a:extLst>
                    <a:ext uri="{9D8B030D-6E8A-4147-A177-3AD203B41FA5}">
                      <a16:colId xmlns:a16="http://schemas.microsoft.com/office/drawing/2014/main" xmlns="" val="1612186560"/>
                    </a:ext>
                  </a:extLst>
                </a:gridCol>
                <a:gridCol w="2814999">
                  <a:extLst>
                    <a:ext uri="{9D8B030D-6E8A-4147-A177-3AD203B41FA5}">
                      <a16:colId xmlns:a16="http://schemas.microsoft.com/office/drawing/2014/main" xmlns="" val="1391181880"/>
                    </a:ext>
                  </a:extLst>
                </a:gridCol>
                <a:gridCol w="2814999">
                  <a:extLst>
                    <a:ext uri="{9D8B030D-6E8A-4147-A177-3AD203B41FA5}">
                      <a16:colId xmlns:a16="http://schemas.microsoft.com/office/drawing/2014/main" xmlns="" val="38671575"/>
                    </a:ext>
                  </a:extLst>
                </a:gridCol>
              </a:tblGrid>
              <a:tr h="171499">
                <a:tc rowSpan="2">
                  <a:txBody>
                    <a:bodyPr/>
                    <a:lstStyle/>
                    <a:p>
                      <a:pPr marL="182563" indent="0">
                        <a:spcAft>
                          <a:spcPts val="0"/>
                        </a:spcAft>
                      </a:pPr>
                      <a:endParaRPr lang="en-GB" sz="1500" b="1" dirty="0">
                        <a:solidFill>
                          <a:schemeClr val="bg1"/>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312" marR="6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862"/>
                    </a:solidFill>
                  </a:tcPr>
                </a:tc>
                <a:tc gridSpan="3">
                  <a:txBody>
                    <a:bodyPr/>
                    <a:lstStyle/>
                    <a:p>
                      <a:pPr marL="457200">
                        <a:spcAft>
                          <a:spcPts val="0"/>
                        </a:spcAft>
                      </a:pPr>
                      <a:r>
                        <a:rPr lang="en-GB" sz="1100" b="1" dirty="0">
                          <a:solidFill>
                            <a:srgbClr val="FFFFFF"/>
                          </a:solidFill>
                          <a:effectLst/>
                          <a:latin typeface="Avenir Next LT Pro" panose="020B0504020202020204" pitchFamily="34" charset="0"/>
                          <a:ea typeface="Arial" panose="020B0604020202020204" pitchFamily="34" charset="0"/>
                          <a:cs typeface="Arial" panose="020B0604020202020204" pitchFamily="34" charset="0"/>
                        </a:rPr>
                        <a:t>Access, Training and Adoption </a:t>
                      </a:r>
                      <a:endParaRPr lang="en-GB" sz="110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312" marR="6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862"/>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4087402244"/>
                  </a:ext>
                </a:extLst>
              </a:tr>
              <a:tr h="171499">
                <a:tc vMerge="1">
                  <a:txBody>
                    <a:bodyPr/>
                    <a:lstStyle/>
                    <a:p>
                      <a:endParaRPr lang="en-GB"/>
                    </a:p>
                  </a:txBody>
                  <a:tcPr/>
                </a:tc>
                <a:tc>
                  <a:txBody>
                    <a:bodyPr/>
                    <a:lstStyle/>
                    <a:p>
                      <a:pPr marL="457200">
                        <a:spcAft>
                          <a:spcPts val="0"/>
                        </a:spcAft>
                      </a:pPr>
                      <a:r>
                        <a:rPr lang="en-GB" sz="1100" b="1" dirty="0">
                          <a:solidFill>
                            <a:srgbClr val="FFFFFF"/>
                          </a:solidFill>
                          <a:effectLst/>
                          <a:latin typeface="Avenir Next LT Pro" panose="020B0504020202020204" pitchFamily="34" charset="0"/>
                          <a:ea typeface="Arial" panose="020B0604020202020204" pitchFamily="34" charset="0"/>
                          <a:cs typeface="Arial" panose="020B0604020202020204" pitchFamily="34" charset="0"/>
                        </a:rPr>
                        <a:t>Requirement</a:t>
                      </a:r>
                      <a:endParaRPr lang="en-GB" sz="110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312" marR="6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862"/>
                    </a:solidFill>
                  </a:tcPr>
                </a:tc>
                <a:tc>
                  <a:txBody>
                    <a:bodyPr/>
                    <a:lstStyle/>
                    <a:p>
                      <a:pPr marL="457200">
                        <a:spcAft>
                          <a:spcPts val="0"/>
                        </a:spcAft>
                      </a:pPr>
                      <a:r>
                        <a:rPr lang="en-GB" sz="1100" b="1" dirty="0">
                          <a:solidFill>
                            <a:srgbClr val="FFFFFF"/>
                          </a:solidFill>
                          <a:effectLst/>
                          <a:latin typeface="Avenir Next LT Pro" panose="020B0504020202020204" pitchFamily="34" charset="0"/>
                          <a:ea typeface="Arial" panose="020B0604020202020204" pitchFamily="34" charset="0"/>
                          <a:cs typeface="Arial" panose="020B0604020202020204" pitchFamily="34" charset="0"/>
                        </a:rPr>
                        <a:t>Action </a:t>
                      </a:r>
                      <a:endParaRPr lang="en-GB" sz="110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312" marR="6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862"/>
                    </a:solidFill>
                  </a:tcPr>
                </a:tc>
                <a:tc>
                  <a:txBody>
                    <a:bodyPr/>
                    <a:lstStyle/>
                    <a:p>
                      <a:pPr marL="457200">
                        <a:spcAft>
                          <a:spcPts val="0"/>
                        </a:spcAft>
                      </a:pPr>
                      <a:r>
                        <a:rPr lang="en-GB" sz="1100" b="1" dirty="0">
                          <a:solidFill>
                            <a:srgbClr val="FFFFFF"/>
                          </a:solidFill>
                          <a:effectLst/>
                          <a:latin typeface="Avenir Next LT Pro" panose="020B0504020202020204" pitchFamily="34" charset="0"/>
                          <a:ea typeface="Arial" panose="020B0604020202020204" pitchFamily="34" charset="0"/>
                          <a:cs typeface="Arial" panose="020B0604020202020204" pitchFamily="34" charset="0"/>
                        </a:rPr>
                        <a:t>Outcome</a:t>
                      </a:r>
                      <a:endParaRPr lang="en-GB" sz="110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312" marR="6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862"/>
                    </a:solidFill>
                  </a:tcPr>
                </a:tc>
                <a:extLst>
                  <a:ext uri="{0D108BD9-81ED-4DB2-BD59-A6C34878D82A}">
                    <a16:rowId xmlns:a16="http://schemas.microsoft.com/office/drawing/2014/main" xmlns="" val="1254091288"/>
                  </a:ext>
                </a:extLst>
              </a:tr>
              <a:tr h="714577">
                <a:tc>
                  <a:txBody>
                    <a:bodyPr/>
                    <a:lstStyle/>
                    <a:p>
                      <a:pPr marL="182563"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1.</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312" marR="6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563"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Wider access to devices and broadband for stakeholders to reduce exclusion and isolation.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312" marR="6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563"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Explore funding and partnerships available to support the provision and roll-out of devices and connections for staff, service users and families and carers.</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312" marR="6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563"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Plan in place to source and roll out.  Measures in place to track numbers and impact.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312" marR="6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57489829"/>
                  </a:ext>
                </a:extLst>
              </a:tr>
              <a:tr h="571662">
                <a:tc>
                  <a:txBody>
                    <a:bodyPr/>
                    <a:lstStyle/>
                    <a:p>
                      <a:pPr marL="182563"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2.</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312" marR="6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563"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Understanding of core Essential Skills we aim to promote and support for staff, service users and families and carers.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312" marR="6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563"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Review the UK Essential Digital Skills Framework and define local, service-specific standards.</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312" marR="6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563"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Clear description of targeted skills defined to shape design and delivery of training and support.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312" marR="6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60891172"/>
                  </a:ext>
                </a:extLst>
              </a:tr>
              <a:tr h="428746">
                <a:tc>
                  <a:txBody>
                    <a:bodyPr/>
                    <a:lstStyle/>
                    <a:p>
                      <a:pPr marL="182563"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3.</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312" marR="6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563"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An understanding of the current breadth of digital skills and confidence across carers.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312" marR="6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563"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Conduct a training needs analysis across teams to identify gaps and enable planning.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312" marR="6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563"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Detailed information gathered to inform training planning and delivery.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312" marR="6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48752607"/>
                  </a:ext>
                </a:extLst>
              </a:tr>
              <a:tr h="714577">
                <a:tc>
                  <a:txBody>
                    <a:bodyPr/>
                    <a:lstStyle/>
                    <a:p>
                      <a:pPr marL="182563"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4.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312" marR="6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563"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Clear support in place for Welsh language speakers where Welsh language technology is not available.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312" marR="6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563"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Define our strategy to support the development of Welsh language technology options where possible and plans to ensure alternatives are in place where this is not available.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312" marR="6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563"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Ability to monitor and evidence that digital exclusion is not exacerbated on the basis of language choice.</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312" marR="6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46503456"/>
                  </a:ext>
                </a:extLst>
              </a:tr>
            </a:tbl>
          </a:graphicData>
        </a:graphic>
      </p:graphicFrame>
      <p:sp>
        <p:nvSpPr>
          <p:cNvPr id="14" name="Rectangle 13">
            <a:extLst>
              <a:ext uri="{FF2B5EF4-FFF2-40B4-BE49-F238E27FC236}">
                <a16:creationId xmlns:a16="http://schemas.microsoft.com/office/drawing/2014/main" xmlns="" id="{FF09F910-E2BC-4B08-A171-368330E53354}"/>
              </a:ext>
            </a:extLst>
          </p:cNvPr>
          <p:cNvSpPr/>
          <p:nvPr/>
        </p:nvSpPr>
        <p:spPr>
          <a:xfrm>
            <a:off x="413156" y="3138788"/>
            <a:ext cx="497572" cy="323165"/>
          </a:xfrm>
          <a:prstGeom prst="rect">
            <a:avLst/>
          </a:prstGeom>
        </p:spPr>
        <p:txBody>
          <a:bodyPr wrap="none">
            <a:spAutoFit/>
          </a:bodyPr>
          <a:lstStyle/>
          <a:p>
            <a:pPr marL="182563"/>
            <a:r>
              <a:rPr lang="en-GB" sz="1500" b="1" dirty="0">
                <a:solidFill>
                  <a:srgbClr val="FFFFFF"/>
                </a:solidFill>
                <a:latin typeface="Avenir Next LT Pro" panose="020B0504020202020204" pitchFamily="34" charset="0"/>
                <a:ea typeface="Arial" panose="020B0604020202020204" pitchFamily="34" charset="0"/>
                <a:cs typeface="Arial" panose="020B0604020202020204" pitchFamily="34" charset="0"/>
              </a:rPr>
              <a:t>B</a:t>
            </a:r>
            <a:endParaRPr lang="en-GB" sz="1500" dirty="0">
              <a:solidFill>
                <a:srgbClr val="706F6F"/>
              </a:solidFill>
              <a:latin typeface="Avenir Next LT Pro" panose="020B0504020202020204" pitchFamily="34" charset="0"/>
              <a:ea typeface="Arial" panose="020B0604020202020204" pitchFamily="34" charset="0"/>
              <a:cs typeface="Times New Roman" panose="02020603050405020304" pitchFamily="18" charset="0"/>
            </a:endParaRPr>
          </a:p>
        </p:txBody>
      </p:sp>
      <p:pic>
        <p:nvPicPr>
          <p:cNvPr id="15" name="Picture 14">
            <a:extLst>
              <a:ext uri="{FF2B5EF4-FFF2-40B4-BE49-F238E27FC236}">
                <a16:creationId xmlns:a16="http://schemas.microsoft.com/office/drawing/2014/main" xmlns="" id="{7212AFAE-FB92-4566-8349-A7D03E667068}"/>
              </a:ext>
            </a:extLst>
          </p:cNvPr>
          <p:cNvPicPr>
            <a:picLocks noChangeAspect="1"/>
          </p:cNvPicPr>
          <p:nvPr/>
        </p:nvPicPr>
        <p:blipFill>
          <a:blip r:embed="rId3"/>
          <a:stretch>
            <a:fillRect/>
          </a:stretch>
        </p:blipFill>
        <p:spPr>
          <a:xfrm>
            <a:off x="9240364" y="6230679"/>
            <a:ext cx="2830311" cy="618846"/>
          </a:xfrm>
          <a:prstGeom prst="rect">
            <a:avLst/>
          </a:prstGeom>
        </p:spPr>
      </p:pic>
    </p:spTree>
    <p:extLst>
      <p:ext uri="{BB962C8B-B14F-4D97-AF65-F5344CB8AC3E}">
        <p14:creationId xmlns:p14="http://schemas.microsoft.com/office/powerpoint/2010/main" val="2045885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3F169AF0-A20F-4DD2-A640-96EFC29A151D}"/>
              </a:ext>
            </a:extLst>
          </p:cNvPr>
          <p:cNvGraphicFramePr>
            <a:graphicFrameLocks noGrp="1"/>
          </p:cNvGraphicFramePr>
          <p:nvPr>
            <p:extLst>
              <p:ext uri="{D42A27DB-BD31-4B8C-83A1-F6EECF244321}">
                <p14:modId xmlns:p14="http://schemas.microsoft.com/office/powerpoint/2010/main" val="17258775"/>
              </p:ext>
            </p:extLst>
          </p:nvPr>
        </p:nvGraphicFramePr>
        <p:xfrm>
          <a:off x="858459" y="133382"/>
          <a:ext cx="10794825" cy="278227"/>
        </p:xfrm>
        <a:graphic>
          <a:graphicData uri="http://schemas.openxmlformats.org/drawingml/2006/table">
            <a:tbl>
              <a:tblPr firstRow="1" firstCol="1" bandRow="1"/>
              <a:tblGrid>
                <a:gridCol w="5191467">
                  <a:extLst>
                    <a:ext uri="{9D8B030D-6E8A-4147-A177-3AD203B41FA5}">
                      <a16:colId xmlns:a16="http://schemas.microsoft.com/office/drawing/2014/main" xmlns="" val="983582055"/>
                    </a:ext>
                  </a:extLst>
                </a:gridCol>
                <a:gridCol w="2923953">
                  <a:extLst>
                    <a:ext uri="{9D8B030D-6E8A-4147-A177-3AD203B41FA5}">
                      <a16:colId xmlns:a16="http://schemas.microsoft.com/office/drawing/2014/main" xmlns="" val="1014039073"/>
                    </a:ext>
                  </a:extLst>
                </a:gridCol>
                <a:gridCol w="2679405">
                  <a:extLst>
                    <a:ext uri="{9D8B030D-6E8A-4147-A177-3AD203B41FA5}">
                      <a16:colId xmlns:a16="http://schemas.microsoft.com/office/drawing/2014/main" xmlns="" val="3005250033"/>
                    </a:ext>
                  </a:extLst>
                </a:gridCol>
              </a:tblGrid>
              <a:tr h="278227">
                <a:tc>
                  <a:txBody>
                    <a:bodyPr/>
                    <a:lstStyle/>
                    <a:p>
                      <a:pPr marL="457200">
                        <a:spcAft>
                          <a:spcPts val="0"/>
                        </a:spcAft>
                      </a:pPr>
                      <a:r>
                        <a:rPr lang="en-GB" sz="1200" b="1" dirty="0">
                          <a:solidFill>
                            <a:srgbClr val="FFFFFF"/>
                          </a:solidFill>
                          <a:effectLst/>
                          <a:latin typeface="Avenir Next LT Pro" panose="020B0504020202020204" pitchFamily="34" charset="0"/>
                          <a:ea typeface="Arial" panose="020B0604020202020204" pitchFamily="34" charset="0"/>
                          <a:cs typeface="Arial" panose="020B0604020202020204" pitchFamily="34" charset="0"/>
                        </a:rPr>
                        <a:t>Requirement</a:t>
                      </a:r>
                      <a:endParaRPr lang="en-GB" sz="120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862"/>
                    </a:solidFill>
                  </a:tcPr>
                </a:tc>
                <a:tc>
                  <a:txBody>
                    <a:bodyPr/>
                    <a:lstStyle/>
                    <a:p>
                      <a:pPr marL="457200">
                        <a:spcAft>
                          <a:spcPts val="0"/>
                        </a:spcAft>
                      </a:pPr>
                      <a:r>
                        <a:rPr lang="en-GB" sz="1200" b="1" dirty="0">
                          <a:solidFill>
                            <a:srgbClr val="FFFFFF"/>
                          </a:solidFill>
                          <a:effectLst/>
                          <a:latin typeface="Avenir Next LT Pro" panose="020B0504020202020204" pitchFamily="34" charset="0"/>
                          <a:ea typeface="Arial" panose="020B0604020202020204" pitchFamily="34" charset="0"/>
                          <a:cs typeface="Arial" panose="020B0604020202020204" pitchFamily="34" charset="0"/>
                        </a:rPr>
                        <a:t>Action </a:t>
                      </a:r>
                      <a:endParaRPr lang="en-GB" sz="120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862"/>
                    </a:solidFill>
                  </a:tcPr>
                </a:tc>
                <a:tc>
                  <a:txBody>
                    <a:bodyPr/>
                    <a:lstStyle/>
                    <a:p>
                      <a:pPr marL="457200">
                        <a:spcAft>
                          <a:spcPts val="0"/>
                        </a:spcAft>
                      </a:pPr>
                      <a:r>
                        <a:rPr lang="en-GB" sz="1200" b="1" dirty="0">
                          <a:solidFill>
                            <a:srgbClr val="FFFFFF"/>
                          </a:solidFill>
                          <a:effectLst/>
                          <a:latin typeface="Avenir Next LT Pro" panose="020B0504020202020204" pitchFamily="34" charset="0"/>
                          <a:ea typeface="Arial" panose="020B0604020202020204" pitchFamily="34" charset="0"/>
                          <a:cs typeface="Arial" panose="020B0604020202020204" pitchFamily="34" charset="0"/>
                        </a:rPr>
                        <a:t>Outcome</a:t>
                      </a:r>
                      <a:endParaRPr lang="en-GB" sz="120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862"/>
                    </a:solidFill>
                  </a:tcPr>
                </a:tc>
                <a:extLst>
                  <a:ext uri="{0D108BD9-81ED-4DB2-BD59-A6C34878D82A}">
                    <a16:rowId xmlns:a16="http://schemas.microsoft.com/office/drawing/2014/main" xmlns="" val="2931065178"/>
                  </a:ext>
                </a:extLst>
              </a:tr>
            </a:tbl>
          </a:graphicData>
        </a:graphic>
      </p:graphicFrame>
      <p:graphicFrame>
        <p:nvGraphicFramePr>
          <p:cNvPr id="7" name="Table 6">
            <a:extLst>
              <a:ext uri="{FF2B5EF4-FFF2-40B4-BE49-F238E27FC236}">
                <a16:creationId xmlns:a16="http://schemas.microsoft.com/office/drawing/2014/main" xmlns="" id="{A5AA9937-61F3-4231-A6DA-7269A0CE07B0}"/>
              </a:ext>
            </a:extLst>
          </p:cNvPr>
          <p:cNvGraphicFramePr>
            <a:graphicFrameLocks noGrp="1"/>
          </p:cNvGraphicFramePr>
          <p:nvPr>
            <p:extLst>
              <p:ext uri="{D42A27DB-BD31-4B8C-83A1-F6EECF244321}">
                <p14:modId xmlns:p14="http://schemas.microsoft.com/office/powerpoint/2010/main" val="1334798848"/>
              </p:ext>
            </p:extLst>
          </p:nvPr>
        </p:nvGraphicFramePr>
        <p:xfrm>
          <a:off x="253670" y="428151"/>
          <a:ext cx="11399614" cy="1600200"/>
        </p:xfrm>
        <a:graphic>
          <a:graphicData uri="http://schemas.openxmlformats.org/drawingml/2006/table">
            <a:tbl>
              <a:tblPr firstRow="1" firstCol="1" bandRow="1"/>
              <a:tblGrid>
                <a:gridCol w="596935">
                  <a:extLst>
                    <a:ext uri="{9D8B030D-6E8A-4147-A177-3AD203B41FA5}">
                      <a16:colId xmlns:a16="http://schemas.microsoft.com/office/drawing/2014/main" xmlns="" val="3243129851"/>
                    </a:ext>
                  </a:extLst>
                </a:gridCol>
                <a:gridCol w="5178055">
                  <a:extLst>
                    <a:ext uri="{9D8B030D-6E8A-4147-A177-3AD203B41FA5}">
                      <a16:colId xmlns:a16="http://schemas.microsoft.com/office/drawing/2014/main" xmlns="" val="2897178212"/>
                    </a:ext>
                  </a:extLst>
                </a:gridCol>
                <a:gridCol w="2923954">
                  <a:extLst>
                    <a:ext uri="{9D8B030D-6E8A-4147-A177-3AD203B41FA5}">
                      <a16:colId xmlns:a16="http://schemas.microsoft.com/office/drawing/2014/main" xmlns="" val="2790506884"/>
                    </a:ext>
                  </a:extLst>
                </a:gridCol>
                <a:gridCol w="2700670">
                  <a:extLst>
                    <a:ext uri="{9D8B030D-6E8A-4147-A177-3AD203B41FA5}">
                      <a16:colId xmlns:a16="http://schemas.microsoft.com/office/drawing/2014/main" xmlns="" val="200428323"/>
                    </a:ext>
                  </a:extLst>
                </a:gridCol>
              </a:tblGrid>
              <a:tr h="554258">
                <a:tc>
                  <a:txBody>
                    <a:bodyPr/>
                    <a:lstStyle/>
                    <a:p>
                      <a:pPr marL="180975"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5.</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975"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Promote leadership buy-in to the digital agenda.</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563"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Deliver sessions with senior leaders to explore concerns, barriers or disinterest and discuss potential value added by good digital services.</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975"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Clear understanding of concerns and defined measures to track ROI or progress to enable regular updates and reporting at a senior level.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36885063"/>
                  </a:ext>
                </a:extLst>
              </a:tr>
              <a:tr h="87528">
                <a:tc>
                  <a:txBody>
                    <a:bodyPr/>
                    <a:lstStyle/>
                    <a:p>
                      <a:pPr marL="180975"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6.</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975"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Increased confidence using technology and adoption after initial training.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563"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Develop and deliver training plans for service users, families and carers and staff to increase digital skill and confidence, linked to the local Digital Skills standards identified in action (2) above.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975"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Training plans developed with resources and approaches in place to support digital skills development.  Evidence that this is personalised and uses a range of approaches and techniques.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08748806"/>
                  </a:ext>
                </a:extLst>
              </a:tr>
            </a:tbl>
          </a:graphicData>
        </a:graphic>
      </p:graphicFrame>
      <p:graphicFrame>
        <p:nvGraphicFramePr>
          <p:cNvPr id="8" name="Table 7">
            <a:extLst>
              <a:ext uri="{FF2B5EF4-FFF2-40B4-BE49-F238E27FC236}">
                <a16:creationId xmlns:a16="http://schemas.microsoft.com/office/drawing/2014/main" xmlns="" id="{9E51B91B-7B3A-4F1B-A17F-47D179FC931F}"/>
              </a:ext>
            </a:extLst>
          </p:cNvPr>
          <p:cNvGraphicFramePr>
            <a:graphicFrameLocks noGrp="1"/>
          </p:cNvGraphicFramePr>
          <p:nvPr>
            <p:extLst>
              <p:ext uri="{D42A27DB-BD31-4B8C-83A1-F6EECF244321}">
                <p14:modId xmlns:p14="http://schemas.microsoft.com/office/powerpoint/2010/main" val="1529366138"/>
              </p:ext>
            </p:extLst>
          </p:nvPr>
        </p:nvGraphicFramePr>
        <p:xfrm>
          <a:off x="253672" y="2221569"/>
          <a:ext cx="11410244" cy="3716749"/>
        </p:xfrm>
        <a:graphic>
          <a:graphicData uri="http://schemas.openxmlformats.org/drawingml/2006/table">
            <a:tbl>
              <a:tblPr firstRow="1" firstCol="1" bandRow="1"/>
              <a:tblGrid>
                <a:gridCol w="612745">
                  <a:extLst>
                    <a:ext uri="{9D8B030D-6E8A-4147-A177-3AD203B41FA5}">
                      <a16:colId xmlns:a16="http://schemas.microsoft.com/office/drawing/2014/main" xmlns="" val="3547808637"/>
                    </a:ext>
                  </a:extLst>
                </a:gridCol>
                <a:gridCol w="5109081">
                  <a:extLst>
                    <a:ext uri="{9D8B030D-6E8A-4147-A177-3AD203B41FA5}">
                      <a16:colId xmlns:a16="http://schemas.microsoft.com/office/drawing/2014/main" xmlns="" val="523914645"/>
                    </a:ext>
                  </a:extLst>
                </a:gridCol>
                <a:gridCol w="2966483">
                  <a:extLst>
                    <a:ext uri="{9D8B030D-6E8A-4147-A177-3AD203B41FA5}">
                      <a16:colId xmlns:a16="http://schemas.microsoft.com/office/drawing/2014/main" xmlns="" val="2758991759"/>
                    </a:ext>
                  </a:extLst>
                </a:gridCol>
                <a:gridCol w="2721935">
                  <a:extLst>
                    <a:ext uri="{9D8B030D-6E8A-4147-A177-3AD203B41FA5}">
                      <a16:colId xmlns:a16="http://schemas.microsoft.com/office/drawing/2014/main" xmlns="" val="1176897851"/>
                    </a:ext>
                  </a:extLst>
                </a:gridCol>
              </a:tblGrid>
              <a:tr h="81889">
                <a:tc rowSpan="2">
                  <a:txBody>
                    <a:bodyPr/>
                    <a:lstStyle/>
                    <a:p>
                      <a:pPr marL="180975" indent="0">
                        <a:spcAft>
                          <a:spcPts val="0"/>
                        </a:spcAft>
                      </a:pPr>
                      <a:r>
                        <a:rPr lang="en-GB" sz="1500" b="1" dirty="0">
                          <a:solidFill>
                            <a:srgbClr val="FFFFFF"/>
                          </a:solidFill>
                          <a:effectLst/>
                          <a:latin typeface="Avenir Next LT Pro" panose="020B0504020202020204" pitchFamily="34" charset="0"/>
                          <a:ea typeface="Arial" panose="020B0604020202020204" pitchFamily="34" charset="0"/>
                          <a:cs typeface="Arial" panose="020B0604020202020204" pitchFamily="34" charset="0"/>
                        </a:rPr>
                        <a:t>C</a:t>
                      </a:r>
                      <a:endParaRPr lang="en-GB" sz="150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862"/>
                    </a:solidFill>
                  </a:tcPr>
                </a:tc>
                <a:tc gridSpan="3">
                  <a:txBody>
                    <a:bodyPr/>
                    <a:lstStyle/>
                    <a:p>
                      <a:pPr marL="457200">
                        <a:spcAft>
                          <a:spcPts val="0"/>
                        </a:spcAft>
                      </a:pPr>
                      <a:r>
                        <a:rPr lang="en-GB" sz="1100" b="1" dirty="0">
                          <a:solidFill>
                            <a:srgbClr val="FFFFFF"/>
                          </a:solidFill>
                          <a:effectLst/>
                          <a:latin typeface="Avenir Next LT Pro" panose="020B0504020202020204" pitchFamily="34" charset="0"/>
                          <a:ea typeface="Arial" panose="020B0604020202020204" pitchFamily="34" charset="0"/>
                          <a:cs typeface="Arial" panose="020B0604020202020204" pitchFamily="34" charset="0"/>
                        </a:rPr>
                        <a:t>Embedding Digital Within Service Design </a:t>
                      </a:r>
                      <a:endParaRPr lang="en-GB" sz="110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862"/>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3784595957"/>
                  </a:ext>
                </a:extLst>
              </a:tr>
              <a:tr h="172093">
                <a:tc vMerge="1">
                  <a:txBody>
                    <a:bodyPr/>
                    <a:lstStyle/>
                    <a:p>
                      <a:endParaRPr lang="en-GB"/>
                    </a:p>
                  </a:txBody>
                  <a:tcPr/>
                </a:tc>
                <a:tc>
                  <a:txBody>
                    <a:bodyPr/>
                    <a:lstStyle/>
                    <a:p>
                      <a:pPr marL="457200">
                        <a:spcAft>
                          <a:spcPts val="0"/>
                        </a:spcAft>
                      </a:pPr>
                      <a:r>
                        <a:rPr lang="en-GB" sz="1100" b="1" dirty="0">
                          <a:solidFill>
                            <a:srgbClr val="FFFFFF"/>
                          </a:solidFill>
                          <a:effectLst/>
                          <a:latin typeface="Avenir Next LT Pro" panose="020B0504020202020204" pitchFamily="34" charset="0"/>
                          <a:ea typeface="Arial" panose="020B0604020202020204" pitchFamily="34" charset="0"/>
                          <a:cs typeface="Arial" panose="020B0604020202020204" pitchFamily="34" charset="0"/>
                        </a:rPr>
                        <a:t>Requirement</a:t>
                      </a:r>
                      <a:endParaRPr lang="en-GB" sz="110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862"/>
                    </a:solidFill>
                  </a:tcPr>
                </a:tc>
                <a:tc>
                  <a:txBody>
                    <a:bodyPr/>
                    <a:lstStyle/>
                    <a:p>
                      <a:pPr marL="457200">
                        <a:spcAft>
                          <a:spcPts val="0"/>
                        </a:spcAft>
                      </a:pPr>
                      <a:r>
                        <a:rPr lang="en-GB" sz="1100" b="1" dirty="0">
                          <a:solidFill>
                            <a:srgbClr val="FFFFFF"/>
                          </a:solidFill>
                          <a:effectLst/>
                          <a:latin typeface="Avenir Next LT Pro" panose="020B0504020202020204" pitchFamily="34" charset="0"/>
                          <a:ea typeface="Arial" panose="020B0604020202020204" pitchFamily="34" charset="0"/>
                          <a:cs typeface="Arial" panose="020B0604020202020204" pitchFamily="34" charset="0"/>
                        </a:rPr>
                        <a:t>Action </a:t>
                      </a:r>
                      <a:endParaRPr lang="en-GB" sz="110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862"/>
                    </a:solidFill>
                  </a:tcPr>
                </a:tc>
                <a:tc>
                  <a:txBody>
                    <a:bodyPr/>
                    <a:lstStyle/>
                    <a:p>
                      <a:pPr marL="457200">
                        <a:spcAft>
                          <a:spcPts val="0"/>
                        </a:spcAft>
                      </a:pPr>
                      <a:r>
                        <a:rPr lang="en-GB" sz="1100" b="1" dirty="0">
                          <a:solidFill>
                            <a:srgbClr val="FFFFFF"/>
                          </a:solidFill>
                          <a:effectLst/>
                          <a:latin typeface="Avenir Next LT Pro" panose="020B0504020202020204" pitchFamily="34" charset="0"/>
                          <a:ea typeface="Arial" panose="020B0604020202020204" pitchFamily="34" charset="0"/>
                          <a:cs typeface="Arial" panose="020B0604020202020204" pitchFamily="34" charset="0"/>
                        </a:rPr>
                        <a:t>Outcome</a:t>
                      </a:r>
                      <a:endParaRPr lang="en-GB" sz="110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862"/>
                    </a:solidFill>
                  </a:tcPr>
                </a:tc>
                <a:extLst>
                  <a:ext uri="{0D108BD9-81ED-4DB2-BD59-A6C34878D82A}">
                    <a16:rowId xmlns:a16="http://schemas.microsoft.com/office/drawing/2014/main" xmlns="" val="2169636530"/>
                  </a:ext>
                </a:extLst>
              </a:tr>
              <a:tr h="573643">
                <a:tc>
                  <a:txBody>
                    <a:bodyPr/>
                    <a:lstStyle/>
                    <a:p>
                      <a:pPr marL="180975"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1.</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975"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Communicate expectations around digital service design and delivery to staff.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975"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Hold staff awareness sessions to present and discuss this strategy and what it means practically on a day to day basis.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975"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Sessions held with staff in services across North Wales.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38414959"/>
                  </a:ext>
                </a:extLst>
              </a:tr>
              <a:tr h="717054">
                <a:tc>
                  <a:txBody>
                    <a:bodyPr/>
                    <a:lstStyle/>
                    <a:p>
                      <a:pPr marL="180975"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2.</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975"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Joined-up planning and support with schools and further education colleges.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975"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Link with education providers to discuss and identify appropriate technology to support independence and learning and how it is managed in a school/college setting.</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975"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Processes in place to jointly consider needs and access technology to maximise support and outcomes for learners in schools and colleges.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31030323"/>
                  </a:ext>
                </a:extLst>
              </a:tr>
              <a:tr h="835584">
                <a:tc>
                  <a:txBody>
                    <a:bodyPr/>
                    <a:lstStyle/>
                    <a:p>
                      <a:pPr marL="180975"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3.</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975"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Ensure that digital expectations are incorporated in the future commissioning of services.</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975"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Review commissioning approaches and guidelines and define realistic and evolving digital expectations for incorporation.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975"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Digital expectations are incorporated into the commissioning framework with mechanisms for ongoing measurement and evaluation of progress.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93686176"/>
                  </a:ext>
                </a:extLst>
              </a:tr>
              <a:tr h="691864">
                <a:tc>
                  <a:txBody>
                    <a:bodyPr/>
                    <a:lstStyle/>
                    <a:p>
                      <a:pPr marL="180975"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4.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975"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Define our objectives and approach around flexible payments to link more directly to a technical strategy.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975"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Discuss and agree how flexible payments will be made available to service users to personalise support through the use of technology.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975"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Policy guidelines developed.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26623691"/>
                  </a:ext>
                </a:extLst>
              </a:tr>
              <a:tr h="558871">
                <a:tc>
                  <a:txBody>
                    <a:bodyPr/>
                    <a:lstStyle/>
                    <a:p>
                      <a:pPr marL="180975"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5.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975"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Monitor progress to embed technology and digital within the way the service is designed and delivered.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975"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Establish a mechanism to monitor implementation of the action plan and progress the roadmap.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975"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Monitoring and reporting mechanisms in place.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19377602"/>
                  </a:ext>
                </a:extLst>
              </a:tr>
            </a:tbl>
          </a:graphicData>
        </a:graphic>
      </p:graphicFrame>
      <p:pic>
        <p:nvPicPr>
          <p:cNvPr id="15" name="Picture 14">
            <a:extLst>
              <a:ext uri="{FF2B5EF4-FFF2-40B4-BE49-F238E27FC236}">
                <a16:creationId xmlns:a16="http://schemas.microsoft.com/office/drawing/2014/main" xmlns="" id="{7611AD1F-71EC-4AA8-BDBF-5953B9FFB15D}"/>
              </a:ext>
            </a:extLst>
          </p:cNvPr>
          <p:cNvPicPr>
            <a:picLocks noChangeAspect="1"/>
          </p:cNvPicPr>
          <p:nvPr/>
        </p:nvPicPr>
        <p:blipFill>
          <a:blip r:embed="rId2"/>
          <a:stretch>
            <a:fillRect/>
          </a:stretch>
        </p:blipFill>
        <p:spPr>
          <a:xfrm>
            <a:off x="0" y="6068762"/>
            <a:ext cx="9696893" cy="780763"/>
          </a:xfrm>
          <a:prstGeom prst="rect">
            <a:avLst/>
          </a:prstGeom>
        </p:spPr>
      </p:pic>
      <p:pic>
        <p:nvPicPr>
          <p:cNvPr id="16" name="Picture 15">
            <a:extLst>
              <a:ext uri="{FF2B5EF4-FFF2-40B4-BE49-F238E27FC236}">
                <a16:creationId xmlns:a16="http://schemas.microsoft.com/office/drawing/2014/main" xmlns="" id="{F486290B-5AEA-441B-9EEA-398CF8577E1B}"/>
              </a:ext>
            </a:extLst>
          </p:cNvPr>
          <p:cNvPicPr>
            <a:picLocks noChangeAspect="1"/>
          </p:cNvPicPr>
          <p:nvPr/>
        </p:nvPicPr>
        <p:blipFill>
          <a:blip r:embed="rId3"/>
          <a:stretch>
            <a:fillRect/>
          </a:stretch>
        </p:blipFill>
        <p:spPr>
          <a:xfrm>
            <a:off x="9240364" y="6230679"/>
            <a:ext cx="2830311" cy="618846"/>
          </a:xfrm>
          <a:prstGeom prst="rect">
            <a:avLst/>
          </a:prstGeom>
        </p:spPr>
      </p:pic>
    </p:spTree>
    <p:extLst>
      <p:ext uri="{BB962C8B-B14F-4D97-AF65-F5344CB8AC3E}">
        <p14:creationId xmlns:p14="http://schemas.microsoft.com/office/powerpoint/2010/main" val="1875276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xmlns="" id="{7611AD1F-71EC-4AA8-BDBF-5953B9FFB15D}"/>
              </a:ext>
            </a:extLst>
          </p:cNvPr>
          <p:cNvPicPr>
            <a:picLocks noChangeAspect="1"/>
          </p:cNvPicPr>
          <p:nvPr/>
        </p:nvPicPr>
        <p:blipFill>
          <a:blip r:embed="rId2"/>
          <a:stretch>
            <a:fillRect/>
          </a:stretch>
        </p:blipFill>
        <p:spPr>
          <a:xfrm>
            <a:off x="0" y="6068762"/>
            <a:ext cx="9696893" cy="780763"/>
          </a:xfrm>
          <a:prstGeom prst="rect">
            <a:avLst/>
          </a:prstGeom>
        </p:spPr>
      </p:pic>
      <p:pic>
        <p:nvPicPr>
          <p:cNvPr id="16" name="Picture 15">
            <a:extLst>
              <a:ext uri="{FF2B5EF4-FFF2-40B4-BE49-F238E27FC236}">
                <a16:creationId xmlns:a16="http://schemas.microsoft.com/office/drawing/2014/main" xmlns="" id="{F486290B-5AEA-441B-9EEA-398CF8577E1B}"/>
              </a:ext>
            </a:extLst>
          </p:cNvPr>
          <p:cNvPicPr>
            <a:picLocks noChangeAspect="1"/>
          </p:cNvPicPr>
          <p:nvPr/>
        </p:nvPicPr>
        <p:blipFill>
          <a:blip r:embed="rId3"/>
          <a:stretch>
            <a:fillRect/>
          </a:stretch>
        </p:blipFill>
        <p:spPr>
          <a:xfrm>
            <a:off x="9240364" y="6230679"/>
            <a:ext cx="2830311" cy="618846"/>
          </a:xfrm>
          <a:prstGeom prst="rect">
            <a:avLst/>
          </a:prstGeom>
        </p:spPr>
      </p:pic>
      <p:graphicFrame>
        <p:nvGraphicFramePr>
          <p:cNvPr id="4" name="Table 3">
            <a:extLst>
              <a:ext uri="{FF2B5EF4-FFF2-40B4-BE49-F238E27FC236}">
                <a16:creationId xmlns:a16="http://schemas.microsoft.com/office/drawing/2014/main" xmlns="" id="{F51D69A8-659A-459F-9A71-62126720CB75}"/>
              </a:ext>
            </a:extLst>
          </p:cNvPr>
          <p:cNvGraphicFramePr>
            <a:graphicFrameLocks noGrp="1"/>
          </p:cNvGraphicFramePr>
          <p:nvPr>
            <p:extLst>
              <p:ext uri="{D42A27DB-BD31-4B8C-83A1-F6EECF244321}">
                <p14:modId xmlns:p14="http://schemas.microsoft.com/office/powerpoint/2010/main" val="1020529375"/>
              </p:ext>
            </p:extLst>
          </p:nvPr>
        </p:nvGraphicFramePr>
        <p:xfrm>
          <a:off x="396195" y="716325"/>
          <a:ext cx="11399610" cy="4001423"/>
        </p:xfrm>
        <a:graphic>
          <a:graphicData uri="http://schemas.openxmlformats.org/drawingml/2006/table">
            <a:tbl>
              <a:tblPr firstRow="1" firstCol="1" bandRow="1"/>
              <a:tblGrid>
                <a:gridCol w="628831">
                  <a:extLst>
                    <a:ext uri="{9D8B030D-6E8A-4147-A177-3AD203B41FA5}">
                      <a16:colId xmlns:a16="http://schemas.microsoft.com/office/drawing/2014/main" xmlns="" val="2779550382"/>
                    </a:ext>
                  </a:extLst>
                </a:gridCol>
                <a:gridCol w="5090407">
                  <a:extLst>
                    <a:ext uri="{9D8B030D-6E8A-4147-A177-3AD203B41FA5}">
                      <a16:colId xmlns:a16="http://schemas.microsoft.com/office/drawing/2014/main" xmlns="" val="3455878063"/>
                    </a:ext>
                  </a:extLst>
                </a:gridCol>
                <a:gridCol w="3032868">
                  <a:extLst>
                    <a:ext uri="{9D8B030D-6E8A-4147-A177-3AD203B41FA5}">
                      <a16:colId xmlns:a16="http://schemas.microsoft.com/office/drawing/2014/main" xmlns="" val="1666811029"/>
                    </a:ext>
                  </a:extLst>
                </a:gridCol>
                <a:gridCol w="2647504">
                  <a:extLst>
                    <a:ext uri="{9D8B030D-6E8A-4147-A177-3AD203B41FA5}">
                      <a16:colId xmlns:a16="http://schemas.microsoft.com/office/drawing/2014/main" xmlns="" val="3346651706"/>
                    </a:ext>
                  </a:extLst>
                </a:gridCol>
              </a:tblGrid>
              <a:tr h="172093">
                <a:tc rowSpan="2">
                  <a:txBody>
                    <a:bodyPr/>
                    <a:lstStyle/>
                    <a:p>
                      <a:pPr marL="180975" indent="0">
                        <a:spcAft>
                          <a:spcPts val="0"/>
                        </a:spcAft>
                      </a:pPr>
                      <a:r>
                        <a:rPr lang="en-GB" sz="1500" b="1" dirty="0">
                          <a:solidFill>
                            <a:srgbClr val="FFFFFF"/>
                          </a:solidFill>
                          <a:effectLst/>
                          <a:latin typeface="Avenir Next LT Pro" panose="020B0504020202020204" pitchFamily="34" charset="0"/>
                          <a:ea typeface="Arial" panose="020B0604020202020204" pitchFamily="34" charset="0"/>
                          <a:cs typeface="Arial" panose="020B0604020202020204" pitchFamily="34" charset="0"/>
                        </a:rPr>
                        <a:t>D</a:t>
                      </a:r>
                      <a:endParaRPr lang="en-GB" sz="150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862"/>
                    </a:solidFill>
                  </a:tcPr>
                </a:tc>
                <a:tc gridSpan="3">
                  <a:txBody>
                    <a:bodyPr/>
                    <a:lstStyle/>
                    <a:p>
                      <a:pPr marL="457200">
                        <a:spcAft>
                          <a:spcPts val="0"/>
                        </a:spcAft>
                      </a:pPr>
                      <a:r>
                        <a:rPr lang="en-GB" sz="1100" b="1" dirty="0">
                          <a:solidFill>
                            <a:srgbClr val="FFFFFF"/>
                          </a:solidFill>
                          <a:effectLst/>
                          <a:latin typeface="Avenir Next LT Pro" panose="020B0504020202020204" pitchFamily="34" charset="0"/>
                          <a:ea typeface="Arial" panose="020B0604020202020204" pitchFamily="34" charset="0"/>
                          <a:cs typeface="Arial" panose="020B0604020202020204" pitchFamily="34" charset="0"/>
                        </a:rPr>
                        <a:t>Technical Security and Standards </a:t>
                      </a:r>
                      <a:endParaRPr lang="en-GB" sz="110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862"/>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3924129493"/>
                  </a:ext>
                </a:extLst>
              </a:tr>
              <a:tr h="172093">
                <a:tc vMerge="1">
                  <a:txBody>
                    <a:bodyPr/>
                    <a:lstStyle/>
                    <a:p>
                      <a:endParaRPr lang="en-GB"/>
                    </a:p>
                  </a:txBody>
                  <a:tcPr/>
                </a:tc>
                <a:tc>
                  <a:txBody>
                    <a:bodyPr/>
                    <a:lstStyle/>
                    <a:p>
                      <a:pPr marL="457200">
                        <a:spcAft>
                          <a:spcPts val="0"/>
                        </a:spcAft>
                      </a:pPr>
                      <a:r>
                        <a:rPr lang="en-GB" sz="1100" b="1" dirty="0">
                          <a:solidFill>
                            <a:srgbClr val="FFFFFF"/>
                          </a:solidFill>
                          <a:effectLst/>
                          <a:latin typeface="Avenir Next LT Pro" panose="020B0504020202020204" pitchFamily="34" charset="0"/>
                          <a:ea typeface="Arial" panose="020B0604020202020204" pitchFamily="34" charset="0"/>
                          <a:cs typeface="Arial" panose="020B0604020202020204" pitchFamily="34" charset="0"/>
                        </a:rPr>
                        <a:t>Requirement</a:t>
                      </a:r>
                      <a:endParaRPr lang="en-GB" sz="110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862"/>
                    </a:solidFill>
                  </a:tcPr>
                </a:tc>
                <a:tc>
                  <a:txBody>
                    <a:bodyPr/>
                    <a:lstStyle/>
                    <a:p>
                      <a:pPr marL="457200">
                        <a:spcAft>
                          <a:spcPts val="0"/>
                        </a:spcAft>
                      </a:pPr>
                      <a:r>
                        <a:rPr lang="en-GB" sz="1100" b="1" dirty="0">
                          <a:solidFill>
                            <a:srgbClr val="FFFFFF"/>
                          </a:solidFill>
                          <a:effectLst/>
                          <a:latin typeface="Avenir Next LT Pro" panose="020B0504020202020204" pitchFamily="34" charset="0"/>
                          <a:ea typeface="Arial" panose="020B0604020202020204" pitchFamily="34" charset="0"/>
                          <a:cs typeface="Arial" panose="020B0604020202020204" pitchFamily="34" charset="0"/>
                        </a:rPr>
                        <a:t>Action </a:t>
                      </a:r>
                      <a:endParaRPr lang="en-GB" sz="110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862"/>
                    </a:solidFill>
                  </a:tcPr>
                </a:tc>
                <a:tc>
                  <a:txBody>
                    <a:bodyPr/>
                    <a:lstStyle/>
                    <a:p>
                      <a:pPr marL="457200">
                        <a:spcAft>
                          <a:spcPts val="0"/>
                        </a:spcAft>
                      </a:pPr>
                      <a:r>
                        <a:rPr lang="en-GB" sz="1100" b="1" dirty="0">
                          <a:solidFill>
                            <a:srgbClr val="FFFFFF"/>
                          </a:solidFill>
                          <a:effectLst/>
                          <a:latin typeface="Avenir Next LT Pro" panose="020B0504020202020204" pitchFamily="34" charset="0"/>
                          <a:ea typeface="Arial" panose="020B0604020202020204" pitchFamily="34" charset="0"/>
                          <a:cs typeface="Arial" panose="020B0604020202020204" pitchFamily="34" charset="0"/>
                        </a:rPr>
                        <a:t>Outcome</a:t>
                      </a:r>
                      <a:endParaRPr lang="en-GB" sz="110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862"/>
                    </a:solidFill>
                  </a:tcPr>
                </a:tc>
                <a:extLst>
                  <a:ext uri="{0D108BD9-81ED-4DB2-BD59-A6C34878D82A}">
                    <a16:rowId xmlns:a16="http://schemas.microsoft.com/office/drawing/2014/main" xmlns="" val="3366252723"/>
                  </a:ext>
                </a:extLst>
              </a:tr>
              <a:tr h="1214574">
                <a:tc>
                  <a:txBody>
                    <a:bodyPr/>
                    <a:lstStyle/>
                    <a:p>
                      <a:pPr marL="180975"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1.</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725"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Create capacity to understand and manage the long-term direction of travel to embed technology within service design.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975"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Explore the funding of and recruitment to Architect and Tech Advisor-type roles to drive the digital agenda across the service, providing direction and advice.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975"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Resources in place with the right skills and experience to coordinate the way in which technology develops and is embedded across the service, working collaboratively with Heads of ICT across the public sector in North Wales.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39540256"/>
                  </a:ext>
                </a:extLst>
              </a:tr>
              <a:tr h="636976">
                <a:tc>
                  <a:txBody>
                    <a:bodyPr/>
                    <a:lstStyle/>
                    <a:p>
                      <a:pPr marL="180975"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2.</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725"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Define guidelines for the technical framework within which technology will be rolled out across the service.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975"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Agree the core policies and frameworks required and set a timetable for their development and ongoing review.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975"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Core elements identified and agreed.  Plan in place to develop and review them.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09183897"/>
                  </a:ext>
                </a:extLst>
              </a:tr>
              <a:tr h="545597">
                <a:tc>
                  <a:txBody>
                    <a:bodyPr/>
                    <a:lstStyle/>
                    <a:p>
                      <a:pPr marL="180975"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3.</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725"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Provide some assurance around health-related apps used with service users.</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975"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Pilot the ORCHA service to underpin the identification and selection of health-related apps.</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975"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Governance and standards in place for technology recommended for use.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87928496"/>
                  </a:ext>
                </a:extLst>
              </a:tr>
              <a:tr h="706404">
                <a:tc>
                  <a:txBody>
                    <a:bodyPr/>
                    <a:lstStyle/>
                    <a:p>
                      <a:pPr marL="180975"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4.</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725"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Apply emerging technical standards to the evolving library of technology.</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975"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As standards are developed around e.g. data security, encryption, user authentication etc, review technology included within the baseline library.</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975"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Ability to provide some assurance around the security and appropriateness of the technology staff are using and recommending.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94462653"/>
                  </a:ext>
                </a:extLst>
              </a:tr>
              <a:tr h="553686">
                <a:tc>
                  <a:txBody>
                    <a:bodyPr/>
                    <a:lstStyle/>
                    <a:p>
                      <a:pPr marL="180975"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5.</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725"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Update related policies to reflect the impact of technology and a shift to digital services.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975"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Identify relevant policies and produce guidelines to inform the review of policies across North Wales authorities.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975" indent="0">
                        <a:spcAft>
                          <a:spcPts val="300"/>
                        </a:spcAft>
                      </a:pPr>
                      <a:r>
                        <a:rPr lang="en-GB" sz="1050" dirty="0">
                          <a:solidFill>
                            <a:srgbClr val="706F6F"/>
                          </a:solidFill>
                          <a:effectLst/>
                          <a:latin typeface="Avenir Next LT Pro" panose="020B0504020202020204" pitchFamily="34" charset="0"/>
                          <a:ea typeface="Arial" panose="020B0604020202020204" pitchFamily="34" charset="0"/>
                          <a:cs typeface="Arial" panose="020B0604020202020204" pitchFamily="34" charset="0"/>
                        </a:rPr>
                        <a:t>Guidelines produced for e.g. Safeguarding, Welsh language etc. </a:t>
                      </a:r>
                      <a:endParaRPr lang="en-GB" sz="1050" dirty="0">
                        <a:solidFill>
                          <a:srgbClr val="706F6F"/>
                        </a:solidFill>
                        <a:effectLst/>
                        <a:latin typeface="Avenir Next LT Pro" panose="020B0504020202020204" pitchFamily="34" charset="0"/>
                        <a:ea typeface="Arial" panose="020B0604020202020204" pitchFamily="34" charset="0"/>
                        <a:cs typeface="Times New Roman" panose="02020603050405020304" pitchFamily="18" charset="0"/>
                      </a:endParaRPr>
                    </a:p>
                  </a:txBody>
                  <a:tcPr marL="64535" marR="64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27829292"/>
                  </a:ext>
                </a:extLst>
              </a:tr>
            </a:tbl>
          </a:graphicData>
        </a:graphic>
      </p:graphicFrame>
    </p:spTree>
    <p:extLst>
      <p:ext uri="{BB962C8B-B14F-4D97-AF65-F5344CB8AC3E}">
        <p14:creationId xmlns:p14="http://schemas.microsoft.com/office/powerpoint/2010/main" val="4044159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662483"/>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4FE7E9F4-C268-4BE6-972C-48B60378F894}"/>
              </a:ext>
            </a:extLst>
          </p:cNvPr>
          <p:cNvSpPr txBox="1"/>
          <p:nvPr/>
        </p:nvSpPr>
        <p:spPr>
          <a:xfrm>
            <a:off x="1269402" y="1382286"/>
            <a:ext cx="9989227" cy="4093428"/>
          </a:xfrm>
          <a:prstGeom prst="rect">
            <a:avLst/>
          </a:prstGeom>
          <a:noFill/>
        </p:spPr>
        <p:txBody>
          <a:bodyPr wrap="square" rtlCol="0">
            <a:spAutoFit/>
          </a:bodyPr>
          <a:lstStyle/>
          <a:p>
            <a:r>
              <a:rPr lang="en-GB" sz="2000" dirty="0">
                <a:solidFill>
                  <a:schemeClr val="bg1"/>
                </a:solidFill>
                <a:latin typeface="Helvetica" panose="020B0604020202020204" pitchFamily="34" charset="0"/>
                <a:cs typeface="Helvetica" panose="020B0604020202020204" pitchFamily="34" charset="0"/>
              </a:rPr>
              <a:t>This strategy describes how we plan to use technology to deliver better services for our service users, families and carers. </a:t>
            </a:r>
          </a:p>
          <a:p>
            <a:endParaRPr lang="en-GB" sz="2000" dirty="0">
              <a:solidFill>
                <a:schemeClr val="bg1"/>
              </a:solidFill>
              <a:latin typeface="Helvetica" panose="020B0604020202020204" pitchFamily="34" charset="0"/>
              <a:cs typeface="Helvetica" panose="020B0604020202020204" pitchFamily="34" charset="0"/>
            </a:endParaRPr>
          </a:p>
          <a:p>
            <a:r>
              <a:rPr lang="en-GB" sz="2000" dirty="0">
                <a:solidFill>
                  <a:schemeClr val="bg1"/>
                </a:solidFill>
                <a:latin typeface="Helvetica" panose="020B0604020202020204" pitchFamily="34" charset="0"/>
                <a:cs typeface="Helvetica" panose="020B0604020202020204" pitchFamily="34" charset="0"/>
              </a:rPr>
              <a:t>It’s not about using technology, as such.  It’s about recognising and understanding some of the benefits that it can offer and working out how we build it into our toolkit of support.  </a:t>
            </a:r>
          </a:p>
          <a:p>
            <a:endParaRPr lang="en-GB" sz="2000" dirty="0">
              <a:solidFill>
                <a:schemeClr val="bg1"/>
              </a:solidFill>
              <a:latin typeface="Helvetica" panose="020B0604020202020204" pitchFamily="34" charset="0"/>
              <a:cs typeface="Helvetica" panose="020B0604020202020204" pitchFamily="34" charset="0"/>
            </a:endParaRPr>
          </a:p>
          <a:p>
            <a:r>
              <a:rPr lang="en-GB" sz="2000" dirty="0">
                <a:solidFill>
                  <a:schemeClr val="bg1"/>
                </a:solidFill>
                <a:latin typeface="Helvetica" panose="020B0604020202020204" pitchFamily="34" charset="0"/>
                <a:cs typeface="Helvetica" panose="020B0604020202020204" pitchFamily="34" charset="0"/>
              </a:rPr>
              <a:t>It recognises that access to broadband and devices is key but, equally, service users, their families, carers and support workers need to be supported to develop their skills and feel confident to use technology. </a:t>
            </a:r>
          </a:p>
          <a:p>
            <a:endParaRPr lang="en-GB" sz="2000" dirty="0">
              <a:solidFill>
                <a:schemeClr val="bg1"/>
              </a:solidFill>
              <a:latin typeface="Helvetica" panose="020B0604020202020204" pitchFamily="34" charset="0"/>
              <a:cs typeface="Helvetica" panose="020B0604020202020204" pitchFamily="34" charset="0"/>
            </a:endParaRPr>
          </a:p>
          <a:p>
            <a:r>
              <a:rPr lang="en-GB" sz="2000" dirty="0">
                <a:solidFill>
                  <a:schemeClr val="bg1"/>
                </a:solidFill>
                <a:latin typeface="Helvetica" panose="020B0604020202020204" pitchFamily="34" charset="0"/>
                <a:cs typeface="Helvetica" panose="020B0604020202020204" pitchFamily="34" charset="0"/>
              </a:rPr>
              <a:t>At the heart, any decision to use technology must be based on a belief that it will improve outcomes for the service user, and understanding of how it will do that. </a:t>
            </a:r>
          </a:p>
        </p:txBody>
      </p:sp>
    </p:spTree>
    <p:extLst>
      <p:ext uri="{BB962C8B-B14F-4D97-AF65-F5344CB8AC3E}">
        <p14:creationId xmlns:p14="http://schemas.microsoft.com/office/powerpoint/2010/main" val="37200468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5A750F-9884-45A0-B93F-6DF240D48E46}"/>
              </a:ext>
            </a:extLst>
          </p:cNvPr>
          <p:cNvSpPr>
            <a:spLocks noGrp="1"/>
          </p:cNvSpPr>
          <p:nvPr>
            <p:ph type="title"/>
          </p:nvPr>
        </p:nvSpPr>
        <p:spPr/>
        <p:txBody>
          <a:bodyPr>
            <a:normAutofit/>
          </a:bodyPr>
          <a:lstStyle/>
          <a:p>
            <a:r>
              <a:rPr lang="en-GB" sz="4000" b="1" dirty="0">
                <a:solidFill>
                  <a:srgbClr val="005862"/>
                </a:solidFill>
                <a:latin typeface="Helvetica" panose="020B0604020202020204" pitchFamily="34" charset="0"/>
                <a:cs typeface="Helvetica" panose="020B0604020202020204" pitchFamily="34" charset="0"/>
              </a:rPr>
              <a:t>Introduction &amp; Background </a:t>
            </a:r>
          </a:p>
        </p:txBody>
      </p:sp>
      <p:grpSp>
        <p:nvGrpSpPr>
          <p:cNvPr id="4" name="Group 3">
            <a:extLst>
              <a:ext uri="{FF2B5EF4-FFF2-40B4-BE49-F238E27FC236}">
                <a16:creationId xmlns:a16="http://schemas.microsoft.com/office/drawing/2014/main" xmlns="" id="{9D3F8AA8-8DED-49E2-9F07-7B11F8DDCB88}"/>
              </a:ext>
            </a:extLst>
          </p:cNvPr>
          <p:cNvGrpSpPr/>
          <p:nvPr/>
        </p:nvGrpSpPr>
        <p:grpSpPr>
          <a:xfrm>
            <a:off x="0" y="5761090"/>
            <a:ext cx="12192000" cy="1096910"/>
            <a:chOff x="0" y="5761090"/>
            <a:chExt cx="12192000" cy="1096910"/>
          </a:xfrm>
        </p:grpSpPr>
        <p:pic>
          <p:nvPicPr>
            <p:cNvPr id="5" name="Picture 4">
              <a:extLst>
                <a:ext uri="{FF2B5EF4-FFF2-40B4-BE49-F238E27FC236}">
                  <a16:creationId xmlns:a16="http://schemas.microsoft.com/office/drawing/2014/main" xmlns="" id="{07AB97C9-0786-46E4-9025-CE0BBE57A38D}"/>
                </a:ext>
              </a:extLst>
            </p:cNvPr>
            <p:cNvPicPr/>
            <p:nvPr/>
          </p:nvPicPr>
          <p:blipFill>
            <a:blip r:embed="rId2">
              <a:extLst>
                <a:ext uri="{28A0092B-C50C-407E-A947-70E740481C1C}">
                  <a14:useLocalDpi xmlns:a14="http://schemas.microsoft.com/office/drawing/2010/main" val="0"/>
                </a:ext>
              </a:extLst>
            </a:blip>
            <a:stretch>
              <a:fillRect/>
            </a:stretch>
          </p:blipFill>
          <p:spPr>
            <a:xfrm>
              <a:off x="0" y="5761090"/>
              <a:ext cx="7323874" cy="1096910"/>
            </a:xfrm>
            <a:prstGeom prst="rect">
              <a:avLst/>
            </a:prstGeom>
          </p:spPr>
        </p:pic>
        <p:pic>
          <p:nvPicPr>
            <p:cNvPr id="6" name="Picture 5">
              <a:extLst>
                <a:ext uri="{FF2B5EF4-FFF2-40B4-BE49-F238E27FC236}">
                  <a16:creationId xmlns:a16="http://schemas.microsoft.com/office/drawing/2014/main" xmlns="" id="{2FA33C09-1773-461B-A166-08BE6374A5DB}"/>
                </a:ext>
              </a:extLst>
            </p:cNvPr>
            <p:cNvPicPr>
              <a:picLocks noChangeAspect="1"/>
            </p:cNvPicPr>
            <p:nvPr/>
          </p:nvPicPr>
          <p:blipFill>
            <a:blip r:embed="rId3"/>
            <a:stretch>
              <a:fillRect/>
            </a:stretch>
          </p:blipFill>
          <p:spPr>
            <a:xfrm>
              <a:off x="9667523" y="5829156"/>
              <a:ext cx="2524477" cy="1028844"/>
            </a:xfrm>
            <a:prstGeom prst="rect">
              <a:avLst/>
            </a:prstGeom>
          </p:spPr>
        </p:pic>
        <p:pic>
          <p:nvPicPr>
            <p:cNvPr id="7" name="Picture 6">
              <a:extLst>
                <a:ext uri="{FF2B5EF4-FFF2-40B4-BE49-F238E27FC236}">
                  <a16:creationId xmlns:a16="http://schemas.microsoft.com/office/drawing/2014/main" xmlns="" id="{3BA50CFB-C5A7-4B2C-8EF9-6B847492AAC0}"/>
                </a:ext>
              </a:extLst>
            </p:cNvPr>
            <p:cNvPicPr>
              <a:picLocks noChangeAspect="1"/>
            </p:cNvPicPr>
            <p:nvPr/>
          </p:nvPicPr>
          <p:blipFill>
            <a:blip r:embed="rId4"/>
            <a:stretch>
              <a:fillRect/>
            </a:stretch>
          </p:blipFill>
          <p:spPr>
            <a:xfrm>
              <a:off x="7773386" y="5895841"/>
              <a:ext cx="1286054" cy="962159"/>
            </a:xfrm>
            <a:prstGeom prst="rect">
              <a:avLst/>
            </a:prstGeom>
          </p:spPr>
        </p:pic>
      </p:grpSp>
    </p:spTree>
    <p:extLst>
      <p:ext uri="{BB962C8B-B14F-4D97-AF65-F5344CB8AC3E}">
        <p14:creationId xmlns:p14="http://schemas.microsoft.com/office/powerpoint/2010/main" val="38026475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D0054"/>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87837233-F18F-4E49-9F26-30CC4C7DD132}"/>
              </a:ext>
            </a:extLst>
          </p:cNvPr>
          <p:cNvSpPr txBox="1"/>
          <p:nvPr/>
        </p:nvSpPr>
        <p:spPr>
          <a:xfrm>
            <a:off x="398033" y="297373"/>
            <a:ext cx="11424621" cy="6263253"/>
          </a:xfrm>
          <a:prstGeom prst="rect">
            <a:avLst/>
          </a:prstGeom>
          <a:solidFill>
            <a:schemeClr val="bg1"/>
          </a:solidFill>
        </p:spPr>
        <p:txBody>
          <a:bodyPr wrap="square" rtlCol="0">
            <a:spAutoFit/>
          </a:bodyPr>
          <a:lstStyle/>
          <a:p>
            <a:pPr marL="182563">
              <a:spcAft>
                <a:spcPts val="500"/>
              </a:spcAft>
            </a:pPr>
            <a:r>
              <a:rPr lang="en-GB" sz="2300" dirty="0">
                <a:solidFill>
                  <a:schemeClr val="tx2"/>
                </a:solidFill>
                <a:latin typeface="Helvetica" panose="020B0604020202020204" pitchFamily="34" charset="0"/>
                <a:cs typeface="Helvetica" panose="020B0604020202020204" pitchFamily="34" charset="0"/>
              </a:rPr>
              <a:t>One size does not fit all and our approach needs to reflect this diversity of need:</a:t>
            </a:r>
          </a:p>
          <a:p>
            <a:pPr marL="182563">
              <a:spcBef>
                <a:spcPts val="500"/>
              </a:spcBef>
              <a:spcAft>
                <a:spcPts val="500"/>
              </a:spcAft>
            </a:pPr>
            <a:r>
              <a:rPr lang="en-GB" sz="2300" dirty="0">
                <a:solidFill>
                  <a:schemeClr val="tx2"/>
                </a:solidFill>
                <a:latin typeface="Helvetica" panose="020B0604020202020204" pitchFamily="34" charset="0"/>
                <a:cs typeface="Helvetica" panose="020B0604020202020204" pitchFamily="34" charset="0"/>
              </a:rPr>
              <a:t>Language </a:t>
            </a:r>
          </a:p>
          <a:p>
            <a:pPr marL="363538">
              <a:spcBef>
                <a:spcPts val="100"/>
              </a:spcBef>
              <a:spcAft>
                <a:spcPts val="500"/>
              </a:spcAft>
            </a:pPr>
            <a:r>
              <a:rPr lang="en-GB" dirty="0">
                <a:solidFill>
                  <a:schemeClr val="tx2"/>
                </a:solidFill>
                <a:latin typeface="Helvetica" panose="020B0604020202020204" pitchFamily="34" charset="0"/>
                <a:cs typeface="Helvetica" panose="020B0604020202020204" pitchFamily="34" charset="0"/>
              </a:rPr>
              <a:t>Not all technology will be available bilingually.  English speakers </a:t>
            </a:r>
          </a:p>
          <a:p>
            <a:pPr marL="363538">
              <a:spcBef>
                <a:spcPts val="100"/>
              </a:spcBef>
              <a:spcAft>
                <a:spcPts val="500"/>
              </a:spcAft>
            </a:pPr>
            <a:r>
              <a:rPr lang="en-GB" dirty="0">
                <a:solidFill>
                  <a:schemeClr val="tx2"/>
                </a:solidFill>
                <a:latin typeface="Helvetica" panose="020B0604020202020204" pitchFamily="34" charset="0"/>
                <a:cs typeface="Helvetica" panose="020B0604020202020204" pitchFamily="34" charset="0"/>
              </a:rPr>
              <a:t>should not be prevented from using technology because a Welsh </a:t>
            </a:r>
          </a:p>
          <a:p>
            <a:pPr marL="363538">
              <a:spcBef>
                <a:spcPts val="100"/>
              </a:spcBef>
              <a:spcAft>
                <a:spcPts val="500"/>
              </a:spcAft>
            </a:pPr>
            <a:r>
              <a:rPr lang="en-GB" dirty="0">
                <a:solidFill>
                  <a:schemeClr val="tx2"/>
                </a:solidFill>
                <a:latin typeface="Helvetica" panose="020B0604020202020204" pitchFamily="34" charset="0"/>
                <a:cs typeface="Helvetica" panose="020B0604020202020204" pitchFamily="34" charset="0"/>
              </a:rPr>
              <a:t>equivalent is not available, but we will work to provide the same </a:t>
            </a:r>
          </a:p>
          <a:p>
            <a:pPr marL="363538">
              <a:spcBef>
                <a:spcPts val="100"/>
              </a:spcBef>
              <a:spcAft>
                <a:spcPts val="500"/>
              </a:spcAft>
            </a:pPr>
            <a:r>
              <a:rPr lang="en-GB" dirty="0">
                <a:solidFill>
                  <a:schemeClr val="tx2"/>
                </a:solidFill>
                <a:latin typeface="Helvetica" panose="020B0604020202020204" pitchFamily="34" charset="0"/>
                <a:cs typeface="Helvetica" panose="020B0604020202020204" pitchFamily="34" charset="0"/>
              </a:rPr>
              <a:t>support and capability as much as possible.  Our commitment to </a:t>
            </a:r>
          </a:p>
          <a:p>
            <a:pPr marL="363538">
              <a:spcBef>
                <a:spcPts val="100"/>
              </a:spcBef>
              <a:spcAft>
                <a:spcPts val="500"/>
              </a:spcAft>
            </a:pPr>
            <a:r>
              <a:rPr lang="en-GB" dirty="0">
                <a:solidFill>
                  <a:schemeClr val="tx2"/>
                </a:solidFill>
                <a:latin typeface="Helvetica" panose="020B0604020202020204" pitchFamily="34" charset="0"/>
                <a:cs typeface="Helvetica" panose="020B0604020202020204" pitchFamily="34" charset="0"/>
              </a:rPr>
              <a:t>parity and to explore options and opportunities is core to this strategy. </a:t>
            </a:r>
          </a:p>
          <a:p>
            <a:pPr marL="182563">
              <a:spcBef>
                <a:spcPts val="500"/>
              </a:spcBef>
              <a:spcAft>
                <a:spcPts val="500"/>
              </a:spcAft>
            </a:pPr>
            <a:r>
              <a:rPr lang="en-GB" sz="2300" dirty="0">
                <a:solidFill>
                  <a:schemeClr val="tx2"/>
                </a:solidFill>
                <a:latin typeface="Helvetica" panose="020B0604020202020204" pitchFamily="34" charset="0"/>
                <a:cs typeface="Helvetica" panose="020B0604020202020204" pitchFamily="34" charset="0"/>
              </a:rPr>
              <a:t>Connectivity</a:t>
            </a:r>
          </a:p>
          <a:p>
            <a:pPr marL="363538">
              <a:spcBef>
                <a:spcPts val="500"/>
              </a:spcBef>
              <a:spcAft>
                <a:spcPts val="500"/>
              </a:spcAft>
            </a:pPr>
            <a:r>
              <a:rPr lang="en-GB" dirty="0">
                <a:solidFill>
                  <a:schemeClr val="tx2"/>
                </a:solidFill>
                <a:latin typeface="Helvetica" panose="020B0604020202020204" pitchFamily="34" charset="0"/>
                <a:cs typeface="Helvetica" panose="020B0604020202020204" pitchFamily="34" charset="0"/>
              </a:rPr>
              <a:t>We will explore opportunities to access devices that we can distribute to help get people online.  We also recognise that access to a stable broadband connection is key and will pursue opportunities to access funding and to link with suppliers to improve connections for our service users. </a:t>
            </a:r>
          </a:p>
          <a:p>
            <a:pPr marL="182563">
              <a:spcBef>
                <a:spcPts val="500"/>
              </a:spcBef>
              <a:spcAft>
                <a:spcPts val="500"/>
              </a:spcAft>
            </a:pPr>
            <a:r>
              <a:rPr lang="en-GB" sz="2300" dirty="0">
                <a:solidFill>
                  <a:schemeClr val="tx2"/>
                </a:solidFill>
                <a:latin typeface="Helvetica" panose="020B0604020202020204" pitchFamily="34" charset="0"/>
                <a:cs typeface="Helvetica" panose="020B0604020202020204" pitchFamily="34" charset="0"/>
              </a:rPr>
              <a:t>Impact of Covid</a:t>
            </a:r>
          </a:p>
          <a:p>
            <a:pPr marL="363538">
              <a:spcBef>
                <a:spcPts val="500"/>
              </a:spcBef>
              <a:spcAft>
                <a:spcPts val="500"/>
              </a:spcAft>
            </a:pPr>
            <a:r>
              <a:rPr lang="en-GB" dirty="0">
                <a:solidFill>
                  <a:schemeClr val="tx2"/>
                </a:solidFill>
                <a:latin typeface="Helvetica" panose="020B0604020202020204" pitchFamily="34" charset="0"/>
                <a:cs typeface="Helvetica" panose="020B0604020202020204" pitchFamily="34" charset="0"/>
              </a:rPr>
              <a:t>The coronavirus pandemic changed requirements and expectations overnight.  Some previously held assumptions and ‘rules’ were discarded instantly.  However, while some people grew and had new opportunities, other people struggled to get online and were isolated. </a:t>
            </a:r>
          </a:p>
          <a:p>
            <a:pPr marL="363538">
              <a:spcBef>
                <a:spcPts val="500"/>
              </a:spcBef>
              <a:spcAft>
                <a:spcPts val="500"/>
              </a:spcAft>
            </a:pPr>
            <a:r>
              <a:rPr lang="en-GB" dirty="0">
                <a:solidFill>
                  <a:schemeClr val="tx2"/>
                </a:solidFill>
                <a:latin typeface="Helvetica" panose="020B0604020202020204" pitchFamily="34" charset="0"/>
                <a:cs typeface="Helvetica" panose="020B0604020202020204" pitchFamily="34" charset="0"/>
              </a:rPr>
              <a:t>We need to reflect both experiences; build on the acceleration experienced through 2020, but recognise that technology is not the answer for all people in all circumstances.  </a:t>
            </a:r>
          </a:p>
        </p:txBody>
      </p:sp>
      <p:pic>
        <p:nvPicPr>
          <p:cNvPr id="2" name="Picture 1">
            <a:extLst>
              <a:ext uri="{FF2B5EF4-FFF2-40B4-BE49-F238E27FC236}">
                <a16:creationId xmlns:a16="http://schemas.microsoft.com/office/drawing/2014/main" xmlns="" id="{4606456C-488F-45AF-A99A-D94A3557CC7B}"/>
              </a:ext>
            </a:extLst>
          </p:cNvPr>
          <p:cNvPicPr>
            <a:picLocks noChangeAspect="1"/>
          </p:cNvPicPr>
          <p:nvPr/>
        </p:nvPicPr>
        <p:blipFill>
          <a:blip r:embed="rId2"/>
          <a:stretch>
            <a:fillRect/>
          </a:stretch>
        </p:blipFill>
        <p:spPr>
          <a:xfrm>
            <a:off x="8012452" y="1330755"/>
            <a:ext cx="3604012" cy="1875024"/>
          </a:xfrm>
          <a:prstGeom prst="rect">
            <a:avLst/>
          </a:prstGeom>
        </p:spPr>
      </p:pic>
    </p:spTree>
    <p:extLst>
      <p:ext uri="{BB962C8B-B14F-4D97-AF65-F5344CB8AC3E}">
        <p14:creationId xmlns:p14="http://schemas.microsoft.com/office/powerpoint/2010/main" val="2450360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5A750F-9884-45A0-B93F-6DF240D48E46}"/>
              </a:ext>
            </a:extLst>
          </p:cNvPr>
          <p:cNvSpPr>
            <a:spLocks noGrp="1"/>
          </p:cNvSpPr>
          <p:nvPr>
            <p:ph type="title"/>
          </p:nvPr>
        </p:nvSpPr>
        <p:spPr/>
        <p:txBody>
          <a:bodyPr>
            <a:normAutofit/>
          </a:bodyPr>
          <a:lstStyle/>
          <a:p>
            <a:r>
              <a:rPr lang="en-GB" sz="4000" b="1" dirty="0">
                <a:solidFill>
                  <a:srgbClr val="005862"/>
                </a:solidFill>
                <a:latin typeface="Helvetica" panose="020B0604020202020204" pitchFamily="34" charset="0"/>
                <a:cs typeface="Helvetica" panose="020B0604020202020204" pitchFamily="34" charset="0"/>
              </a:rPr>
              <a:t>Strategy Design Principles</a:t>
            </a:r>
          </a:p>
        </p:txBody>
      </p:sp>
      <p:grpSp>
        <p:nvGrpSpPr>
          <p:cNvPr id="4" name="Group 3">
            <a:extLst>
              <a:ext uri="{FF2B5EF4-FFF2-40B4-BE49-F238E27FC236}">
                <a16:creationId xmlns:a16="http://schemas.microsoft.com/office/drawing/2014/main" xmlns="" id="{9D3F8AA8-8DED-49E2-9F07-7B11F8DDCB88}"/>
              </a:ext>
            </a:extLst>
          </p:cNvPr>
          <p:cNvGrpSpPr/>
          <p:nvPr/>
        </p:nvGrpSpPr>
        <p:grpSpPr>
          <a:xfrm>
            <a:off x="0" y="5761090"/>
            <a:ext cx="12192000" cy="1096910"/>
            <a:chOff x="0" y="5761090"/>
            <a:chExt cx="12192000" cy="1096910"/>
          </a:xfrm>
        </p:grpSpPr>
        <p:pic>
          <p:nvPicPr>
            <p:cNvPr id="5" name="Picture 4">
              <a:extLst>
                <a:ext uri="{FF2B5EF4-FFF2-40B4-BE49-F238E27FC236}">
                  <a16:creationId xmlns:a16="http://schemas.microsoft.com/office/drawing/2014/main" xmlns="" id="{07AB97C9-0786-46E4-9025-CE0BBE57A38D}"/>
                </a:ext>
              </a:extLst>
            </p:cNvPr>
            <p:cNvPicPr/>
            <p:nvPr/>
          </p:nvPicPr>
          <p:blipFill>
            <a:blip r:embed="rId2">
              <a:extLst>
                <a:ext uri="{28A0092B-C50C-407E-A947-70E740481C1C}">
                  <a14:useLocalDpi xmlns:a14="http://schemas.microsoft.com/office/drawing/2010/main" val="0"/>
                </a:ext>
              </a:extLst>
            </a:blip>
            <a:stretch>
              <a:fillRect/>
            </a:stretch>
          </p:blipFill>
          <p:spPr>
            <a:xfrm>
              <a:off x="0" y="5761090"/>
              <a:ext cx="7323874" cy="1096910"/>
            </a:xfrm>
            <a:prstGeom prst="rect">
              <a:avLst/>
            </a:prstGeom>
          </p:spPr>
        </p:pic>
        <p:pic>
          <p:nvPicPr>
            <p:cNvPr id="6" name="Picture 5">
              <a:extLst>
                <a:ext uri="{FF2B5EF4-FFF2-40B4-BE49-F238E27FC236}">
                  <a16:creationId xmlns:a16="http://schemas.microsoft.com/office/drawing/2014/main" xmlns="" id="{2FA33C09-1773-461B-A166-08BE6374A5DB}"/>
                </a:ext>
              </a:extLst>
            </p:cNvPr>
            <p:cNvPicPr>
              <a:picLocks noChangeAspect="1"/>
            </p:cNvPicPr>
            <p:nvPr/>
          </p:nvPicPr>
          <p:blipFill>
            <a:blip r:embed="rId3"/>
            <a:stretch>
              <a:fillRect/>
            </a:stretch>
          </p:blipFill>
          <p:spPr>
            <a:xfrm>
              <a:off x="9667523" y="5829156"/>
              <a:ext cx="2524477" cy="1028844"/>
            </a:xfrm>
            <a:prstGeom prst="rect">
              <a:avLst/>
            </a:prstGeom>
          </p:spPr>
        </p:pic>
        <p:pic>
          <p:nvPicPr>
            <p:cNvPr id="7" name="Picture 6">
              <a:extLst>
                <a:ext uri="{FF2B5EF4-FFF2-40B4-BE49-F238E27FC236}">
                  <a16:creationId xmlns:a16="http://schemas.microsoft.com/office/drawing/2014/main" xmlns="" id="{3BA50CFB-C5A7-4B2C-8EF9-6B847492AAC0}"/>
                </a:ext>
              </a:extLst>
            </p:cNvPr>
            <p:cNvPicPr>
              <a:picLocks noChangeAspect="1"/>
            </p:cNvPicPr>
            <p:nvPr/>
          </p:nvPicPr>
          <p:blipFill>
            <a:blip r:embed="rId4"/>
            <a:stretch>
              <a:fillRect/>
            </a:stretch>
          </p:blipFill>
          <p:spPr>
            <a:xfrm>
              <a:off x="7773386" y="5895841"/>
              <a:ext cx="1286054" cy="962159"/>
            </a:xfrm>
            <a:prstGeom prst="rect">
              <a:avLst/>
            </a:prstGeom>
          </p:spPr>
        </p:pic>
      </p:grpSp>
    </p:spTree>
    <p:extLst>
      <p:ext uri="{BB962C8B-B14F-4D97-AF65-F5344CB8AC3E}">
        <p14:creationId xmlns:p14="http://schemas.microsoft.com/office/powerpoint/2010/main" val="1319996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6DAF34"/>
        </a:solidFill>
        <a:effectLst/>
      </p:bgPr>
    </p:bg>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xmlns="" id="{E2B89E5A-CBF9-4FA6-8987-F844043547D4}"/>
              </a:ext>
            </a:extLst>
          </p:cNvPr>
          <p:cNvGrpSpPr/>
          <p:nvPr/>
        </p:nvGrpSpPr>
        <p:grpSpPr>
          <a:xfrm>
            <a:off x="537881" y="763790"/>
            <a:ext cx="11116237" cy="5236647"/>
            <a:chOff x="537881" y="656216"/>
            <a:chExt cx="11116237" cy="5236647"/>
          </a:xfrm>
        </p:grpSpPr>
        <p:sp>
          <p:nvSpPr>
            <p:cNvPr id="2" name="TextBox 1">
              <a:extLst>
                <a:ext uri="{FF2B5EF4-FFF2-40B4-BE49-F238E27FC236}">
                  <a16:creationId xmlns:a16="http://schemas.microsoft.com/office/drawing/2014/main" xmlns="" id="{92060DD0-3DCE-45D4-8C02-E64A8848B120}"/>
                </a:ext>
              </a:extLst>
            </p:cNvPr>
            <p:cNvSpPr txBox="1"/>
            <p:nvPr/>
          </p:nvSpPr>
          <p:spPr>
            <a:xfrm>
              <a:off x="537882" y="656216"/>
              <a:ext cx="5558118" cy="1264449"/>
            </a:xfrm>
            <a:prstGeom prst="rect">
              <a:avLst/>
            </a:prstGeom>
            <a:solidFill>
              <a:schemeClr val="bg1"/>
            </a:solidFill>
          </p:spPr>
          <p:txBody>
            <a:bodyPr wrap="square" rtlCol="0">
              <a:spAutoFit/>
            </a:bodyPr>
            <a:lstStyle/>
            <a:p>
              <a:pPr>
                <a:spcAft>
                  <a:spcPts val="500"/>
                </a:spcAft>
              </a:pPr>
              <a:r>
                <a:rPr lang="en-GB" b="1" dirty="0">
                  <a:solidFill>
                    <a:srgbClr val="662483"/>
                  </a:solidFill>
                  <a:latin typeface="Helvetica" panose="020B0604020202020204" pitchFamily="34" charset="0"/>
                  <a:cs typeface="Helvetica" panose="020B0604020202020204" pitchFamily="34" charset="0"/>
                </a:rPr>
                <a:t>Principle 1</a:t>
              </a:r>
            </a:p>
            <a:p>
              <a:r>
                <a:rPr lang="en-GB" dirty="0">
                  <a:solidFill>
                    <a:schemeClr val="tx2"/>
                  </a:solidFill>
                  <a:latin typeface="Helvetica" panose="020B0604020202020204" pitchFamily="34" charset="0"/>
                  <a:cs typeface="Helvetica" panose="020B0604020202020204" pitchFamily="34" charset="0"/>
                </a:rPr>
                <a:t>Technology should never be implemented for its own sake.</a:t>
              </a:r>
            </a:p>
            <a:p>
              <a:endParaRPr lang="en-GB" dirty="0">
                <a:solidFill>
                  <a:schemeClr val="tx2"/>
                </a:solidFill>
                <a:latin typeface="Helvetica" panose="020B0604020202020204" pitchFamily="34" charset="0"/>
                <a:cs typeface="Helvetica" panose="020B0604020202020204" pitchFamily="34" charset="0"/>
              </a:endParaRPr>
            </a:p>
          </p:txBody>
        </p:sp>
        <p:sp>
          <p:nvSpPr>
            <p:cNvPr id="3" name="TextBox 2">
              <a:extLst>
                <a:ext uri="{FF2B5EF4-FFF2-40B4-BE49-F238E27FC236}">
                  <a16:creationId xmlns:a16="http://schemas.microsoft.com/office/drawing/2014/main" xmlns="" id="{C3A2A592-B956-4ABC-9A3A-44B81A94BB05}"/>
                </a:ext>
              </a:extLst>
            </p:cNvPr>
            <p:cNvSpPr txBox="1"/>
            <p:nvPr/>
          </p:nvSpPr>
          <p:spPr>
            <a:xfrm>
              <a:off x="537881" y="1948466"/>
              <a:ext cx="5558118" cy="1818447"/>
            </a:xfrm>
            <a:prstGeom prst="rect">
              <a:avLst/>
            </a:prstGeom>
            <a:solidFill>
              <a:schemeClr val="bg1"/>
            </a:solidFill>
          </p:spPr>
          <p:txBody>
            <a:bodyPr wrap="square" rtlCol="0">
              <a:spAutoFit/>
            </a:bodyPr>
            <a:lstStyle/>
            <a:p>
              <a:pPr>
                <a:spcAft>
                  <a:spcPts val="500"/>
                </a:spcAft>
              </a:pPr>
              <a:r>
                <a:rPr lang="en-GB" b="1" dirty="0">
                  <a:solidFill>
                    <a:srgbClr val="662483"/>
                  </a:solidFill>
                  <a:latin typeface="Helvetica" panose="020B0604020202020204" pitchFamily="34" charset="0"/>
                  <a:cs typeface="Helvetica" panose="020B0604020202020204" pitchFamily="34" charset="0"/>
                </a:rPr>
                <a:t>Principle 2</a:t>
              </a:r>
            </a:p>
            <a:p>
              <a:r>
                <a:rPr lang="en-GB" dirty="0">
                  <a:solidFill>
                    <a:schemeClr val="tx2"/>
                  </a:solidFill>
                  <a:latin typeface="Helvetica" panose="020B0604020202020204" pitchFamily="34" charset="0"/>
                  <a:cs typeface="Helvetica" panose="020B0604020202020204" pitchFamily="34" charset="0"/>
                </a:rPr>
                <a:t>Technology should not be a bolt-on or afterthought.  It should be one of the options available in the toolkit, but not the only one. </a:t>
              </a:r>
            </a:p>
            <a:p>
              <a:endParaRPr lang="en-GB" dirty="0">
                <a:solidFill>
                  <a:schemeClr val="tx2"/>
                </a:solidFill>
                <a:latin typeface="Helvetica" panose="020B0604020202020204" pitchFamily="34" charset="0"/>
                <a:cs typeface="Helvetica" panose="020B0604020202020204" pitchFamily="34" charset="0"/>
              </a:endParaRPr>
            </a:p>
            <a:p>
              <a:endParaRPr lang="en-GB" dirty="0">
                <a:solidFill>
                  <a:schemeClr val="tx2"/>
                </a:solidFill>
                <a:latin typeface="Helvetica" panose="020B0604020202020204" pitchFamily="34" charset="0"/>
                <a:cs typeface="Helvetica" panose="020B0604020202020204" pitchFamily="34" charset="0"/>
              </a:endParaRPr>
            </a:p>
          </p:txBody>
        </p:sp>
        <p:sp>
          <p:nvSpPr>
            <p:cNvPr id="4" name="TextBox 3">
              <a:extLst>
                <a:ext uri="{FF2B5EF4-FFF2-40B4-BE49-F238E27FC236}">
                  <a16:creationId xmlns:a16="http://schemas.microsoft.com/office/drawing/2014/main" xmlns="" id="{DD02F523-411C-4FD0-86E1-BD75B4F12A29}"/>
                </a:ext>
              </a:extLst>
            </p:cNvPr>
            <p:cNvSpPr txBox="1"/>
            <p:nvPr/>
          </p:nvSpPr>
          <p:spPr>
            <a:xfrm>
              <a:off x="537881" y="3797418"/>
              <a:ext cx="5558117" cy="2095445"/>
            </a:xfrm>
            <a:prstGeom prst="rect">
              <a:avLst/>
            </a:prstGeom>
            <a:solidFill>
              <a:schemeClr val="bg1"/>
            </a:solidFill>
          </p:spPr>
          <p:txBody>
            <a:bodyPr wrap="square" rtlCol="0">
              <a:spAutoFit/>
            </a:bodyPr>
            <a:lstStyle/>
            <a:p>
              <a:pPr>
                <a:spcAft>
                  <a:spcPts val="500"/>
                </a:spcAft>
              </a:pPr>
              <a:r>
                <a:rPr lang="en-GB" b="1" dirty="0">
                  <a:solidFill>
                    <a:srgbClr val="662483"/>
                  </a:solidFill>
                  <a:latin typeface="Helvetica" panose="020B0604020202020204" pitchFamily="34" charset="0"/>
                  <a:cs typeface="Helvetica" panose="020B0604020202020204" pitchFamily="34" charset="0"/>
                </a:rPr>
                <a:t>Principle 3</a:t>
              </a:r>
            </a:p>
            <a:p>
              <a:r>
                <a:rPr lang="en-GB" dirty="0">
                  <a:solidFill>
                    <a:schemeClr val="tx2"/>
                  </a:solidFill>
                  <a:latin typeface="Helvetica" panose="020B0604020202020204" pitchFamily="34" charset="0"/>
                  <a:cs typeface="Helvetica" panose="020B0604020202020204" pitchFamily="34" charset="0"/>
                </a:rPr>
                <a:t>One size does not fit all, and will differentiate between </a:t>
              </a:r>
              <a:r>
                <a:rPr lang="en-GB" dirty="0">
                  <a:solidFill>
                    <a:srgbClr val="662483"/>
                  </a:solidFill>
                  <a:latin typeface="Helvetica" panose="020B0604020202020204" pitchFamily="34" charset="0"/>
                  <a:cs typeface="Helvetica" panose="020B0604020202020204" pitchFamily="34" charset="0"/>
                </a:rPr>
                <a:t>low,</a:t>
              </a:r>
              <a:r>
                <a:rPr lang="en-GB" dirty="0">
                  <a:solidFill>
                    <a:schemeClr val="tx2"/>
                  </a:solidFill>
                  <a:latin typeface="Helvetica" panose="020B0604020202020204" pitchFamily="34" charset="0"/>
                  <a:cs typeface="Helvetica" panose="020B0604020202020204" pitchFamily="34" charset="0"/>
                </a:rPr>
                <a:t> </a:t>
              </a:r>
              <a:r>
                <a:rPr lang="en-GB" dirty="0">
                  <a:solidFill>
                    <a:srgbClr val="662483"/>
                  </a:solidFill>
                  <a:latin typeface="Helvetica" panose="020B0604020202020204" pitchFamily="34" charset="0"/>
                  <a:cs typeface="Helvetica" panose="020B0604020202020204" pitchFamily="34" charset="0"/>
                </a:rPr>
                <a:t>medium</a:t>
              </a:r>
              <a:r>
                <a:rPr lang="en-GB" dirty="0">
                  <a:solidFill>
                    <a:schemeClr val="tx2"/>
                  </a:solidFill>
                  <a:latin typeface="Helvetica" panose="020B0604020202020204" pitchFamily="34" charset="0"/>
                  <a:cs typeface="Helvetica" panose="020B0604020202020204" pitchFamily="34" charset="0"/>
                </a:rPr>
                <a:t> and </a:t>
              </a:r>
              <a:r>
                <a:rPr lang="en-GB" dirty="0">
                  <a:solidFill>
                    <a:srgbClr val="662483"/>
                  </a:solidFill>
                  <a:latin typeface="Helvetica" panose="020B0604020202020204" pitchFamily="34" charset="0"/>
                  <a:cs typeface="Helvetica" panose="020B0604020202020204" pitchFamily="34" charset="0"/>
                </a:rPr>
                <a:t>high</a:t>
              </a:r>
              <a:r>
                <a:rPr lang="en-GB" dirty="0">
                  <a:solidFill>
                    <a:schemeClr val="tx2"/>
                  </a:solidFill>
                  <a:latin typeface="Helvetica" panose="020B0604020202020204" pitchFamily="34" charset="0"/>
                  <a:cs typeface="Helvetica" panose="020B0604020202020204" pitchFamily="34" charset="0"/>
                </a:rPr>
                <a:t> level technology to ensure the right level of consideration is given at the planning stage to the way in which it needs to be implemented and supported. </a:t>
              </a:r>
            </a:p>
            <a:p>
              <a:endParaRPr lang="en-GB" dirty="0">
                <a:solidFill>
                  <a:schemeClr val="tx2"/>
                </a:solidFill>
                <a:latin typeface="Helvetica" panose="020B0604020202020204" pitchFamily="34" charset="0"/>
                <a:cs typeface="Helvetica" panose="020B0604020202020204" pitchFamily="34" charset="0"/>
              </a:endParaRPr>
            </a:p>
          </p:txBody>
        </p:sp>
        <p:sp>
          <p:nvSpPr>
            <p:cNvPr id="6" name="TextBox 5">
              <a:extLst>
                <a:ext uri="{FF2B5EF4-FFF2-40B4-BE49-F238E27FC236}">
                  <a16:creationId xmlns:a16="http://schemas.microsoft.com/office/drawing/2014/main" xmlns="" id="{9EDC34A0-2A2E-449E-8845-0FBB8FEB3B99}"/>
                </a:ext>
              </a:extLst>
            </p:cNvPr>
            <p:cNvSpPr txBox="1"/>
            <p:nvPr/>
          </p:nvSpPr>
          <p:spPr>
            <a:xfrm>
              <a:off x="6133650" y="656216"/>
              <a:ext cx="5520468" cy="1541448"/>
            </a:xfrm>
            <a:prstGeom prst="rect">
              <a:avLst/>
            </a:prstGeom>
            <a:solidFill>
              <a:schemeClr val="bg1"/>
            </a:solidFill>
          </p:spPr>
          <p:txBody>
            <a:bodyPr wrap="square" rtlCol="0">
              <a:spAutoFit/>
            </a:bodyPr>
            <a:lstStyle/>
            <a:p>
              <a:pPr>
                <a:spcAft>
                  <a:spcPts val="500"/>
                </a:spcAft>
              </a:pPr>
              <a:r>
                <a:rPr lang="en-GB" b="1" dirty="0">
                  <a:solidFill>
                    <a:srgbClr val="662483"/>
                  </a:solidFill>
                  <a:latin typeface="Helvetica" panose="020B0604020202020204" pitchFamily="34" charset="0"/>
                  <a:cs typeface="Helvetica" panose="020B0604020202020204" pitchFamily="34" charset="0"/>
                </a:rPr>
                <a:t>Principle 4</a:t>
              </a:r>
            </a:p>
            <a:p>
              <a:r>
                <a:rPr lang="en-GB" dirty="0">
                  <a:solidFill>
                    <a:schemeClr val="tx2"/>
                  </a:solidFill>
                  <a:latin typeface="Helvetica" panose="020B0604020202020204" pitchFamily="34" charset="0"/>
                  <a:cs typeface="Helvetica" panose="020B0604020202020204" pitchFamily="34" charset="0"/>
                </a:rPr>
                <a:t>Technology is changing all the time, so the strategy will focus on a roadmap and design principles, rather than specific technologies. </a:t>
              </a:r>
            </a:p>
            <a:p>
              <a:endParaRPr lang="en-GB" dirty="0">
                <a:solidFill>
                  <a:schemeClr val="tx2"/>
                </a:solidFill>
                <a:latin typeface="Helvetica" panose="020B0604020202020204" pitchFamily="34" charset="0"/>
                <a:cs typeface="Helvetica" panose="020B0604020202020204" pitchFamily="34" charset="0"/>
              </a:endParaRPr>
            </a:p>
          </p:txBody>
        </p:sp>
        <p:sp>
          <p:nvSpPr>
            <p:cNvPr id="7" name="TextBox 6">
              <a:extLst>
                <a:ext uri="{FF2B5EF4-FFF2-40B4-BE49-F238E27FC236}">
                  <a16:creationId xmlns:a16="http://schemas.microsoft.com/office/drawing/2014/main" xmlns="" id="{8371C7AD-0B1B-4A1C-8F0D-6ACA6732F238}"/>
                </a:ext>
              </a:extLst>
            </p:cNvPr>
            <p:cNvSpPr txBox="1"/>
            <p:nvPr/>
          </p:nvSpPr>
          <p:spPr>
            <a:xfrm>
              <a:off x="6133650" y="2229938"/>
              <a:ext cx="5520468" cy="2095445"/>
            </a:xfrm>
            <a:prstGeom prst="rect">
              <a:avLst/>
            </a:prstGeom>
            <a:solidFill>
              <a:schemeClr val="bg1"/>
            </a:solidFill>
          </p:spPr>
          <p:txBody>
            <a:bodyPr wrap="square" rtlCol="0">
              <a:spAutoFit/>
            </a:bodyPr>
            <a:lstStyle/>
            <a:p>
              <a:pPr>
                <a:spcAft>
                  <a:spcPts val="500"/>
                </a:spcAft>
              </a:pPr>
              <a:r>
                <a:rPr lang="en-GB" b="1" dirty="0">
                  <a:solidFill>
                    <a:srgbClr val="662483"/>
                  </a:solidFill>
                  <a:latin typeface="Helvetica" panose="020B0604020202020204" pitchFamily="34" charset="0"/>
                  <a:cs typeface="Helvetica" panose="020B0604020202020204" pitchFamily="34" charset="0"/>
                </a:rPr>
                <a:t>Principle 5</a:t>
              </a:r>
            </a:p>
            <a:p>
              <a:r>
                <a:rPr lang="en-GB" dirty="0">
                  <a:solidFill>
                    <a:schemeClr val="tx2"/>
                  </a:solidFill>
                  <a:latin typeface="Helvetica" panose="020B0604020202020204" pitchFamily="34" charset="0"/>
                  <a:cs typeface="Helvetica" panose="020B0604020202020204" pitchFamily="34" charset="0"/>
                </a:rPr>
                <a:t>We recognise that not all staff, service users and families and carers have access to or are confident with technology, so will develop and pilot a personalised training and support framework for the learning disability service. </a:t>
              </a:r>
            </a:p>
            <a:p>
              <a:endParaRPr lang="en-GB" dirty="0">
                <a:solidFill>
                  <a:schemeClr val="tx2"/>
                </a:solidFill>
                <a:latin typeface="Helvetica" panose="020B0604020202020204" pitchFamily="34" charset="0"/>
                <a:cs typeface="Helvetica" panose="020B0604020202020204" pitchFamily="34" charset="0"/>
              </a:endParaRPr>
            </a:p>
          </p:txBody>
        </p:sp>
        <p:sp>
          <p:nvSpPr>
            <p:cNvPr id="8" name="TextBox 7">
              <a:extLst>
                <a:ext uri="{FF2B5EF4-FFF2-40B4-BE49-F238E27FC236}">
                  <a16:creationId xmlns:a16="http://schemas.microsoft.com/office/drawing/2014/main" xmlns="" id="{5C800868-F6BE-4075-8583-50A65272277E}"/>
                </a:ext>
              </a:extLst>
            </p:cNvPr>
            <p:cNvSpPr txBox="1"/>
            <p:nvPr/>
          </p:nvSpPr>
          <p:spPr>
            <a:xfrm>
              <a:off x="6122889" y="4348490"/>
              <a:ext cx="5520468" cy="1541448"/>
            </a:xfrm>
            <a:prstGeom prst="rect">
              <a:avLst/>
            </a:prstGeom>
            <a:solidFill>
              <a:schemeClr val="bg1"/>
            </a:solidFill>
          </p:spPr>
          <p:txBody>
            <a:bodyPr wrap="square" rtlCol="0">
              <a:spAutoFit/>
            </a:bodyPr>
            <a:lstStyle/>
            <a:p>
              <a:pPr>
                <a:spcAft>
                  <a:spcPts val="500"/>
                </a:spcAft>
              </a:pPr>
              <a:r>
                <a:rPr lang="en-GB" b="1" dirty="0">
                  <a:solidFill>
                    <a:srgbClr val="662483"/>
                  </a:solidFill>
                  <a:latin typeface="Helvetica" panose="020B0604020202020204" pitchFamily="34" charset="0"/>
                  <a:cs typeface="Helvetica" panose="020B0604020202020204" pitchFamily="34" charset="0"/>
                </a:rPr>
                <a:t>Principle 6</a:t>
              </a:r>
            </a:p>
            <a:p>
              <a:r>
                <a:rPr lang="en-GB" dirty="0">
                  <a:solidFill>
                    <a:schemeClr val="tx2"/>
                  </a:solidFill>
                  <a:latin typeface="Helvetica" panose="020B0604020202020204" pitchFamily="34" charset="0"/>
                  <a:cs typeface="Helvetica" panose="020B0604020202020204" pitchFamily="34" charset="0"/>
                </a:rPr>
                <a:t>We will establish a robust framework within which technology will be reviewed and recommended for use across our services. </a:t>
              </a:r>
            </a:p>
            <a:p>
              <a:endParaRPr lang="en-GB" dirty="0">
                <a:solidFill>
                  <a:schemeClr val="tx2"/>
                </a:solidFill>
                <a:latin typeface="Helvetica" panose="020B0604020202020204" pitchFamily="34" charset="0"/>
                <a:cs typeface="Helvetica" panose="020B0604020202020204" pitchFamily="34" charset="0"/>
              </a:endParaRPr>
            </a:p>
          </p:txBody>
        </p:sp>
      </p:grpSp>
    </p:spTree>
    <p:extLst>
      <p:ext uri="{BB962C8B-B14F-4D97-AF65-F5344CB8AC3E}">
        <p14:creationId xmlns:p14="http://schemas.microsoft.com/office/powerpoint/2010/main" val="12965040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5A750F-9884-45A0-B93F-6DF240D48E46}"/>
              </a:ext>
            </a:extLst>
          </p:cNvPr>
          <p:cNvSpPr>
            <a:spLocks noGrp="1"/>
          </p:cNvSpPr>
          <p:nvPr>
            <p:ph type="title"/>
          </p:nvPr>
        </p:nvSpPr>
        <p:spPr/>
        <p:txBody>
          <a:bodyPr>
            <a:normAutofit/>
          </a:bodyPr>
          <a:lstStyle/>
          <a:p>
            <a:r>
              <a:rPr lang="en-GB" sz="4000" b="1" dirty="0">
                <a:solidFill>
                  <a:srgbClr val="005862"/>
                </a:solidFill>
                <a:latin typeface="Helvetica" panose="020B0604020202020204" pitchFamily="34" charset="0"/>
                <a:cs typeface="Helvetica" panose="020B0604020202020204" pitchFamily="34" charset="0"/>
              </a:rPr>
              <a:t>The National Framework </a:t>
            </a:r>
          </a:p>
        </p:txBody>
      </p:sp>
      <p:grpSp>
        <p:nvGrpSpPr>
          <p:cNvPr id="4" name="Group 3">
            <a:extLst>
              <a:ext uri="{FF2B5EF4-FFF2-40B4-BE49-F238E27FC236}">
                <a16:creationId xmlns:a16="http://schemas.microsoft.com/office/drawing/2014/main" xmlns="" id="{9D3F8AA8-8DED-49E2-9F07-7B11F8DDCB88}"/>
              </a:ext>
            </a:extLst>
          </p:cNvPr>
          <p:cNvGrpSpPr/>
          <p:nvPr/>
        </p:nvGrpSpPr>
        <p:grpSpPr>
          <a:xfrm>
            <a:off x="0" y="5761090"/>
            <a:ext cx="12192000" cy="1096910"/>
            <a:chOff x="0" y="5761090"/>
            <a:chExt cx="12192000" cy="1096910"/>
          </a:xfrm>
        </p:grpSpPr>
        <p:pic>
          <p:nvPicPr>
            <p:cNvPr id="5" name="Picture 4">
              <a:extLst>
                <a:ext uri="{FF2B5EF4-FFF2-40B4-BE49-F238E27FC236}">
                  <a16:creationId xmlns:a16="http://schemas.microsoft.com/office/drawing/2014/main" xmlns="" id="{07AB97C9-0786-46E4-9025-CE0BBE57A38D}"/>
                </a:ext>
              </a:extLst>
            </p:cNvPr>
            <p:cNvPicPr/>
            <p:nvPr/>
          </p:nvPicPr>
          <p:blipFill>
            <a:blip r:embed="rId2">
              <a:extLst>
                <a:ext uri="{28A0092B-C50C-407E-A947-70E740481C1C}">
                  <a14:useLocalDpi xmlns:a14="http://schemas.microsoft.com/office/drawing/2010/main" val="0"/>
                </a:ext>
              </a:extLst>
            </a:blip>
            <a:stretch>
              <a:fillRect/>
            </a:stretch>
          </p:blipFill>
          <p:spPr>
            <a:xfrm>
              <a:off x="0" y="5761090"/>
              <a:ext cx="7323874" cy="1096910"/>
            </a:xfrm>
            <a:prstGeom prst="rect">
              <a:avLst/>
            </a:prstGeom>
          </p:spPr>
        </p:pic>
        <p:pic>
          <p:nvPicPr>
            <p:cNvPr id="6" name="Picture 5">
              <a:extLst>
                <a:ext uri="{FF2B5EF4-FFF2-40B4-BE49-F238E27FC236}">
                  <a16:creationId xmlns:a16="http://schemas.microsoft.com/office/drawing/2014/main" xmlns="" id="{2FA33C09-1773-461B-A166-08BE6374A5DB}"/>
                </a:ext>
              </a:extLst>
            </p:cNvPr>
            <p:cNvPicPr>
              <a:picLocks noChangeAspect="1"/>
            </p:cNvPicPr>
            <p:nvPr/>
          </p:nvPicPr>
          <p:blipFill>
            <a:blip r:embed="rId3"/>
            <a:stretch>
              <a:fillRect/>
            </a:stretch>
          </p:blipFill>
          <p:spPr>
            <a:xfrm>
              <a:off x="9667523" y="5829156"/>
              <a:ext cx="2524477" cy="1028844"/>
            </a:xfrm>
            <a:prstGeom prst="rect">
              <a:avLst/>
            </a:prstGeom>
          </p:spPr>
        </p:pic>
        <p:pic>
          <p:nvPicPr>
            <p:cNvPr id="7" name="Picture 6">
              <a:extLst>
                <a:ext uri="{FF2B5EF4-FFF2-40B4-BE49-F238E27FC236}">
                  <a16:creationId xmlns:a16="http://schemas.microsoft.com/office/drawing/2014/main" xmlns="" id="{3BA50CFB-C5A7-4B2C-8EF9-6B847492AAC0}"/>
                </a:ext>
              </a:extLst>
            </p:cNvPr>
            <p:cNvPicPr>
              <a:picLocks noChangeAspect="1"/>
            </p:cNvPicPr>
            <p:nvPr/>
          </p:nvPicPr>
          <p:blipFill>
            <a:blip r:embed="rId4"/>
            <a:stretch>
              <a:fillRect/>
            </a:stretch>
          </p:blipFill>
          <p:spPr>
            <a:xfrm>
              <a:off x="7773386" y="5895841"/>
              <a:ext cx="1286054" cy="962159"/>
            </a:xfrm>
            <a:prstGeom prst="rect">
              <a:avLst/>
            </a:prstGeom>
          </p:spPr>
        </p:pic>
      </p:grpSp>
    </p:spTree>
    <p:extLst>
      <p:ext uri="{BB962C8B-B14F-4D97-AF65-F5344CB8AC3E}">
        <p14:creationId xmlns:p14="http://schemas.microsoft.com/office/powerpoint/2010/main" val="4215974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1E70B7"/>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009C3A0A-EEC1-44A4-8730-DDC27D24EFCE}"/>
              </a:ext>
            </a:extLst>
          </p:cNvPr>
          <p:cNvSpPr txBox="1"/>
          <p:nvPr/>
        </p:nvSpPr>
        <p:spPr>
          <a:xfrm>
            <a:off x="1322565" y="956983"/>
            <a:ext cx="9989227" cy="4478149"/>
          </a:xfrm>
          <a:prstGeom prst="rect">
            <a:avLst/>
          </a:prstGeom>
          <a:noFill/>
        </p:spPr>
        <p:txBody>
          <a:bodyPr wrap="square" rtlCol="0">
            <a:spAutoFit/>
          </a:bodyPr>
          <a:lstStyle/>
          <a:p>
            <a:r>
              <a:rPr lang="en-GB" sz="2000" dirty="0">
                <a:solidFill>
                  <a:schemeClr val="bg1"/>
                </a:solidFill>
                <a:latin typeface="Helvetica" panose="020B0604020202020204" pitchFamily="34" charset="0"/>
                <a:cs typeface="Helvetica" panose="020B0604020202020204" pitchFamily="34" charset="0"/>
              </a:rPr>
              <a:t>Legislation and national policy are increasingly consistent and clear: </a:t>
            </a:r>
          </a:p>
          <a:p>
            <a:endParaRPr lang="en-GB" sz="2000" dirty="0">
              <a:solidFill>
                <a:schemeClr val="bg1"/>
              </a:solidFill>
              <a:latin typeface="Helvetica" panose="020B0604020202020204" pitchFamily="34" charset="0"/>
              <a:cs typeface="Helvetica" panose="020B0604020202020204" pitchFamily="34" charset="0"/>
            </a:endParaRPr>
          </a:p>
          <a:p>
            <a:r>
              <a:rPr lang="en-GB" sz="2000" dirty="0">
                <a:solidFill>
                  <a:schemeClr val="bg1"/>
                </a:solidFill>
                <a:latin typeface="Helvetica" panose="020B0604020202020204" pitchFamily="34" charset="0"/>
                <a:cs typeface="Helvetica" panose="020B0604020202020204" pitchFamily="34" charset="0"/>
              </a:rPr>
              <a:t>People across Wales need to be supported to have access to good quality broadband and devices and the support to develop the skills and confidence they need to access services digitally.  Users need to be central to the design of the services to ensure they are</a:t>
            </a:r>
          </a:p>
          <a:p>
            <a:pPr marL="715963" indent="-352425">
              <a:spcAft>
                <a:spcPts val="500"/>
              </a:spcAft>
              <a:buFont typeface="Arial" panose="020B0604020202020204" pitchFamily="34" charset="0"/>
              <a:buChar char="•"/>
            </a:pPr>
            <a:r>
              <a:rPr lang="en-GB" sz="2000" dirty="0">
                <a:solidFill>
                  <a:schemeClr val="bg1"/>
                </a:solidFill>
                <a:latin typeface="Helvetica" panose="020B0604020202020204" pitchFamily="34" charset="0"/>
                <a:cs typeface="Helvetica" panose="020B0604020202020204" pitchFamily="34" charset="0"/>
              </a:rPr>
              <a:t>Intuitive,</a:t>
            </a:r>
          </a:p>
          <a:p>
            <a:pPr marL="715963" indent="-352425">
              <a:spcAft>
                <a:spcPts val="500"/>
              </a:spcAft>
              <a:buFont typeface="Arial" panose="020B0604020202020204" pitchFamily="34" charset="0"/>
              <a:buChar char="•"/>
            </a:pPr>
            <a:r>
              <a:rPr lang="en-GB" sz="2000" dirty="0">
                <a:solidFill>
                  <a:schemeClr val="bg1"/>
                </a:solidFill>
                <a:latin typeface="Helvetica" panose="020B0604020202020204" pitchFamily="34" charset="0"/>
                <a:cs typeface="Helvetica" panose="020B0604020202020204" pitchFamily="34" charset="0"/>
              </a:rPr>
              <a:t>Joined-up, and </a:t>
            </a:r>
          </a:p>
          <a:p>
            <a:pPr marL="715963" indent="-352425">
              <a:spcAft>
                <a:spcPts val="1000"/>
              </a:spcAft>
              <a:buFont typeface="Arial" panose="020B0604020202020204" pitchFamily="34" charset="0"/>
              <a:buChar char="•"/>
            </a:pPr>
            <a:r>
              <a:rPr lang="en-GB" sz="2000" dirty="0">
                <a:solidFill>
                  <a:schemeClr val="bg1"/>
                </a:solidFill>
                <a:latin typeface="Helvetica" panose="020B0604020202020204" pitchFamily="34" charset="0"/>
                <a:cs typeface="Helvetica" panose="020B0604020202020204" pitchFamily="34" charset="0"/>
              </a:rPr>
              <a:t>Available to all.</a:t>
            </a:r>
          </a:p>
          <a:p>
            <a:pPr>
              <a:spcAft>
                <a:spcPts val="1000"/>
              </a:spcAft>
            </a:pPr>
            <a:r>
              <a:rPr lang="en-GB" sz="2000" dirty="0">
                <a:solidFill>
                  <a:schemeClr val="bg1"/>
                </a:solidFill>
                <a:latin typeface="Helvetica" panose="020B0604020202020204" pitchFamily="34" charset="0"/>
                <a:cs typeface="Helvetica" panose="020B0604020202020204" pitchFamily="34" charset="0"/>
              </a:rPr>
              <a:t>These principles are core to this strategy.  </a:t>
            </a:r>
          </a:p>
          <a:p>
            <a:pPr>
              <a:spcAft>
                <a:spcPts val="500"/>
              </a:spcAft>
            </a:pPr>
            <a:r>
              <a:rPr lang="en-GB" sz="2000" dirty="0">
                <a:solidFill>
                  <a:schemeClr val="bg1"/>
                </a:solidFill>
                <a:latin typeface="Helvetica" panose="020B0604020202020204" pitchFamily="34" charset="0"/>
                <a:cs typeface="Helvetica" panose="020B0604020202020204" pitchFamily="34" charset="0"/>
              </a:rPr>
              <a:t>We will ensure that the work we do supports longer term intentions to seek the integration of health and social care services, and does not inadvertently make this harder in the future. </a:t>
            </a:r>
          </a:p>
        </p:txBody>
      </p:sp>
    </p:spTree>
    <p:extLst>
      <p:ext uri="{BB962C8B-B14F-4D97-AF65-F5344CB8AC3E}">
        <p14:creationId xmlns:p14="http://schemas.microsoft.com/office/powerpoint/2010/main" val="8665102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5A750F-9884-45A0-B93F-6DF240D48E46}"/>
              </a:ext>
            </a:extLst>
          </p:cNvPr>
          <p:cNvSpPr>
            <a:spLocks noGrp="1"/>
          </p:cNvSpPr>
          <p:nvPr>
            <p:ph type="title"/>
          </p:nvPr>
        </p:nvSpPr>
        <p:spPr/>
        <p:txBody>
          <a:bodyPr>
            <a:normAutofit/>
          </a:bodyPr>
          <a:lstStyle/>
          <a:p>
            <a:r>
              <a:rPr lang="en-GB" sz="4000" b="1" dirty="0">
                <a:solidFill>
                  <a:srgbClr val="005862"/>
                </a:solidFill>
                <a:latin typeface="Helvetica" panose="020B0604020202020204" pitchFamily="34" charset="0"/>
                <a:cs typeface="Helvetica" panose="020B0604020202020204" pitchFamily="34" charset="0"/>
              </a:rPr>
              <a:t>Access &amp; Adoption </a:t>
            </a:r>
          </a:p>
        </p:txBody>
      </p:sp>
      <p:grpSp>
        <p:nvGrpSpPr>
          <p:cNvPr id="4" name="Group 3">
            <a:extLst>
              <a:ext uri="{FF2B5EF4-FFF2-40B4-BE49-F238E27FC236}">
                <a16:creationId xmlns:a16="http://schemas.microsoft.com/office/drawing/2014/main" xmlns="" id="{9D3F8AA8-8DED-49E2-9F07-7B11F8DDCB88}"/>
              </a:ext>
            </a:extLst>
          </p:cNvPr>
          <p:cNvGrpSpPr/>
          <p:nvPr/>
        </p:nvGrpSpPr>
        <p:grpSpPr>
          <a:xfrm>
            <a:off x="0" y="5761090"/>
            <a:ext cx="12192000" cy="1096910"/>
            <a:chOff x="0" y="5761090"/>
            <a:chExt cx="12192000" cy="1096910"/>
          </a:xfrm>
        </p:grpSpPr>
        <p:pic>
          <p:nvPicPr>
            <p:cNvPr id="5" name="Picture 4">
              <a:extLst>
                <a:ext uri="{FF2B5EF4-FFF2-40B4-BE49-F238E27FC236}">
                  <a16:creationId xmlns:a16="http://schemas.microsoft.com/office/drawing/2014/main" xmlns="" id="{07AB97C9-0786-46E4-9025-CE0BBE57A38D}"/>
                </a:ext>
              </a:extLst>
            </p:cNvPr>
            <p:cNvPicPr/>
            <p:nvPr/>
          </p:nvPicPr>
          <p:blipFill>
            <a:blip r:embed="rId2">
              <a:extLst>
                <a:ext uri="{28A0092B-C50C-407E-A947-70E740481C1C}">
                  <a14:useLocalDpi xmlns:a14="http://schemas.microsoft.com/office/drawing/2010/main" val="0"/>
                </a:ext>
              </a:extLst>
            </a:blip>
            <a:stretch>
              <a:fillRect/>
            </a:stretch>
          </p:blipFill>
          <p:spPr>
            <a:xfrm>
              <a:off x="0" y="5761090"/>
              <a:ext cx="7323874" cy="1096910"/>
            </a:xfrm>
            <a:prstGeom prst="rect">
              <a:avLst/>
            </a:prstGeom>
          </p:spPr>
        </p:pic>
        <p:pic>
          <p:nvPicPr>
            <p:cNvPr id="6" name="Picture 5">
              <a:extLst>
                <a:ext uri="{FF2B5EF4-FFF2-40B4-BE49-F238E27FC236}">
                  <a16:creationId xmlns:a16="http://schemas.microsoft.com/office/drawing/2014/main" xmlns="" id="{2FA33C09-1773-461B-A166-08BE6374A5DB}"/>
                </a:ext>
              </a:extLst>
            </p:cNvPr>
            <p:cNvPicPr>
              <a:picLocks noChangeAspect="1"/>
            </p:cNvPicPr>
            <p:nvPr/>
          </p:nvPicPr>
          <p:blipFill>
            <a:blip r:embed="rId3"/>
            <a:stretch>
              <a:fillRect/>
            </a:stretch>
          </p:blipFill>
          <p:spPr>
            <a:xfrm>
              <a:off x="9667523" y="5829156"/>
              <a:ext cx="2524477" cy="1028844"/>
            </a:xfrm>
            <a:prstGeom prst="rect">
              <a:avLst/>
            </a:prstGeom>
          </p:spPr>
        </p:pic>
        <p:pic>
          <p:nvPicPr>
            <p:cNvPr id="7" name="Picture 6">
              <a:extLst>
                <a:ext uri="{FF2B5EF4-FFF2-40B4-BE49-F238E27FC236}">
                  <a16:creationId xmlns:a16="http://schemas.microsoft.com/office/drawing/2014/main" xmlns="" id="{3BA50CFB-C5A7-4B2C-8EF9-6B847492AAC0}"/>
                </a:ext>
              </a:extLst>
            </p:cNvPr>
            <p:cNvPicPr>
              <a:picLocks noChangeAspect="1"/>
            </p:cNvPicPr>
            <p:nvPr/>
          </p:nvPicPr>
          <p:blipFill>
            <a:blip r:embed="rId4"/>
            <a:stretch>
              <a:fillRect/>
            </a:stretch>
          </p:blipFill>
          <p:spPr>
            <a:xfrm>
              <a:off x="7773386" y="5895841"/>
              <a:ext cx="1286054" cy="962159"/>
            </a:xfrm>
            <a:prstGeom prst="rect">
              <a:avLst/>
            </a:prstGeom>
          </p:spPr>
        </p:pic>
      </p:grpSp>
    </p:spTree>
    <p:extLst>
      <p:ext uri="{BB962C8B-B14F-4D97-AF65-F5344CB8AC3E}">
        <p14:creationId xmlns:p14="http://schemas.microsoft.com/office/powerpoint/2010/main" val="42807589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A966E4AC7DBA647AE95866E002907D9" ma:contentTypeVersion="13" ma:contentTypeDescription="Create a new document." ma:contentTypeScope="" ma:versionID="b59af12207f1e59e5fe80fed0295caaf">
  <xsd:schema xmlns:xsd="http://www.w3.org/2001/XMLSchema" xmlns:xs="http://www.w3.org/2001/XMLSchema" xmlns:p="http://schemas.microsoft.com/office/2006/metadata/properties" xmlns:ns3="00901443-4760-47a4-a2be-345475dd4f49" xmlns:ns4="f1c68039-5058-414b-aeac-99ae0b9aaab4" targetNamespace="http://schemas.microsoft.com/office/2006/metadata/properties" ma:root="true" ma:fieldsID="9856b629b192d9f4e583835f2d1ca396" ns3:_="" ns4:_="">
    <xsd:import namespace="00901443-4760-47a4-a2be-345475dd4f49"/>
    <xsd:import namespace="f1c68039-5058-414b-aeac-99ae0b9aaab4"/>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901443-4760-47a4-a2be-345475dd4f4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1c68039-5058-414b-aeac-99ae0b9aaa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071ECC5-56E7-4782-9967-A6335170E1A1}">
  <ds:schemaRefs>
    <ds:schemaRef ds:uri="f1c68039-5058-414b-aeac-99ae0b9aaab4"/>
    <ds:schemaRef ds:uri="00901443-4760-47a4-a2be-345475dd4f49"/>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1ECFE1BE-41AB-4EA3-BBF1-4586FDE8E9FF}">
  <ds:schemaRefs>
    <ds:schemaRef ds:uri="http://schemas.microsoft.com/sharepoint/v3/contenttype/forms"/>
  </ds:schemaRefs>
</ds:datastoreItem>
</file>

<file path=customXml/itemProps3.xml><?xml version="1.0" encoding="utf-8"?>
<ds:datastoreItem xmlns:ds="http://schemas.openxmlformats.org/officeDocument/2006/customXml" ds:itemID="{0A7CCADA-69FC-4FA7-BC31-81D32E4324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0901443-4760-47a4-a2be-345475dd4f49"/>
    <ds:schemaRef ds:uri="f1c68039-5058-414b-aeac-99ae0b9aaa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1457</TotalTime>
  <Words>2224</Words>
  <Application>Microsoft Office PowerPoint</Application>
  <PresentationFormat>Widescreen</PresentationFormat>
  <Paragraphs>178</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Avenir Next LT Pro</vt:lpstr>
      <vt:lpstr>Calibri</vt:lpstr>
      <vt:lpstr>Calibri Light</vt:lpstr>
      <vt:lpstr>Helvetica</vt:lpstr>
      <vt:lpstr>Times New Roman</vt:lpstr>
      <vt:lpstr>Wingdings</vt:lpstr>
      <vt:lpstr>Office Theme</vt:lpstr>
      <vt:lpstr>PowerPoint Presentation</vt:lpstr>
      <vt:lpstr>PowerPoint Presentation</vt:lpstr>
      <vt:lpstr>Introduction &amp; Background </vt:lpstr>
      <vt:lpstr>PowerPoint Presentation</vt:lpstr>
      <vt:lpstr>Strategy Design Principles</vt:lpstr>
      <vt:lpstr>PowerPoint Presentation</vt:lpstr>
      <vt:lpstr>The National Framework </vt:lpstr>
      <vt:lpstr>PowerPoint Presentation</vt:lpstr>
      <vt:lpstr>Access &amp; Adoption </vt:lpstr>
      <vt:lpstr>PowerPoint Presentation</vt:lpstr>
      <vt:lpstr>Technical Security &amp; Standards</vt:lpstr>
      <vt:lpstr>PowerPoint Presentation</vt:lpstr>
      <vt:lpstr>Action Plan  The actions below will begin to embed technology into the way that learning disability services are designed and delivered. They focus on the creation of a solid foundation; with clear policies and guidelines in place; and plans to develop skills and confidence across staff teams.  Actions will be developed into a more detailed operational delivery plan sitting below this strategy, where responsibilities, timescales and targets will be defined.   </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Cher Lewney</dc:creator>
  <cp:lastModifiedBy>Helen Dransfield</cp:lastModifiedBy>
  <cp:revision>8</cp:revision>
  <dcterms:created xsi:type="dcterms:W3CDTF">2020-12-21T15:46:29Z</dcterms:created>
  <dcterms:modified xsi:type="dcterms:W3CDTF">2021-01-08T10:32:56Z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0x0101003A966E4AC7DBA647AE95866E002907D9</vt:lpwstr>
  </property>
</Properties>
</file>